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7" r:id="rId3"/>
    <p:sldId id="267" r:id="rId4"/>
    <p:sldId id="279" r:id="rId5"/>
    <p:sldId id="302" r:id="rId6"/>
    <p:sldId id="303" r:id="rId7"/>
    <p:sldId id="270" r:id="rId8"/>
    <p:sldId id="308" r:id="rId9"/>
    <p:sldId id="305" r:id="rId10"/>
    <p:sldId id="269" r:id="rId11"/>
    <p:sldId id="271" r:id="rId12"/>
    <p:sldId id="306"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4/13/2025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2036-9BB7-A6E0-08BC-6E47AFC622AF}"/>
              </a:ext>
            </a:extLst>
          </p:cNvPr>
          <p:cNvSpPr>
            <a:spLocks noGrp="1"/>
          </p:cNvSpPr>
          <p:nvPr>
            <p:ph type="ctrTitle"/>
          </p:nvPr>
        </p:nvSpPr>
        <p:spPr>
          <a:xfrm>
            <a:off x="1426464" y="3621024"/>
            <a:ext cx="9545749" cy="1773936"/>
          </a:xfrm>
        </p:spPr>
        <p:txBody>
          <a:bodyPr>
            <a:normAutofit/>
          </a:bodyPr>
          <a:lstStyle/>
          <a:p>
            <a:r>
              <a:rPr lang="en-US" sz="4400" dirty="0">
                <a:solidFill>
                  <a:schemeClr val="bg2"/>
                </a:solidFill>
              </a:rPr>
              <a:t>Liberalism, other liberal theories and Marxism in IR</a:t>
            </a:r>
          </a:p>
        </p:txBody>
      </p:sp>
      <p:sp>
        <p:nvSpPr>
          <p:cNvPr id="3" name="Subtitle 2">
            <a:extLst>
              <a:ext uri="{FF2B5EF4-FFF2-40B4-BE49-F238E27FC236}">
                <a16:creationId xmlns:a16="http://schemas.microsoft.com/office/drawing/2014/main" id="{C96A5BB3-1CA7-6792-07B6-B8653F2A55B6}"/>
              </a:ext>
            </a:extLst>
          </p:cNvPr>
          <p:cNvSpPr>
            <a:spLocks noGrp="1"/>
          </p:cNvSpPr>
          <p:nvPr>
            <p:ph type="subTitle" idx="1"/>
          </p:nvPr>
        </p:nvSpPr>
        <p:spPr>
          <a:xfrm>
            <a:off x="9921239" y="5723277"/>
            <a:ext cx="1337309" cy="494643"/>
          </a:xfrm>
        </p:spPr>
        <p:txBody>
          <a:bodyPr/>
          <a:lstStyle/>
          <a:p>
            <a:r>
              <a:rPr lang="en-US" dirty="0"/>
              <a:t>11/04/2024</a:t>
            </a:r>
          </a:p>
        </p:txBody>
      </p:sp>
      <p:pic>
        <p:nvPicPr>
          <p:cNvPr id="6" name="Picture 5">
            <a:extLst>
              <a:ext uri="{FF2B5EF4-FFF2-40B4-BE49-F238E27FC236}">
                <a16:creationId xmlns:a16="http://schemas.microsoft.com/office/drawing/2014/main" id="{EBB93B8E-AF80-55C7-170C-6CA98B82796D}"/>
              </a:ext>
            </a:extLst>
          </p:cNvPr>
          <p:cNvPicPr>
            <a:picLocks noChangeAspect="1"/>
          </p:cNvPicPr>
          <p:nvPr/>
        </p:nvPicPr>
        <p:blipFill>
          <a:blip r:embed="rId2"/>
          <a:stretch>
            <a:fillRect/>
          </a:stretch>
        </p:blipFill>
        <p:spPr>
          <a:xfrm>
            <a:off x="7655292" y="741426"/>
            <a:ext cx="3603257" cy="1956054"/>
          </a:xfrm>
          <a:prstGeom prst="rect">
            <a:avLst/>
          </a:prstGeom>
        </p:spPr>
      </p:pic>
      <p:sp>
        <p:nvSpPr>
          <p:cNvPr id="7" name="TextBox 6">
            <a:extLst>
              <a:ext uri="{FF2B5EF4-FFF2-40B4-BE49-F238E27FC236}">
                <a16:creationId xmlns:a16="http://schemas.microsoft.com/office/drawing/2014/main" id="{3E92B5D6-9BBD-FF2F-C61C-079872449D47}"/>
              </a:ext>
            </a:extLst>
          </p:cNvPr>
          <p:cNvSpPr txBox="1"/>
          <p:nvPr/>
        </p:nvSpPr>
        <p:spPr>
          <a:xfrm>
            <a:off x="740664" y="1115568"/>
            <a:ext cx="6336792" cy="1477328"/>
          </a:xfrm>
          <a:prstGeom prst="rect">
            <a:avLst/>
          </a:prstGeom>
          <a:noFill/>
        </p:spPr>
        <p:txBody>
          <a:bodyPr wrap="square" rtlCol="0">
            <a:spAutoFit/>
          </a:bodyPr>
          <a:lstStyle/>
          <a:p>
            <a:pPr algn="ctr"/>
            <a:r>
              <a:rPr lang="en-US" sz="2400" dirty="0"/>
              <a:t>2</a:t>
            </a:r>
            <a:r>
              <a:rPr lang="en-US" sz="2400" baseline="30000" dirty="0"/>
              <a:t>nd</a:t>
            </a:r>
            <a:r>
              <a:rPr lang="en-US" sz="2400" dirty="0"/>
              <a:t> Teleconference</a:t>
            </a:r>
          </a:p>
          <a:p>
            <a:pPr algn="ctr"/>
            <a:r>
              <a:rPr lang="en-US" sz="2400" dirty="0"/>
              <a:t>Modules 4-6</a:t>
            </a:r>
          </a:p>
          <a:p>
            <a:pPr algn="ctr"/>
            <a:r>
              <a:rPr lang="en-US" sz="2400" dirty="0"/>
              <a:t>Dr Zakia Aqra  </a:t>
            </a:r>
          </a:p>
          <a:p>
            <a:endParaRPr lang="en-US" dirty="0"/>
          </a:p>
        </p:txBody>
      </p:sp>
    </p:spTree>
    <p:extLst>
      <p:ext uri="{BB962C8B-B14F-4D97-AF65-F5344CB8AC3E}">
        <p14:creationId xmlns:p14="http://schemas.microsoft.com/office/powerpoint/2010/main" val="27062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900B9-C153-7541-BEE9-024CB3629613}"/>
              </a:ext>
            </a:extLst>
          </p:cNvPr>
          <p:cNvSpPr txBox="1"/>
          <p:nvPr/>
        </p:nvSpPr>
        <p:spPr>
          <a:xfrm>
            <a:off x="986013" y="2103120"/>
            <a:ext cx="10117416" cy="4268094"/>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dirty="0"/>
              <a:t>IR is not only a ‘only about state—state relations; itis also about transnational relations: i.e., relations between people, groups, and organizations belonging to different countries.</a:t>
            </a:r>
          </a:p>
          <a:p>
            <a:pPr marL="342900" indent="-228600" defTabSz="914400">
              <a:lnSpc>
                <a:spcPct val="90000"/>
              </a:lnSpc>
              <a:spcAft>
                <a:spcPts val="600"/>
              </a:spcAft>
              <a:buFont typeface="Arial" panose="020B0604020202020204" pitchFamily="34" charset="0"/>
              <a:buChar char="•"/>
            </a:pPr>
            <a:r>
              <a:rPr lang="en-US" sz="2400" dirty="0"/>
              <a:t> Transnational relations between people from different countries help create new forms of human society &gt; more cooperative</a:t>
            </a:r>
          </a:p>
        </p:txBody>
      </p:sp>
      <p:sp>
        <p:nvSpPr>
          <p:cNvPr id="4" name="Title 3">
            <a:extLst>
              <a:ext uri="{FF2B5EF4-FFF2-40B4-BE49-F238E27FC236}">
                <a16:creationId xmlns:a16="http://schemas.microsoft.com/office/drawing/2014/main" id="{C93D748E-D794-4339-D16E-5F7AA33ED105}"/>
              </a:ext>
            </a:extLst>
          </p:cNvPr>
          <p:cNvSpPr>
            <a:spLocks noGrp="1"/>
          </p:cNvSpPr>
          <p:nvPr>
            <p:ph type="title"/>
          </p:nvPr>
        </p:nvSpPr>
        <p:spPr/>
        <p:txBody>
          <a:bodyPr/>
          <a:lstStyle/>
          <a:p>
            <a:r>
              <a:rPr lang="en-US" sz="2800" b="1" i="1" dirty="0">
                <a:solidFill>
                  <a:schemeClr val="accent2"/>
                </a:solidFill>
              </a:rPr>
              <a:t>Sociological liberalism</a:t>
            </a:r>
            <a:br>
              <a:rPr lang="en-US" sz="2800" b="1" i="1" dirty="0">
                <a:solidFill>
                  <a:schemeClr val="accent2"/>
                </a:solidFill>
              </a:rPr>
            </a:br>
            <a:endParaRPr lang="en-US" dirty="0"/>
          </a:p>
        </p:txBody>
      </p:sp>
    </p:spTree>
    <p:extLst>
      <p:ext uri="{BB962C8B-B14F-4D97-AF65-F5344CB8AC3E}">
        <p14:creationId xmlns:p14="http://schemas.microsoft.com/office/powerpoint/2010/main" val="24890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900B9-C153-7541-BEE9-024CB3629613}"/>
              </a:ext>
            </a:extLst>
          </p:cNvPr>
          <p:cNvSpPr txBox="1"/>
          <p:nvPr/>
        </p:nvSpPr>
        <p:spPr>
          <a:xfrm>
            <a:off x="986013" y="1374773"/>
            <a:ext cx="10117416" cy="4996441"/>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dirty="0"/>
              <a:t>Beneficial effect of international institutions</a:t>
            </a:r>
          </a:p>
          <a:p>
            <a:pPr marL="342900" indent="-228600" defTabSz="914400">
              <a:lnSpc>
                <a:spcPct val="90000"/>
              </a:lnSpc>
              <a:spcAft>
                <a:spcPts val="600"/>
              </a:spcAft>
              <a:buFont typeface="Arial" panose="020B0604020202020204" pitchFamily="34" charset="0"/>
              <a:buChar char="•"/>
            </a:pPr>
            <a:r>
              <a:rPr lang="en-US" sz="2400" dirty="0"/>
              <a:t>Building of International Organizations</a:t>
            </a:r>
          </a:p>
          <a:p>
            <a:pPr marL="342900" indent="-228600" defTabSz="914400">
              <a:lnSpc>
                <a:spcPct val="90000"/>
              </a:lnSpc>
              <a:spcAft>
                <a:spcPts val="600"/>
              </a:spcAft>
              <a:buFont typeface="Arial" panose="020B0604020202020204" pitchFamily="34" charset="0"/>
              <a:buChar char="•"/>
            </a:pPr>
            <a:r>
              <a:rPr lang="en-US" sz="2400" dirty="0"/>
              <a:t>Examples: NATO, EU, WTO or sets of rules </a:t>
            </a:r>
            <a:r>
              <a:rPr lang="en-US" sz="2400" dirty="0" err="1"/>
              <a:t>eg</a:t>
            </a:r>
            <a:r>
              <a:rPr lang="en-US" sz="2400" dirty="0"/>
              <a:t> agreements</a:t>
            </a:r>
          </a:p>
          <a:p>
            <a:pPr marL="342900" indent="-228600" defTabSz="914400">
              <a:lnSpc>
                <a:spcPct val="90000"/>
              </a:lnSpc>
              <a:spcAft>
                <a:spcPts val="600"/>
              </a:spcAft>
              <a:buFont typeface="Arial" panose="020B0604020202020204" pitchFamily="34" charset="0"/>
              <a:buChar char="•"/>
            </a:pPr>
            <a:r>
              <a:rPr lang="en-US" sz="2400" dirty="0"/>
              <a:t>Depth of institutionalism: commonality, specificity, autonomy</a:t>
            </a:r>
          </a:p>
          <a:p>
            <a:pPr marL="342900" indent="-228600" defTabSz="914400">
              <a:lnSpc>
                <a:spcPct val="90000"/>
              </a:lnSpc>
              <a:spcAft>
                <a:spcPts val="600"/>
              </a:spcAft>
              <a:buFont typeface="Arial" panose="020B0604020202020204" pitchFamily="34" charset="0"/>
              <a:buChar char="•"/>
            </a:pPr>
            <a:r>
              <a:rPr lang="en-US" sz="2400" dirty="0"/>
              <a:t>Help promote cooperation based on trust</a:t>
            </a:r>
          </a:p>
        </p:txBody>
      </p:sp>
      <p:sp>
        <p:nvSpPr>
          <p:cNvPr id="2" name="Title 1">
            <a:extLst>
              <a:ext uri="{FF2B5EF4-FFF2-40B4-BE49-F238E27FC236}">
                <a16:creationId xmlns:a16="http://schemas.microsoft.com/office/drawing/2014/main" id="{E04233DE-FC9F-5C47-02CA-8D6C4DCB6F00}"/>
              </a:ext>
            </a:extLst>
          </p:cNvPr>
          <p:cNvSpPr>
            <a:spLocks noGrp="1"/>
          </p:cNvSpPr>
          <p:nvPr>
            <p:ph type="title"/>
          </p:nvPr>
        </p:nvSpPr>
        <p:spPr/>
        <p:txBody>
          <a:bodyPr/>
          <a:lstStyle/>
          <a:p>
            <a:r>
              <a:rPr lang="en-US" sz="2800" b="1" i="1" dirty="0">
                <a:solidFill>
                  <a:schemeClr val="accent2"/>
                </a:solidFill>
              </a:rPr>
              <a:t>Institutional liberalism </a:t>
            </a:r>
            <a:endParaRPr lang="en-US" dirty="0"/>
          </a:p>
        </p:txBody>
      </p:sp>
    </p:spTree>
    <p:extLst>
      <p:ext uri="{BB962C8B-B14F-4D97-AF65-F5344CB8AC3E}">
        <p14:creationId xmlns:p14="http://schemas.microsoft.com/office/powerpoint/2010/main" val="142610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C21CE-A4AB-9C41-B18C-FCC79DD1C313}"/>
              </a:ext>
            </a:extLst>
          </p:cNvPr>
          <p:cNvSpPr>
            <a:spLocks noGrp="1"/>
          </p:cNvSpPr>
          <p:nvPr>
            <p:ph idx="1"/>
          </p:nvPr>
        </p:nvSpPr>
        <p:spPr>
          <a:xfrm>
            <a:off x="651510" y="800100"/>
            <a:ext cx="10702290" cy="5376863"/>
          </a:xfrm>
        </p:spPr>
        <p:txBody>
          <a:bodyPr>
            <a:normAutofit/>
          </a:bodyPr>
          <a:lstStyle/>
          <a:p>
            <a:pPr marL="0" lvl="0" indent="0">
              <a:buNone/>
            </a:pPr>
            <a:r>
              <a:rPr lang="en-US" b="1" dirty="0"/>
              <a:t>FUKUYAMA | The end of history (1989)</a:t>
            </a:r>
            <a:endParaRPr lang="en-GR" b="1" dirty="0"/>
          </a:p>
          <a:p>
            <a:pPr lvl="1"/>
            <a:r>
              <a:rPr lang="en-US" sz="2800" dirty="0"/>
              <a:t>Claimed that liberalism overshadows all other theories
Liberal states are more stable internally and more peaceful in their international relations</a:t>
            </a:r>
            <a:endParaRPr lang="en-GR" sz="2800" dirty="0"/>
          </a:p>
        </p:txBody>
      </p:sp>
    </p:spTree>
    <p:extLst>
      <p:ext uri="{BB962C8B-B14F-4D97-AF65-F5344CB8AC3E}">
        <p14:creationId xmlns:p14="http://schemas.microsoft.com/office/powerpoint/2010/main" val="60698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900B9-C153-7541-BEE9-024CB3629613}"/>
              </a:ext>
            </a:extLst>
          </p:cNvPr>
          <p:cNvSpPr txBox="1"/>
          <p:nvPr/>
        </p:nvSpPr>
        <p:spPr>
          <a:xfrm>
            <a:off x="986013" y="1374773"/>
            <a:ext cx="10117416" cy="4996441"/>
          </a:xfrm>
          <a:prstGeom prst="rect">
            <a:avLst/>
          </a:prstGeom>
        </p:spPr>
        <p:txBody>
          <a:bodyPr vert="horz" lIns="91440" tIns="45720" rIns="91440" bIns="45720" rtlCol="0" anchor="ctr">
            <a:normAutofit/>
          </a:bodyPr>
          <a:lstStyle/>
          <a:p>
            <a:pPr marL="114300" defTabSz="914400">
              <a:lnSpc>
                <a:spcPct val="90000"/>
              </a:lnSpc>
              <a:spcAft>
                <a:spcPts val="600"/>
              </a:spcAft>
            </a:pPr>
            <a:r>
              <a:rPr lang="en-US" sz="2400" dirty="0"/>
              <a:t>liberal democracies are more peaceful and law-abiding than are other political systems.</a:t>
            </a:r>
          </a:p>
          <a:p>
            <a:pPr marL="342900" indent="-228600" defTabSz="914400">
              <a:lnSpc>
                <a:spcPct val="90000"/>
              </a:lnSpc>
              <a:spcAft>
                <a:spcPts val="600"/>
              </a:spcAft>
              <a:buFont typeface="Arial" panose="020B0604020202020204" pitchFamily="34" charset="0"/>
              <a:buChar char="•"/>
            </a:pPr>
            <a:r>
              <a:rPr lang="en-US" sz="2400" dirty="0"/>
              <a:t>Democracies lead to peace because: </a:t>
            </a:r>
          </a:p>
          <a:p>
            <a:pPr marL="1028700" lvl="1" indent="-457200" defTabSz="914400">
              <a:lnSpc>
                <a:spcPct val="90000"/>
              </a:lnSpc>
              <a:spcAft>
                <a:spcPts val="600"/>
              </a:spcAft>
              <a:buFont typeface="+mj-lt"/>
              <a:buAutoNum type="alphaLcParenR"/>
            </a:pPr>
            <a:r>
              <a:rPr lang="en-US" sz="2400" dirty="0"/>
              <a:t>existence of political culture based on peaceful conflict resolution</a:t>
            </a:r>
          </a:p>
          <a:p>
            <a:pPr marL="1028700" lvl="1" indent="-457200" defTabSz="914400">
              <a:lnSpc>
                <a:spcPct val="90000"/>
              </a:lnSpc>
              <a:spcAft>
                <a:spcPts val="600"/>
              </a:spcAft>
              <a:buFont typeface="+mj-lt"/>
              <a:buAutoNum type="alphaLcParenR"/>
            </a:pPr>
            <a:r>
              <a:rPr lang="en-US" sz="2400" dirty="0"/>
              <a:t>common moral values</a:t>
            </a:r>
          </a:p>
          <a:p>
            <a:pPr marL="1028700" lvl="1" indent="-457200" defTabSz="914400">
              <a:lnSpc>
                <a:spcPct val="90000"/>
              </a:lnSpc>
              <a:spcAft>
                <a:spcPts val="600"/>
              </a:spcAft>
              <a:buFont typeface="+mj-lt"/>
              <a:buAutoNum type="alphaLcParenR"/>
            </a:pPr>
            <a:r>
              <a:rPr lang="en-US" sz="2400" dirty="0"/>
              <a:t>strengthened through economic cooperation and interdependence </a:t>
            </a:r>
          </a:p>
          <a:p>
            <a:pPr marL="342900" indent="-228600" defTabSz="914400">
              <a:lnSpc>
                <a:spcPct val="90000"/>
              </a:lnSpc>
              <a:spcAft>
                <a:spcPts val="600"/>
              </a:spcAft>
              <a:buFont typeface="Arial" panose="020B0604020202020204" pitchFamily="34" charset="0"/>
              <a:buChar char="•"/>
            </a:pPr>
            <a:endParaRPr lang="en-US" sz="2400" dirty="0"/>
          </a:p>
        </p:txBody>
      </p:sp>
      <p:sp>
        <p:nvSpPr>
          <p:cNvPr id="2" name="Title 1">
            <a:extLst>
              <a:ext uri="{FF2B5EF4-FFF2-40B4-BE49-F238E27FC236}">
                <a16:creationId xmlns:a16="http://schemas.microsoft.com/office/drawing/2014/main" id="{C4CCF054-980E-A75F-4BEA-5CB635CA234D}"/>
              </a:ext>
            </a:extLst>
          </p:cNvPr>
          <p:cNvSpPr>
            <a:spLocks noGrp="1"/>
          </p:cNvSpPr>
          <p:nvPr>
            <p:ph type="title"/>
          </p:nvPr>
        </p:nvSpPr>
        <p:spPr/>
        <p:txBody>
          <a:bodyPr/>
          <a:lstStyle/>
          <a:p>
            <a:r>
              <a:rPr lang="en-US" sz="2800" b="1" i="1" dirty="0">
                <a:solidFill>
                  <a:schemeClr val="accent2"/>
                </a:solidFill>
              </a:rPr>
              <a:t>Republican liberalism (Hook)</a:t>
            </a:r>
            <a:endParaRPr lang="en-US" dirty="0"/>
          </a:p>
        </p:txBody>
      </p:sp>
    </p:spTree>
    <p:extLst>
      <p:ext uri="{BB962C8B-B14F-4D97-AF65-F5344CB8AC3E}">
        <p14:creationId xmlns:p14="http://schemas.microsoft.com/office/powerpoint/2010/main" val="364673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05CC-7C3D-2F1E-CDCC-450E940E0459}"/>
              </a:ext>
            </a:extLst>
          </p:cNvPr>
          <p:cNvSpPr>
            <a:spLocks noGrp="1"/>
          </p:cNvSpPr>
          <p:nvPr>
            <p:ph type="title"/>
          </p:nvPr>
        </p:nvSpPr>
        <p:spPr/>
        <p:txBody>
          <a:bodyPr/>
          <a:lstStyle/>
          <a:p>
            <a:r>
              <a:rPr lang="en-US" dirty="0"/>
              <a:t>Main concepts</a:t>
            </a:r>
            <a:endParaRPr lang="en-GR" dirty="0"/>
          </a:p>
        </p:txBody>
      </p:sp>
      <p:sp>
        <p:nvSpPr>
          <p:cNvPr id="3" name="Content Placeholder 2">
            <a:extLst>
              <a:ext uri="{FF2B5EF4-FFF2-40B4-BE49-F238E27FC236}">
                <a16:creationId xmlns:a16="http://schemas.microsoft.com/office/drawing/2014/main" id="{4F2E78FB-148D-C753-2D53-5793AE20AAED}"/>
              </a:ext>
            </a:extLst>
          </p:cNvPr>
          <p:cNvSpPr>
            <a:spLocks noGrp="1"/>
          </p:cNvSpPr>
          <p:nvPr>
            <p:ph idx="1"/>
          </p:nvPr>
        </p:nvSpPr>
        <p:spPr>
          <a:xfrm>
            <a:off x="250371" y="1937657"/>
            <a:ext cx="11559191" cy="4799573"/>
          </a:xfrm>
        </p:spPr>
        <p:txBody>
          <a:bodyPr>
            <a:normAutofit/>
          </a:bodyPr>
          <a:lstStyle/>
          <a:p>
            <a:r>
              <a:rPr lang="en-US" dirty="0"/>
              <a:t>Peace is not the natural state of the international system
It needs to be built
states are central  
International organizations limit anarchy and insecurity
Principle of asymmetric economic interdependence
opening of borders
Soft Power + Hard Power = Smart Power
The position of morality
The right to self-determination?</a:t>
            </a:r>
          </a:p>
          <a:p>
            <a:pPr marL="0" indent="0">
              <a:buNone/>
            </a:pPr>
            <a:r>
              <a:rPr lang="en-US" b="1" dirty="0"/>
              <a:t>Joseph Nye, Robert, Keohane, Francis Fukuyama</a:t>
            </a:r>
            <a:endParaRPr lang="en-GR" b="1" dirty="0"/>
          </a:p>
        </p:txBody>
      </p:sp>
    </p:spTree>
    <p:extLst>
      <p:ext uri="{BB962C8B-B14F-4D97-AF65-F5344CB8AC3E}">
        <p14:creationId xmlns:p14="http://schemas.microsoft.com/office/powerpoint/2010/main" val="79052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900B9-C153-7541-BEE9-024CB3629613}"/>
              </a:ext>
            </a:extLst>
          </p:cNvPr>
          <p:cNvSpPr txBox="1"/>
          <p:nvPr/>
        </p:nvSpPr>
        <p:spPr>
          <a:xfrm>
            <a:off x="139221" y="1850571"/>
            <a:ext cx="2900187" cy="4433557"/>
          </a:xfrm>
          <a:prstGeom prst="rect">
            <a:avLst/>
          </a:prstGeom>
        </p:spPr>
        <p:txBody>
          <a:bodyPr vert="horz" lIns="91440" tIns="45720" rIns="91440" bIns="45720" rtlCol="0" anchor="ctr">
            <a:normAutofit/>
          </a:bodyPr>
          <a:lstStyle/>
          <a:p>
            <a:pPr marL="571500" indent="-457200" defTabSz="914400">
              <a:lnSpc>
                <a:spcPct val="90000"/>
              </a:lnSpc>
              <a:spcAft>
                <a:spcPts val="600"/>
              </a:spcAft>
              <a:buFont typeface="+mj-lt"/>
              <a:buAutoNum type="alphaLcParenR"/>
            </a:pPr>
            <a:r>
              <a:rPr lang="en-US" sz="2400" dirty="0"/>
              <a:t>Positive view of human nature</a:t>
            </a:r>
          </a:p>
          <a:p>
            <a:pPr marL="571500" indent="-457200" defTabSz="914400">
              <a:lnSpc>
                <a:spcPct val="90000"/>
              </a:lnSpc>
              <a:spcAft>
                <a:spcPts val="600"/>
              </a:spcAft>
              <a:buFont typeface="+mj-lt"/>
              <a:buAutoNum type="alphaLcParenR"/>
            </a:pPr>
            <a:r>
              <a:rPr lang="en-US" sz="2400" dirty="0"/>
              <a:t>IR can be cooperative</a:t>
            </a:r>
          </a:p>
          <a:p>
            <a:pPr marL="571500" indent="-457200" defTabSz="914400">
              <a:lnSpc>
                <a:spcPct val="90000"/>
              </a:lnSpc>
              <a:spcAft>
                <a:spcPts val="600"/>
              </a:spcAft>
              <a:buFont typeface="+mj-lt"/>
              <a:buAutoNum type="alphaLcParenR"/>
            </a:pPr>
            <a:r>
              <a:rPr lang="en-US" sz="2400" dirty="0"/>
              <a:t>Believe in progress</a:t>
            </a:r>
          </a:p>
          <a:p>
            <a:pPr marL="342900" indent="-228600" defTabSz="914400">
              <a:lnSpc>
                <a:spcPct val="90000"/>
              </a:lnSpc>
              <a:spcAft>
                <a:spcPts val="600"/>
              </a:spcAft>
              <a:buFont typeface="Arial" panose="020B0604020202020204" pitchFamily="34" charset="0"/>
              <a:buChar char="•"/>
            </a:pPr>
            <a:endParaRPr lang="en-US" sz="2400" dirty="0"/>
          </a:p>
        </p:txBody>
      </p:sp>
      <p:sp>
        <p:nvSpPr>
          <p:cNvPr id="2" name="Title 1">
            <a:extLst>
              <a:ext uri="{FF2B5EF4-FFF2-40B4-BE49-F238E27FC236}">
                <a16:creationId xmlns:a16="http://schemas.microsoft.com/office/drawing/2014/main" id="{06D2D5DD-3A61-6542-080E-B927B449CC51}"/>
              </a:ext>
            </a:extLst>
          </p:cNvPr>
          <p:cNvSpPr>
            <a:spLocks noGrp="1"/>
          </p:cNvSpPr>
          <p:nvPr>
            <p:ph type="title"/>
          </p:nvPr>
        </p:nvSpPr>
        <p:spPr>
          <a:xfrm>
            <a:off x="581192" y="707886"/>
            <a:ext cx="11029616" cy="988332"/>
          </a:xfrm>
        </p:spPr>
        <p:txBody>
          <a:bodyPr/>
          <a:lstStyle/>
          <a:p>
            <a:r>
              <a:rPr lang="en-US" sz="2800" b="1" dirty="0">
                <a:solidFill>
                  <a:schemeClr val="accent2"/>
                </a:solidFill>
              </a:rPr>
              <a:t>LIBERALISM</a:t>
            </a:r>
            <a:br>
              <a:rPr lang="en-US" sz="2800" b="1" dirty="0">
                <a:solidFill>
                  <a:schemeClr val="accent2"/>
                </a:solidFill>
              </a:rPr>
            </a:br>
            <a:endParaRPr lang="en-US" dirty="0"/>
          </a:p>
        </p:txBody>
      </p:sp>
      <p:sp>
        <p:nvSpPr>
          <p:cNvPr id="3" name="TextBox 2">
            <a:extLst>
              <a:ext uri="{FF2B5EF4-FFF2-40B4-BE49-F238E27FC236}">
                <a16:creationId xmlns:a16="http://schemas.microsoft.com/office/drawing/2014/main" id="{219900B9-C153-7541-BEE9-024CB3629613}"/>
              </a:ext>
            </a:extLst>
          </p:cNvPr>
          <p:cNvSpPr txBox="1"/>
          <p:nvPr/>
        </p:nvSpPr>
        <p:spPr>
          <a:xfrm>
            <a:off x="6629400" y="2100943"/>
            <a:ext cx="5290457" cy="4270271"/>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dirty="0"/>
              <a:t>Locke (17th century) saw great potential for human progress in modern civil society and capitalist economy.</a:t>
            </a:r>
          </a:p>
          <a:p>
            <a:pPr marL="342900" indent="-228600" defTabSz="914400">
              <a:lnSpc>
                <a:spcPct val="90000"/>
              </a:lnSpc>
              <a:spcAft>
                <a:spcPts val="600"/>
              </a:spcAft>
              <a:buFont typeface="Arial" panose="020B0604020202020204" pitchFamily="34" charset="0"/>
              <a:buChar char="•"/>
            </a:pPr>
            <a:r>
              <a:rPr lang="en-US" sz="2400" dirty="0"/>
              <a:t>Progress in states guarantees individual liberty </a:t>
            </a:r>
          </a:p>
          <a:p>
            <a:pPr marL="342900" indent="-228600" defTabSz="914400">
              <a:lnSpc>
                <a:spcPct val="90000"/>
              </a:lnSpc>
              <a:spcAft>
                <a:spcPts val="600"/>
              </a:spcAft>
              <a:buFont typeface="Arial" panose="020B0604020202020204" pitchFamily="34" charset="0"/>
              <a:buChar char="•"/>
            </a:pPr>
            <a:r>
              <a:rPr lang="en-US" sz="2400" dirty="0"/>
              <a:t>Improved technologies, efficient ways of producing goods, intellectual revolution.</a:t>
            </a:r>
          </a:p>
          <a:p>
            <a:pPr marL="114300" defTabSz="914400">
              <a:lnSpc>
                <a:spcPct val="90000"/>
              </a:lnSpc>
              <a:spcAft>
                <a:spcPts val="600"/>
              </a:spcAft>
            </a:pPr>
            <a:endParaRPr lang="en-US" sz="2400" dirty="0"/>
          </a:p>
        </p:txBody>
      </p:sp>
      <p:pic>
        <p:nvPicPr>
          <p:cNvPr id="1026" name="Picture 2" descr="Heritage Images/Getty Images">
            <a:extLst>
              <a:ext uri="{FF2B5EF4-FFF2-40B4-BE49-F238E27FC236}">
                <a16:creationId xmlns:a16="http://schemas.microsoft.com/office/drawing/2014/main" id="{B7607C95-8211-F73E-4C06-24D873604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724" y="2247482"/>
            <a:ext cx="3286276" cy="45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43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FAAC-E3AE-EF0D-D5CC-2F575A334E8B}"/>
              </a:ext>
            </a:extLst>
          </p:cNvPr>
          <p:cNvSpPr>
            <a:spLocks noGrp="1"/>
          </p:cNvSpPr>
          <p:nvPr>
            <p:ph type="title"/>
          </p:nvPr>
        </p:nvSpPr>
        <p:spPr/>
        <p:txBody>
          <a:bodyPr/>
          <a:lstStyle/>
          <a:p>
            <a:r>
              <a:rPr lang="en-US" b="1" dirty="0">
                <a:solidFill>
                  <a:schemeClr val="bg2"/>
                </a:solidFill>
                <a:latin typeface="Aharoni" panose="02010803020104030203" pitchFamily="2" charset="-79"/>
                <a:cs typeface="Aharoni" panose="02010803020104030203" pitchFamily="2" charset="-79"/>
              </a:rPr>
              <a:t>KANT | Towards a </a:t>
            </a:r>
            <a:r>
              <a:rPr lang="en-US" b="1" dirty="0">
                <a:solidFill>
                  <a:schemeClr val="bg2"/>
                </a:solidFill>
                <a:effectLst/>
                <a:latin typeface="Aharoni" panose="02010803020104030203" pitchFamily="2" charset="-79"/>
                <a:cs typeface="Aharoni" panose="02010803020104030203" pitchFamily="2" charset="-79"/>
              </a:rPr>
              <a:t>Perpetual </a:t>
            </a:r>
            <a:r>
              <a:rPr lang="en-US" b="1" dirty="0">
                <a:solidFill>
                  <a:schemeClr val="bg2"/>
                </a:solidFill>
                <a:latin typeface="Aharoni" panose="02010803020104030203" pitchFamily="2" charset="-79"/>
                <a:cs typeface="Aharoni" panose="02010803020104030203" pitchFamily="2" charset="-79"/>
              </a:rPr>
              <a:t> Peace (1795)</a:t>
            </a:r>
          </a:p>
        </p:txBody>
      </p:sp>
      <p:sp>
        <p:nvSpPr>
          <p:cNvPr id="3" name="Content Placeholder 2">
            <a:extLst>
              <a:ext uri="{FF2B5EF4-FFF2-40B4-BE49-F238E27FC236}">
                <a16:creationId xmlns:a16="http://schemas.microsoft.com/office/drawing/2014/main" id="{937A89A1-1AD1-8048-976A-4F8404E1C879}"/>
              </a:ext>
            </a:extLst>
          </p:cNvPr>
          <p:cNvSpPr>
            <a:spLocks noGrp="1"/>
          </p:cNvSpPr>
          <p:nvPr>
            <p:ph idx="4294967295"/>
          </p:nvPr>
        </p:nvSpPr>
        <p:spPr>
          <a:xfrm>
            <a:off x="185058" y="1926772"/>
            <a:ext cx="8403771" cy="4582886"/>
          </a:xfrm>
        </p:spPr>
        <p:txBody>
          <a:bodyPr>
            <a:noAutofit/>
          </a:bodyPr>
          <a:lstStyle/>
          <a:p>
            <a:r>
              <a:rPr lang="en-US" sz="2000" dirty="0"/>
              <a:t>Humanity is a global community
The transgressions concern all the peoples of the earth
Consolidation of International Law
If every state is a democracy, it is not easily approved and war is limited, the next stage is the (co)federation, permanent peace with an international treaty.
Only defensive warfare is considered acceptable
Revolutions only when they are for the progress of humanity (French,  American)
Non-intervention in the internal affairs of other states (except in civil war</a:t>
            </a:r>
            <a:r>
              <a:rPr lang="en-US" sz="2000" b="1" dirty="0"/>
              <a:t>)</a:t>
            </a:r>
            <a:endParaRPr lang="en-GR" sz="2000" dirty="0"/>
          </a:p>
        </p:txBody>
      </p:sp>
      <p:pic>
        <p:nvPicPr>
          <p:cNvPr id="2050" name="Picture 2">
            <a:extLst>
              <a:ext uri="{FF2B5EF4-FFF2-40B4-BE49-F238E27FC236}">
                <a16:creationId xmlns:a16="http://schemas.microsoft.com/office/drawing/2014/main" id="{BBC643D4-4FFA-A1AD-5163-825F62217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684" y="1717990"/>
            <a:ext cx="3601258" cy="469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7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3C3F-7E4A-B52C-AF5F-99A7B8D00569}"/>
              </a:ext>
            </a:extLst>
          </p:cNvPr>
          <p:cNvSpPr>
            <a:spLocks noGrp="1"/>
          </p:cNvSpPr>
          <p:nvPr>
            <p:ph type="title"/>
          </p:nvPr>
        </p:nvSpPr>
        <p:spPr/>
        <p:txBody>
          <a:bodyPr/>
          <a:lstStyle/>
          <a:p>
            <a:r>
              <a:rPr lang="en-US" b="1" dirty="0"/>
              <a:t>BENTHAM | Plan for a Universal and Lasting Peace (1786-9)</a:t>
            </a:r>
            <a:endParaRPr lang="en-US" dirty="0"/>
          </a:p>
        </p:txBody>
      </p:sp>
      <p:sp>
        <p:nvSpPr>
          <p:cNvPr id="8" name="Content Placeholder 7">
            <a:extLst>
              <a:ext uri="{FF2B5EF4-FFF2-40B4-BE49-F238E27FC236}">
                <a16:creationId xmlns:a16="http://schemas.microsoft.com/office/drawing/2014/main" id="{D7F2E218-357B-E74F-A2B5-92F6A0F7CE6C}"/>
              </a:ext>
            </a:extLst>
          </p:cNvPr>
          <p:cNvSpPr>
            <a:spLocks noGrp="1"/>
          </p:cNvSpPr>
          <p:nvPr>
            <p:ph idx="4294967295"/>
          </p:nvPr>
        </p:nvSpPr>
        <p:spPr>
          <a:xfrm>
            <a:off x="1055914" y="2307771"/>
            <a:ext cx="6237515" cy="3869192"/>
          </a:xfrm>
        </p:spPr>
        <p:txBody>
          <a:bodyPr>
            <a:normAutofit/>
          </a:bodyPr>
          <a:lstStyle/>
          <a:p>
            <a:r>
              <a:rPr lang="en-US" sz="2000" b="1" dirty="0"/>
              <a:t>Coined the term ‘International’
War is an obsolete institution and serves only the interests of monarchs
Against secret diplomacy
Democratic regimes are “peace-loving”
The main causes of war </a:t>
            </a:r>
            <a:r>
              <a:rPr lang="en-US" sz="2000" b="1" dirty="0">
                <a:sym typeface="Wingdings" panose="05000000000000000000" pitchFamily="2" charset="2"/>
              </a:rPr>
              <a:t> </a:t>
            </a:r>
            <a:r>
              <a:rPr lang="en-US" sz="2000" b="1" dirty="0"/>
              <a:t>colonies
Was in </a:t>
            </a:r>
            <a:r>
              <a:rPr lang="en-US" sz="2000" b="1" dirty="0" err="1"/>
              <a:t>favour</a:t>
            </a:r>
            <a:r>
              <a:rPr lang="en-US" sz="2000" b="1" dirty="0"/>
              <a:t> of an international court</a:t>
            </a:r>
            <a:endParaRPr lang="en-GR" sz="2000" dirty="0"/>
          </a:p>
        </p:txBody>
      </p:sp>
      <p:pic>
        <p:nvPicPr>
          <p:cNvPr id="3076" name="Picture 4" descr="bentham">
            <a:extLst>
              <a:ext uri="{FF2B5EF4-FFF2-40B4-BE49-F238E27FC236}">
                <a16:creationId xmlns:a16="http://schemas.microsoft.com/office/drawing/2014/main" id="{1DFF8AC0-3A62-4CCE-4B41-8C5CEF792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4593" y="2307771"/>
            <a:ext cx="28575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9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8CD44E-3F47-4A4C-8815-3F72C3B49283}"/>
              </a:ext>
            </a:extLst>
          </p:cNvPr>
          <p:cNvSpPr>
            <a:spLocks noGrp="1"/>
          </p:cNvSpPr>
          <p:nvPr>
            <p:ph idx="1"/>
          </p:nvPr>
        </p:nvSpPr>
        <p:spPr>
          <a:xfrm>
            <a:off x="651510" y="537210"/>
            <a:ext cx="10702290" cy="5582603"/>
          </a:xfrm>
        </p:spPr>
        <p:txBody>
          <a:bodyPr>
            <a:normAutofit/>
          </a:bodyPr>
          <a:lstStyle/>
          <a:p>
            <a:pPr marL="0" lvl="0" indent="0">
              <a:buNone/>
            </a:pPr>
            <a:r>
              <a:rPr lang="en-US" b="1" dirty="0"/>
              <a:t>ANGELL </a:t>
            </a:r>
            <a:r>
              <a:rPr lang="el-GR" b="1" dirty="0"/>
              <a:t>| </a:t>
            </a:r>
            <a:r>
              <a:rPr lang="en-US" b="1" dirty="0"/>
              <a:t>The great illusion</a:t>
            </a:r>
            <a:r>
              <a:rPr lang="el-GR" b="1" dirty="0"/>
              <a:t> (1909)</a:t>
            </a:r>
            <a:endParaRPr lang="en-GR" dirty="0"/>
          </a:p>
          <a:p>
            <a:pPr lvl="1"/>
            <a:r>
              <a:rPr lang="en-US" sz="2800" dirty="0"/>
              <a:t>War not a rational choice</a:t>
            </a:r>
            <a:endParaRPr lang="en-GR" sz="2800" dirty="0"/>
          </a:p>
          <a:p>
            <a:pPr lvl="1"/>
            <a:r>
              <a:rPr lang="en-US" sz="2800" dirty="0"/>
              <a:t>Interdependence theory</a:t>
            </a:r>
          </a:p>
          <a:p>
            <a:pPr lvl="1"/>
            <a:r>
              <a:rPr lang="en-US" sz="2800" dirty="0"/>
              <a:t>Economic interdependence cannot lead to war?</a:t>
            </a:r>
            <a:endParaRPr lang="en-GR" sz="2800" dirty="0"/>
          </a:p>
          <a:p>
            <a:pPr lvl="1"/>
            <a:endParaRPr lang="en-GR" sz="2800" dirty="0"/>
          </a:p>
        </p:txBody>
      </p:sp>
    </p:spTree>
    <p:extLst>
      <p:ext uri="{BB962C8B-B14F-4D97-AF65-F5344CB8AC3E}">
        <p14:creationId xmlns:p14="http://schemas.microsoft.com/office/powerpoint/2010/main" val="174461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9900B9-C153-7541-BEE9-024CB3629613}"/>
              </a:ext>
            </a:extLst>
          </p:cNvPr>
          <p:cNvSpPr txBox="1"/>
          <p:nvPr/>
        </p:nvSpPr>
        <p:spPr>
          <a:xfrm>
            <a:off x="986013" y="2220686"/>
            <a:ext cx="10117416" cy="4150528"/>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400" dirty="0"/>
              <a:t>People and governments are affected by what happens elsewhere.</a:t>
            </a:r>
          </a:p>
          <a:p>
            <a:pPr marL="342900" indent="-228600" defTabSz="914400">
              <a:lnSpc>
                <a:spcPct val="90000"/>
              </a:lnSpc>
              <a:spcAft>
                <a:spcPts val="600"/>
              </a:spcAft>
              <a:buFont typeface="Arial" panose="020B0604020202020204" pitchFamily="34" charset="0"/>
              <a:buChar char="•"/>
            </a:pPr>
            <a:r>
              <a:rPr lang="en-US" sz="2400" dirty="0"/>
              <a:t>Modernization increases the level and scope of interdependence between states.</a:t>
            </a:r>
          </a:p>
          <a:p>
            <a:pPr marL="342900" indent="-228600" defTabSz="914400">
              <a:lnSpc>
                <a:spcPct val="90000"/>
              </a:lnSpc>
              <a:spcAft>
                <a:spcPts val="600"/>
              </a:spcAft>
              <a:buFont typeface="Arial" panose="020B0604020202020204" pitchFamily="34" charset="0"/>
              <a:buChar char="•"/>
            </a:pPr>
            <a:r>
              <a:rPr lang="en-US" sz="2400" dirty="0"/>
              <a:t>Post war economically successful countries: trading states, economic power. </a:t>
            </a:r>
          </a:p>
          <a:p>
            <a:pPr marL="342900" indent="-228600" defTabSz="914400">
              <a:lnSpc>
                <a:spcPct val="90000"/>
              </a:lnSpc>
              <a:spcAft>
                <a:spcPts val="600"/>
              </a:spcAft>
              <a:buFont typeface="Arial" panose="020B0604020202020204" pitchFamily="34" charset="0"/>
              <a:buChar char="•"/>
            </a:pPr>
            <a:r>
              <a:rPr lang="en-US" sz="2400" dirty="0"/>
              <a:t>Trading states if preferred &gt; War now occurs in less developed states.</a:t>
            </a:r>
          </a:p>
          <a:p>
            <a:pPr marL="342900" indent="-228600" defTabSz="914400">
              <a:lnSpc>
                <a:spcPct val="90000"/>
              </a:lnSpc>
              <a:spcAft>
                <a:spcPts val="600"/>
              </a:spcAft>
              <a:buFont typeface="Arial" panose="020B0604020202020204" pitchFamily="34" charset="0"/>
              <a:buChar char="•"/>
            </a:pPr>
            <a:r>
              <a:rPr lang="en-US" sz="2400" dirty="0"/>
              <a:t>Greater interdependence in the form of transnational ties between countries could lead to peace.</a:t>
            </a:r>
          </a:p>
        </p:txBody>
      </p:sp>
      <p:sp>
        <p:nvSpPr>
          <p:cNvPr id="2" name="Title 1">
            <a:extLst>
              <a:ext uri="{FF2B5EF4-FFF2-40B4-BE49-F238E27FC236}">
                <a16:creationId xmlns:a16="http://schemas.microsoft.com/office/drawing/2014/main" id="{048A238F-0AE9-95CC-AE6A-18408642D51F}"/>
              </a:ext>
            </a:extLst>
          </p:cNvPr>
          <p:cNvSpPr>
            <a:spLocks noGrp="1"/>
          </p:cNvSpPr>
          <p:nvPr>
            <p:ph type="title"/>
          </p:nvPr>
        </p:nvSpPr>
        <p:spPr/>
        <p:txBody>
          <a:bodyPr/>
          <a:lstStyle/>
          <a:p>
            <a:r>
              <a:rPr lang="en-US" sz="2800" b="1" i="1" dirty="0">
                <a:solidFill>
                  <a:schemeClr val="accent2"/>
                </a:solidFill>
              </a:rPr>
              <a:t>Interdependence liberalism</a:t>
            </a:r>
            <a:br>
              <a:rPr lang="en-US" sz="2800" b="1" i="1" dirty="0">
                <a:solidFill>
                  <a:schemeClr val="accent2"/>
                </a:solidFill>
              </a:rPr>
            </a:br>
            <a:endParaRPr lang="en-US" dirty="0"/>
          </a:p>
        </p:txBody>
      </p:sp>
    </p:spTree>
    <p:extLst>
      <p:ext uri="{BB962C8B-B14F-4D97-AF65-F5344CB8AC3E}">
        <p14:creationId xmlns:p14="http://schemas.microsoft.com/office/powerpoint/2010/main" val="25318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62BC-26C6-4860-57CA-E63459EC0C14}"/>
              </a:ext>
            </a:extLst>
          </p:cNvPr>
          <p:cNvSpPr>
            <a:spLocks noGrp="1"/>
          </p:cNvSpPr>
          <p:nvPr>
            <p:ph type="title"/>
          </p:nvPr>
        </p:nvSpPr>
        <p:spPr/>
        <p:txBody>
          <a:bodyPr/>
          <a:lstStyle/>
          <a:p>
            <a:r>
              <a:rPr lang="en-US" b="1" dirty="0"/>
              <a:t>WILSON | 14 points (1918)</a:t>
            </a:r>
            <a:br>
              <a:rPr lang="en-GR" b="1" dirty="0"/>
            </a:br>
            <a:endParaRPr lang="en-US" dirty="0"/>
          </a:p>
        </p:txBody>
      </p:sp>
      <p:sp>
        <p:nvSpPr>
          <p:cNvPr id="3" name="Content Placeholder 2">
            <a:extLst>
              <a:ext uri="{FF2B5EF4-FFF2-40B4-BE49-F238E27FC236}">
                <a16:creationId xmlns:a16="http://schemas.microsoft.com/office/drawing/2014/main" id="{AAABC885-18C5-7B7C-5A03-72DFF7B2B2B1}"/>
              </a:ext>
            </a:extLst>
          </p:cNvPr>
          <p:cNvSpPr>
            <a:spLocks noGrp="1"/>
          </p:cNvSpPr>
          <p:nvPr>
            <p:ph idx="1"/>
          </p:nvPr>
        </p:nvSpPr>
        <p:spPr>
          <a:xfrm>
            <a:off x="581192" y="2180496"/>
            <a:ext cx="5939351" cy="4764590"/>
          </a:xfrm>
        </p:spPr>
        <p:txBody>
          <a:bodyPr>
            <a:noAutofit/>
          </a:bodyPr>
          <a:lstStyle/>
          <a:p>
            <a:r>
              <a:rPr lang="en-US" sz="2400" b="1" dirty="0"/>
              <a:t>He set the tone for the post-war era</a:t>
            </a:r>
          </a:p>
          <a:p>
            <a:r>
              <a:rPr lang="en-US" sz="2400" b="1" dirty="0"/>
              <a:t>Emphasis on international peace and security</a:t>
            </a:r>
          </a:p>
          <a:p>
            <a:r>
              <a:rPr lang="en-US" sz="2400" b="1" dirty="0"/>
              <a:t>Inspired the League of Nations</a:t>
            </a:r>
          </a:p>
          <a:p>
            <a:r>
              <a:rPr lang="en-US" sz="2400" b="1" dirty="0"/>
              <a:t>Settlement of the colonial expansion of Europeans</a:t>
            </a:r>
          </a:p>
          <a:p>
            <a:r>
              <a:rPr lang="en-US" sz="2400" b="1" dirty="0"/>
              <a:t>Principle of self-determination</a:t>
            </a:r>
          </a:p>
          <a:p>
            <a:r>
              <a:rPr lang="en-US" sz="2400" b="1" dirty="0"/>
              <a:t>International system (from a jungle into a zoo)</a:t>
            </a:r>
          </a:p>
        </p:txBody>
      </p:sp>
      <p:pic>
        <p:nvPicPr>
          <p:cNvPr id="5" name="Picture 4">
            <a:extLst>
              <a:ext uri="{FF2B5EF4-FFF2-40B4-BE49-F238E27FC236}">
                <a16:creationId xmlns:a16="http://schemas.microsoft.com/office/drawing/2014/main" id="{D8EF2D4E-891B-51F3-8C37-DF05D51B4580}"/>
              </a:ext>
            </a:extLst>
          </p:cNvPr>
          <p:cNvPicPr>
            <a:picLocks noChangeAspect="1"/>
          </p:cNvPicPr>
          <p:nvPr/>
        </p:nvPicPr>
        <p:blipFill>
          <a:blip r:embed="rId2"/>
          <a:stretch>
            <a:fillRect/>
          </a:stretch>
        </p:blipFill>
        <p:spPr>
          <a:xfrm>
            <a:off x="6202480" y="0"/>
            <a:ext cx="5989520" cy="6858000"/>
          </a:xfrm>
          <a:prstGeom prst="rect">
            <a:avLst/>
          </a:prstGeom>
        </p:spPr>
      </p:pic>
    </p:spTree>
    <p:extLst>
      <p:ext uri="{BB962C8B-B14F-4D97-AF65-F5344CB8AC3E}">
        <p14:creationId xmlns:p14="http://schemas.microsoft.com/office/powerpoint/2010/main" val="134320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4C7C51-600C-6C47-B19C-67FC37138B3C}"/>
              </a:ext>
            </a:extLst>
          </p:cNvPr>
          <p:cNvSpPr/>
          <p:nvPr/>
        </p:nvSpPr>
        <p:spPr>
          <a:xfrm>
            <a:off x="560070" y="2884714"/>
            <a:ext cx="10949940" cy="3592286"/>
          </a:xfrm>
          <a:prstGeom prst="rect">
            <a:avLst/>
          </a:prstGeom>
        </p:spPr>
        <p:txBody>
          <a:bodyPr/>
          <a:lstStyle/>
          <a:p>
            <a:pPr marL="457200" lvl="0" indent="-457200">
              <a:lnSpc>
                <a:spcPct val="150000"/>
              </a:lnSpc>
              <a:buFont typeface="Wingdings" panose="05000000000000000000" pitchFamily="2" charset="2"/>
              <a:buChar char="q"/>
            </a:pPr>
            <a:r>
              <a:rPr lang="en-US" sz="2800" dirty="0"/>
              <a:t>Functionalism</a:t>
            </a:r>
            <a:r>
              <a:rPr lang="el-GR" sz="2800" dirty="0"/>
              <a:t>: </a:t>
            </a:r>
            <a:r>
              <a:rPr lang="en-US" sz="2800" dirty="0" err="1"/>
              <a:t>maximising</a:t>
            </a:r>
            <a:r>
              <a:rPr lang="en-US" sz="2800" dirty="0"/>
              <a:t> prosperity through the creation of transnational links and global </a:t>
            </a:r>
            <a:r>
              <a:rPr lang="en-US" sz="2800" dirty="0" err="1"/>
              <a:t>organisations</a:t>
            </a:r>
            <a:r>
              <a:rPr lang="en-US" sz="2800" dirty="0"/>
              <a:t> for the benefit of all</a:t>
            </a:r>
          </a:p>
          <a:p>
            <a:pPr marL="457200" lvl="0" indent="-457200">
              <a:lnSpc>
                <a:spcPct val="150000"/>
              </a:lnSpc>
              <a:buFont typeface="Wingdings" panose="05000000000000000000" pitchFamily="2" charset="2"/>
              <a:buChar char="q"/>
            </a:pPr>
            <a:r>
              <a:rPr lang="en-US" sz="2800" dirty="0"/>
              <a:t>Beyond economic links and creation of communities
War becomes unthinkable</a:t>
            </a:r>
          </a:p>
          <a:p>
            <a:pPr marL="457200" lvl="0" indent="-457200">
              <a:buFont typeface="Wingdings" panose="05000000000000000000" pitchFamily="2" charset="2"/>
              <a:buChar char="q"/>
            </a:pPr>
            <a:r>
              <a:rPr lang="en-US" sz="2800" dirty="0"/>
              <a:t>Softens antagonism</a:t>
            </a:r>
            <a:endParaRPr lang="en-GR" sz="2800" dirty="0"/>
          </a:p>
        </p:txBody>
      </p:sp>
      <p:sp>
        <p:nvSpPr>
          <p:cNvPr id="3" name="TextBox 2">
            <a:extLst>
              <a:ext uri="{FF2B5EF4-FFF2-40B4-BE49-F238E27FC236}">
                <a16:creationId xmlns:a16="http://schemas.microsoft.com/office/drawing/2014/main" id="{F2AC7450-DD70-7A72-CC66-7FE25939EE9D}"/>
              </a:ext>
            </a:extLst>
          </p:cNvPr>
          <p:cNvSpPr txBox="1"/>
          <p:nvPr/>
        </p:nvSpPr>
        <p:spPr>
          <a:xfrm>
            <a:off x="685800" y="947448"/>
            <a:ext cx="8599714" cy="461665"/>
          </a:xfrm>
          <a:prstGeom prst="rect">
            <a:avLst/>
          </a:prstGeom>
          <a:noFill/>
        </p:spPr>
        <p:txBody>
          <a:bodyPr wrap="square">
            <a:spAutoFit/>
          </a:bodyPr>
          <a:lstStyle/>
          <a:p>
            <a:r>
              <a:rPr lang="en-US" sz="2400" dirty="0"/>
              <a:t>MITRANY | The Functional Theory of Politics (1930-1950)</a:t>
            </a:r>
          </a:p>
        </p:txBody>
      </p:sp>
    </p:spTree>
    <p:extLst>
      <p:ext uri="{BB962C8B-B14F-4D97-AF65-F5344CB8AC3E}">
        <p14:creationId xmlns:p14="http://schemas.microsoft.com/office/powerpoint/2010/main" val="228533360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
  <TotalTime>3049</TotalTime>
  <Words>638</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Arial</vt:lpstr>
      <vt:lpstr>Gill Sans MT</vt:lpstr>
      <vt:lpstr>Wingdings</vt:lpstr>
      <vt:lpstr>Wingdings 2</vt:lpstr>
      <vt:lpstr>Dividend</vt:lpstr>
      <vt:lpstr>Liberalism, other liberal theories and Marxism in IR</vt:lpstr>
      <vt:lpstr>Main concepts</vt:lpstr>
      <vt:lpstr>LIBERALISM </vt:lpstr>
      <vt:lpstr>KANT | Towards a Perpetual  Peace (1795)</vt:lpstr>
      <vt:lpstr>BENTHAM | Plan for a Universal and Lasting Peace (1786-9)</vt:lpstr>
      <vt:lpstr>PowerPoint Presentation</vt:lpstr>
      <vt:lpstr>Interdependence liberalism </vt:lpstr>
      <vt:lpstr>WILSON | 14 points (1918) </vt:lpstr>
      <vt:lpstr>PowerPoint Presentation</vt:lpstr>
      <vt:lpstr>Sociological liberalism </vt:lpstr>
      <vt:lpstr>Institutional liberalism </vt:lpstr>
      <vt:lpstr>PowerPoint Presentation</vt:lpstr>
      <vt:lpstr>Republican liberalism (Hook)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Zakia Aqra</dc:creator>
  <cp:lastModifiedBy>Zakia Aqra</cp:lastModifiedBy>
  <cp:revision>6</cp:revision>
  <dcterms:created xsi:type="dcterms:W3CDTF">2025-03-30T19:23:25Z</dcterms:created>
  <dcterms:modified xsi:type="dcterms:W3CDTF">2025-04-13T16:41:56Z</dcterms:modified>
</cp:coreProperties>
</file>