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301" r:id="rId6"/>
    <p:sldId id="303" r:id="rId7"/>
    <p:sldId id="302" r:id="rId8"/>
    <p:sldId id="306" r:id="rId9"/>
    <p:sldId id="308" r:id="rId10"/>
    <p:sldId id="309" r:id="rId11"/>
    <p:sldId id="312" r:id="rId12"/>
    <p:sldId id="307" r:id="rId13"/>
    <p:sldId id="310" r:id="rId14"/>
    <p:sldId id="311" r:id="rId15"/>
    <p:sldId id="313" r:id="rId16"/>
    <p:sldId id="314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2D9304-4EBB-4508-A071-9A503E99C5F1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49C71A2-2DA0-476E-8CC7-47F9E5E2FC5F}">
      <dgm:prSet custT="1"/>
      <dgm:spPr/>
      <dgm:t>
        <a:bodyPr/>
        <a:lstStyle/>
        <a:p>
          <a:r>
            <a:rPr lang="en-US" sz="4400" dirty="0"/>
            <a:t>Theoretical traditions in IR</a:t>
          </a:r>
        </a:p>
      </dgm:t>
    </dgm:pt>
    <dgm:pt modelId="{54480117-DB49-4F37-B38D-172E933F2631}" type="parTrans" cxnId="{BEF05198-00C2-4FC6-85D8-1AB50305BB3D}">
      <dgm:prSet/>
      <dgm:spPr/>
      <dgm:t>
        <a:bodyPr/>
        <a:lstStyle/>
        <a:p>
          <a:endParaRPr lang="en-US"/>
        </a:p>
      </dgm:t>
    </dgm:pt>
    <dgm:pt modelId="{691D6877-96BB-4487-8DF5-5F73F0329C4B}" type="sibTrans" cxnId="{BEF05198-00C2-4FC6-85D8-1AB50305BB3D}">
      <dgm:prSet/>
      <dgm:spPr/>
      <dgm:t>
        <a:bodyPr/>
        <a:lstStyle/>
        <a:p>
          <a:endParaRPr lang="en-US"/>
        </a:p>
      </dgm:t>
    </dgm:pt>
    <dgm:pt modelId="{145031AF-3B9C-4190-B3CD-8FBF6AA777FF}">
      <dgm:prSet custT="1"/>
      <dgm:spPr/>
      <dgm:t>
        <a:bodyPr/>
        <a:lstStyle/>
        <a:p>
          <a:r>
            <a:rPr lang="en-US" sz="3200" dirty="0"/>
            <a:t>Realism</a:t>
          </a:r>
        </a:p>
      </dgm:t>
    </dgm:pt>
    <dgm:pt modelId="{9ABA9E31-4E0E-4E8E-8B73-72C222C1AE5C}" type="parTrans" cxnId="{2C24A526-6BDF-46A0-8747-F096E140F820}">
      <dgm:prSet/>
      <dgm:spPr/>
      <dgm:t>
        <a:bodyPr/>
        <a:lstStyle/>
        <a:p>
          <a:endParaRPr lang="en-US"/>
        </a:p>
      </dgm:t>
    </dgm:pt>
    <dgm:pt modelId="{3CD31A80-4A06-4843-8658-012E1BA1F79D}" type="sibTrans" cxnId="{2C24A526-6BDF-46A0-8747-F096E140F820}">
      <dgm:prSet/>
      <dgm:spPr/>
      <dgm:t>
        <a:bodyPr/>
        <a:lstStyle/>
        <a:p>
          <a:endParaRPr lang="en-US"/>
        </a:p>
      </dgm:t>
    </dgm:pt>
    <dgm:pt modelId="{A74B687C-3411-4DB7-AAD7-4A6181C53F89}">
      <dgm:prSet/>
      <dgm:spPr/>
      <dgm:t>
        <a:bodyPr/>
        <a:lstStyle/>
        <a:p>
          <a:r>
            <a:rPr lang="en-US" dirty="0"/>
            <a:t>International Political Economy </a:t>
          </a:r>
        </a:p>
      </dgm:t>
    </dgm:pt>
    <dgm:pt modelId="{3FA16167-D276-481B-89C5-D87B6EB9C525}" type="parTrans" cxnId="{212F496D-2040-46AD-92DA-2DE968D377FE}">
      <dgm:prSet/>
      <dgm:spPr/>
      <dgm:t>
        <a:bodyPr/>
        <a:lstStyle/>
        <a:p>
          <a:endParaRPr lang="en-US"/>
        </a:p>
      </dgm:t>
    </dgm:pt>
    <dgm:pt modelId="{BFF5A0B0-B379-4EBF-B9B1-0224DCB7D2F3}" type="sibTrans" cxnId="{212F496D-2040-46AD-92DA-2DE968D377FE}">
      <dgm:prSet/>
      <dgm:spPr/>
      <dgm:t>
        <a:bodyPr/>
        <a:lstStyle/>
        <a:p>
          <a:endParaRPr lang="en-US"/>
        </a:p>
      </dgm:t>
    </dgm:pt>
    <dgm:pt modelId="{7473848D-3FCB-4E25-B7EE-A1C9E601CB82}">
      <dgm:prSet/>
      <dgm:spPr/>
      <dgm:t>
        <a:bodyPr/>
        <a:lstStyle/>
        <a:p>
          <a:r>
            <a:rPr lang="en-US" dirty="0"/>
            <a:t>Critical/Alternative approaches</a:t>
          </a:r>
        </a:p>
      </dgm:t>
    </dgm:pt>
    <dgm:pt modelId="{15E68FAD-80AC-429E-BEAB-306FA2234A68}" type="parTrans" cxnId="{F6FB8F66-0CD7-4E44-A342-3423489CE44F}">
      <dgm:prSet/>
      <dgm:spPr/>
      <dgm:t>
        <a:bodyPr/>
        <a:lstStyle/>
        <a:p>
          <a:endParaRPr lang="en-US"/>
        </a:p>
      </dgm:t>
    </dgm:pt>
    <dgm:pt modelId="{07F4DCFE-4711-49EB-9A24-FA42FE7B27F2}" type="sibTrans" cxnId="{F6FB8F66-0CD7-4E44-A342-3423489CE44F}">
      <dgm:prSet/>
      <dgm:spPr/>
      <dgm:t>
        <a:bodyPr/>
        <a:lstStyle/>
        <a:p>
          <a:endParaRPr lang="en-US"/>
        </a:p>
      </dgm:t>
    </dgm:pt>
    <dgm:pt modelId="{80FC3899-4F4F-46B4-9594-16BAF162A9FA}">
      <dgm:prSet/>
      <dgm:spPr/>
      <dgm:t>
        <a:bodyPr/>
        <a:lstStyle/>
        <a:p>
          <a:r>
            <a:rPr lang="en-US" dirty="0"/>
            <a:t>International Society </a:t>
          </a:r>
        </a:p>
      </dgm:t>
    </dgm:pt>
    <dgm:pt modelId="{F0DC36E4-E0BD-4990-B88F-E6A0A60ACAD8}" type="sibTrans" cxnId="{B84B7751-2A51-404E-A794-BE4330F82793}">
      <dgm:prSet/>
      <dgm:spPr/>
      <dgm:t>
        <a:bodyPr/>
        <a:lstStyle/>
        <a:p>
          <a:endParaRPr lang="en-US"/>
        </a:p>
      </dgm:t>
    </dgm:pt>
    <dgm:pt modelId="{973B5069-5F6E-49BD-A9E2-D702EDE6456B}" type="parTrans" cxnId="{B84B7751-2A51-404E-A794-BE4330F82793}">
      <dgm:prSet/>
      <dgm:spPr/>
      <dgm:t>
        <a:bodyPr/>
        <a:lstStyle/>
        <a:p>
          <a:endParaRPr lang="en-US"/>
        </a:p>
      </dgm:t>
    </dgm:pt>
    <dgm:pt modelId="{C91A4069-541C-4A91-8220-F04D970A092B}">
      <dgm:prSet custT="1"/>
      <dgm:spPr/>
      <dgm:t>
        <a:bodyPr/>
        <a:lstStyle/>
        <a:p>
          <a:r>
            <a:rPr lang="en-US" sz="3200" dirty="0"/>
            <a:t>Liberalism</a:t>
          </a:r>
        </a:p>
      </dgm:t>
    </dgm:pt>
    <dgm:pt modelId="{6BAECC11-BA2C-4909-9443-B0084E5F171E}" type="parTrans" cxnId="{2225B197-F392-4C33-99E3-7C88F8024986}">
      <dgm:prSet/>
      <dgm:spPr/>
      <dgm:t>
        <a:bodyPr/>
        <a:lstStyle/>
        <a:p>
          <a:endParaRPr lang="en-US"/>
        </a:p>
      </dgm:t>
    </dgm:pt>
    <dgm:pt modelId="{08552799-2E15-4F31-9BAF-1F363DBA5A36}" type="sibTrans" cxnId="{2225B197-F392-4C33-99E3-7C88F8024986}">
      <dgm:prSet/>
      <dgm:spPr/>
      <dgm:t>
        <a:bodyPr/>
        <a:lstStyle/>
        <a:p>
          <a:endParaRPr lang="en-US"/>
        </a:p>
      </dgm:t>
    </dgm:pt>
    <dgm:pt modelId="{7288A0D9-EC2E-47E5-ADEC-C2AAA4F9E9F2}">
      <dgm:prSet custT="1"/>
      <dgm:spPr/>
      <dgm:t>
        <a:bodyPr/>
        <a:lstStyle/>
        <a:p>
          <a:r>
            <a:rPr lang="en-US" sz="3200" dirty="0"/>
            <a:t>Constructivism</a:t>
          </a:r>
        </a:p>
      </dgm:t>
    </dgm:pt>
    <dgm:pt modelId="{2C7BD2F2-74B2-46CC-92C4-160918AAA904}" type="parTrans" cxnId="{358106C0-48B5-4C3C-8ACD-AF13F6478EC1}">
      <dgm:prSet/>
      <dgm:spPr/>
      <dgm:t>
        <a:bodyPr/>
        <a:lstStyle/>
        <a:p>
          <a:endParaRPr lang="en-US"/>
        </a:p>
      </dgm:t>
    </dgm:pt>
    <dgm:pt modelId="{EF071CFA-B113-44CE-97F9-8B0C3DB15218}" type="sibTrans" cxnId="{358106C0-48B5-4C3C-8ACD-AF13F6478EC1}">
      <dgm:prSet/>
      <dgm:spPr/>
      <dgm:t>
        <a:bodyPr/>
        <a:lstStyle/>
        <a:p>
          <a:endParaRPr lang="en-US"/>
        </a:p>
      </dgm:t>
    </dgm:pt>
    <dgm:pt modelId="{F7E9CEB5-59F8-E249-A8FC-CF73EDED2213}" type="pres">
      <dgm:prSet presAssocID="{432D9304-4EBB-4508-A071-9A503E99C5F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73B6EA3-3114-624A-976D-B4C283A322DD}" type="pres">
      <dgm:prSet presAssocID="{F49C71A2-2DA0-476E-8CC7-47F9E5E2FC5F}" presName="hierRoot1" presStyleCnt="0">
        <dgm:presLayoutVars>
          <dgm:hierBranch val="init"/>
        </dgm:presLayoutVars>
      </dgm:prSet>
      <dgm:spPr/>
    </dgm:pt>
    <dgm:pt modelId="{09E293D2-94F6-CB4E-A3B9-3EE7BA8704D1}" type="pres">
      <dgm:prSet presAssocID="{F49C71A2-2DA0-476E-8CC7-47F9E5E2FC5F}" presName="rootComposite1" presStyleCnt="0"/>
      <dgm:spPr/>
    </dgm:pt>
    <dgm:pt modelId="{AA83B27C-711E-6249-91F8-C875F88D6DB3}" type="pres">
      <dgm:prSet presAssocID="{F49C71A2-2DA0-476E-8CC7-47F9E5E2FC5F}" presName="rootText1" presStyleLbl="node0" presStyleIdx="0" presStyleCnt="1" custScaleX="258236" custScaleY="491021" custLinFactNeighborX="-82065" custLinFactNeighborY="-9008">
        <dgm:presLayoutVars>
          <dgm:chPref val="3"/>
        </dgm:presLayoutVars>
      </dgm:prSet>
      <dgm:spPr/>
    </dgm:pt>
    <dgm:pt modelId="{95B46794-15FF-9041-9F8B-E5FBDB748007}" type="pres">
      <dgm:prSet presAssocID="{F49C71A2-2DA0-476E-8CC7-47F9E5E2FC5F}" presName="rootConnector1" presStyleLbl="node1" presStyleIdx="0" presStyleCnt="0"/>
      <dgm:spPr/>
    </dgm:pt>
    <dgm:pt modelId="{09ECB5EC-6BCF-5347-9EBD-88B57E82D339}" type="pres">
      <dgm:prSet presAssocID="{F49C71A2-2DA0-476E-8CC7-47F9E5E2FC5F}" presName="hierChild2" presStyleCnt="0"/>
      <dgm:spPr/>
    </dgm:pt>
    <dgm:pt modelId="{D0056C60-03D7-4257-B9A3-75E4EAB6ADD4}" type="pres">
      <dgm:prSet presAssocID="{9ABA9E31-4E0E-4E8E-8B73-72C222C1AE5C}" presName="Name64" presStyleLbl="parChTrans1D2" presStyleIdx="0" presStyleCnt="6"/>
      <dgm:spPr/>
    </dgm:pt>
    <dgm:pt modelId="{74C72EA4-DAAA-3048-8E13-42A957D5F401}" type="pres">
      <dgm:prSet presAssocID="{145031AF-3B9C-4190-B3CD-8FBF6AA777FF}" presName="hierRoot2" presStyleCnt="0">
        <dgm:presLayoutVars>
          <dgm:hierBranch/>
        </dgm:presLayoutVars>
      </dgm:prSet>
      <dgm:spPr/>
    </dgm:pt>
    <dgm:pt modelId="{D70E893B-5280-274E-A7A1-7944E3B8427F}" type="pres">
      <dgm:prSet presAssocID="{145031AF-3B9C-4190-B3CD-8FBF6AA777FF}" presName="rootComposite" presStyleCnt="0"/>
      <dgm:spPr/>
    </dgm:pt>
    <dgm:pt modelId="{07932D12-F248-4F47-9037-4FB2F76C16E3}" type="pres">
      <dgm:prSet presAssocID="{145031AF-3B9C-4190-B3CD-8FBF6AA777FF}" presName="rootText" presStyleLbl="node2" presStyleIdx="0" presStyleCnt="6" custLinFactNeighborX="-21182" custLinFactNeighborY="-74">
        <dgm:presLayoutVars>
          <dgm:chPref val="3"/>
        </dgm:presLayoutVars>
      </dgm:prSet>
      <dgm:spPr/>
    </dgm:pt>
    <dgm:pt modelId="{21CCE936-65D7-0444-89E5-92E7866BA5B7}" type="pres">
      <dgm:prSet presAssocID="{145031AF-3B9C-4190-B3CD-8FBF6AA777FF}" presName="rootConnector" presStyleLbl="node2" presStyleIdx="0" presStyleCnt="6"/>
      <dgm:spPr/>
    </dgm:pt>
    <dgm:pt modelId="{E1F8F9D3-40A6-7744-96F0-9CD94583AEE7}" type="pres">
      <dgm:prSet presAssocID="{145031AF-3B9C-4190-B3CD-8FBF6AA777FF}" presName="hierChild4" presStyleCnt="0"/>
      <dgm:spPr/>
    </dgm:pt>
    <dgm:pt modelId="{612BB406-A71A-A947-8BA4-2AF9D6E3A4F7}" type="pres">
      <dgm:prSet presAssocID="{145031AF-3B9C-4190-B3CD-8FBF6AA777FF}" presName="hierChild5" presStyleCnt="0"/>
      <dgm:spPr/>
    </dgm:pt>
    <dgm:pt modelId="{0E406AC3-2988-4031-A2EE-76BA659E8D15}" type="pres">
      <dgm:prSet presAssocID="{6BAECC11-BA2C-4909-9443-B0084E5F171E}" presName="Name64" presStyleLbl="parChTrans1D2" presStyleIdx="1" presStyleCnt="6"/>
      <dgm:spPr/>
    </dgm:pt>
    <dgm:pt modelId="{FB2937C1-CE05-42E3-AF31-500DA0723239}" type="pres">
      <dgm:prSet presAssocID="{C91A4069-541C-4A91-8220-F04D970A092B}" presName="hierRoot2" presStyleCnt="0">
        <dgm:presLayoutVars>
          <dgm:hierBranch val="init"/>
        </dgm:presLayoutVars>
      </dgm:prSet>
      <dgm:spPr/>
    </dgm:pt>
    <dgm:pt modelId="{BFD5B23B-0FA7-4101-9055-EFB22B619287}" type="pres">
      <dgm:prSet presAssocID="{C91A4069-541C-4A91-8220-F04D970A092B}" presName="rootComposite" presStyleCnt="0"/>
      <dgm:spPr/>
    </dgm:pt>
    <dgm:pt modelId="{C07A9DE3-C7DF-42C0-BE9C-A58BE37B727D}" type="pres">
      <dgm:prSet presAssocID="{C91A4069-541C-4A91-8220-F04D970A092B}" presName="rootText" presStyleLbl="node2" presStyleIdx="1" presStyleCnt="6" custScaleX="157924">
        <dgm:presLayoutVars>
          <dgm:chPref val="3"/>
        </dgm:presLayoutVars>
      </dgm:prSet>
      <dgm:spPr/>
    </dgm:pt>
    <dgm:pt modelId="{DECB2A17-15E4-480C-9251-F50DD921B779}" type="pres">
      <dgm:prSet presAssocID="{C91A4069-541C-4A91-8220-F04D970A092B}" presName="rootConnector" presStyleLbl="node2" presStyleIdx="1" presStyleCnt="6"/>
      <dgm:spPr/>
    </dgm:pt>
    <dgm:pt modelId="{6016587F-C800-4BE0-8CA6-FB07F8209987}" type="pres">
      <dgm:prSet presAssocID="{C91A4069-541C-4A91-8220-F04D970A092B}" presName="hierChild4" presStyleCnt="0"/>
      <dgm:spPr/>
    </dgm:pt>
    <dgm:pt modelId="{A429C2D5-D5FC-4A23-9BA8-75818E1EA5DE}" type="pres">
      <dgm:prSet presAssocID="{C91A4069-541C-4A91-8220-F04D970A092B}" presName="hierChild5" presStyleCnt="0"/>
      <dgm:spPr/>
    </dgm:pt>
    <dgm:pt modelId="{A21F5BC9-6345-4443-A9E5-C52B38D7ABF6}" type="pres">
      <dgm:prSet presAssocID="{2C7BD2F2-74B2-46CC-92C4-160918AAA904}" presName="Name64" presStyleLbl="parChTrans1D2" presStyleIdx="2" presStyleCnt="6"/>
      <dgm:spPr/>
    </dgm:pt>
    <dgm:pt modelId="{682756B8-D72A-44B7-B1E7-AA78FC968351}" type="pres">
      <dgm:prSet presAssocID="{7288A0D9-EC2E-47E5-ADEC-C2AAA4F9E9F2}" presName="hierRoot2" presStyleCnt="0">
        <dgm:presLayoutVars>
          <dgm:hierBranch val="init"/>
        </dgm:presLayoutVars>
      </dgm:prSet>
      <dgm:spPr/>
    </dgm:pt>
    <dgm:pt modelId="{0ED5DA4D-6CC9-41D8-895C-88476B25E4DE}" type="pres">
      <dgm:prSet presAssocID="{7288A0D9-EC2E-47E5-ADEC-C2AAA4F9E9F2}" presName="rootComposite" presStyleCnt="0"/>
      <dgm:spPr/>
    </dgm:pt>
    <dgm:pt modelId="{25CBDC95-49CE-488F-A755-322B3679819E}" type="pres">
      <dgm:prSet presAssocID="{7288A0D9-EC2E-47E5-ADEC-C2AAA4F9E9F2}" presName="rootText" presStyleLbl="node2" presStyleIdx="2" presStyleCnt="6" custScaleX="200425" custScaleY="74998">
        <dgm:presLayoutVars>
          <dgm:chPref val="3"/>
        </dgm:presLayoutVars>
      </dgm:prSet>
      <dgm:spPr/>
    </dgm:pt>
    <dgm:pt modelId="{B9EAB725-5334-464B-A685-95968ED630C8}" type="pres">
      <dgm:prSet presAssocID="{7288A0D9-EC2E-47E5-ADEC-C2AAA4F9E9F2}" presName="rootConnector" presStyleLbl="node2" presStyleIdx="2" presStyleCnt="6"/>
      <dgm:spPr/>
    </dgm:pt>
    <dgm:pt modelId="{C6463E4D-737E-44B5-BA27-51C242A183C0}" type="pres">
      <dgm:prSet presAssocID="{7288A0D9-EC2E-47E5-ADEC-C2AAA4F9E9F2}" presName="hierChild4" presStyleCnt="0"/>
      <dgm:spPr/>
    </dgm:pt>
    <dgm:pt modelId="{AC4178B0-713E-43FD-8226-67EF49CFFB20}" type="pres">
      <dgm:prSet presAssocID="{7288A0D9-EC2E-47E5-ADEC-C2AAA4F9E9F2}" presName="hierChild5" presStyleCnt="0"/>
      <dgm:spPr/>
    </dgm:pt>
    <dgm:pt modelId="{48250BF5-17AA-4ADB-8DFD-09D78021B85C}" type="pres">
      <dgm:prSet presAssocID="{973B5069-5F6E-49BD-A9E2-D702EDE6456B}" presName="Name64" presStyleLbl="parChTrans1D2" presStyleIdx="3" presStyleCnt="6"/>
      <dgm:spPr/>
    </dgm:pt>
    <dgm:pt modelId="{F4D91609-3490-B045-A22D-CFF4E7FE6112}" type="pres">
      <dgm:prSet presAssocID="{80FC3899-4F4F-46B4-9594-16BAF162A9FA}" presName="hierRoot2" presStyleCnt="0">
        <dgm:presLayoutVars>
          <dgm:hierBranch val="init"/>
        </dgm:presLayoutVars>
      </dgm:prSet>
      <dgm:spPr/>
    </dgm:pt>
    <dgm:pt modelId="{5E9A2E7F-449F-5946-9349-D590BBE27549}" type="pres">
      <dgm:prSet presAssocID="{80FC3899-4F4F-46B4-9594-16BAF162A9FA}" presName="rootComposite" presStyleCnt="0"/>
      <dgm:spPr/>
    </dgm:pt>
    <dgm:pt modelId="{798ECA67-C48E-BD40-86A6-566A13889615}" type="pres">
      <dgm:prSet presAssocID="{80FC3899-4F4F-46B4-9594-16BAF162A9FA}" presName="rootText" presStyleLbl="node2" presStyleIdx="3" presStyleCnt="6" custScaleX="129720" custScaleY="114548" custLinFactNeighborX="-18004" custLinFactNeighborY="11425">
        <dgm:presLayoutVars>
          <dgm:chPref val="3"/>
        </dgm:presLayoutVars>
      </dgm:prSet>
      <dgm:spPr/>
    </dgm:pt>
    <dgm:pt modelId="{F7AF24A1-883F-7D4D-938F-871632F65CF7}" type="pres">
      <dgm:prSet presAssocID="{80FC3899-4F4F-46B4-9594-16BAF162A9FA}" presName="rootConnector" presStyleLbl="node2" presStyleIdx="3" presStyleCnt="6"/>
      <dgm:spPr/>
    </dgm:pt>
    <dgm:pt modelId="{993B83E7-FE3F-5E4D-9E57-3DE9DDFA1089}" type="pres">
      <dgm:prSet presAssocID="{80FC3899-4F4F-46B4-9594-16BAF162A9FA}" presName="hierChild4" presStyleCnt="0"/>
      <dgm:spPr/>
    </dgm:pt>
    <dgm:pt modelId="{B5AACD08-D82E-7E49-8D09-0DE1B750AFF8}" type="pres">
      <dgm:prSet presAssocID="{80FC3899-4F4F-46B4-9594-16BAF162A9FA}" presName="hierChild5" presStyleCnt="0"/>
      <dgm:spPr/>
    </dgm:pt>
    <dgm:pt modelId="{68FCECB5-EA3F-4F7A-A695-53253DBEDDAC}" type="pres">
      <dgm:prSet presAssocID="{3FA16167-D276-481B-89C5-D87B6EB9C525}" presName="Name64" presStyleLbl="parChTrans1D2" presStyleIdx="4" presStyleCnt="6"/>
      <dgm:spPr/>
    </dgm:pt>
    <dgm:pt modelId="{16BD6B0A-B923-4A42-95D2-5CF60DEEAF23}" type="pres">
      <dgm:prSet presAssocID="{A74B687C-3411-4DB7-AAD7-4A6181C53F89}" presName="hierRoot2" presStyleCnt="0">
        <dgm:presLayoutVars>
          <dgm:hierBranch val="init"/>
        </dgm:presLayoutVars>
      </dgm:prSet>
      <dgm:spPr/>
    </dgm:pt>
    <dgm:pt modelId="{E10E5B7B-E07B-3846-8A19-FECD825320F3}" type="pres">
      <dgm:prSet presAssocID="{A74B687C-3411-4DB7-AAD7-4A6181C53F89}" presName="rootComposite" presStyleCnt="0"/>
      <dgm:spPr/>
    </dgm:pt>
    <dgm:pt modelId="{4F8BCB9C-6C64-7540-B9CD-73594092C49A}" type="pres">
      <dgm:prSet presAssocID="{A74B687C-3411-4DB7-AAD7-4A6181C53F89}" presName="rootText" presStyleLbl="node2" presStyleIdx="4" presStyleCnt="6" custLinFactNeighborX="-19063" custLinFactNeighborY="45141">
        <dgm:presLayoutVars>
          <dgm:chPref val="3"/>
        </dgm:presLayoutVars>
      </dgm:prSet>
      <dgm:spPr/>
    </dgm:pt>
    <dgm:pt modelId="{7355073B-8CAA-D74F-B05F-CBC8C1679E31}" type="pres">
      <dgm:prSet presAssocID="{A74B687C-3411-4DB7-AAD7-4A6181C53F89}" presName="rootConnector" presStyleLbl="node2" presStyleIdx="4" presStyleCnt="6"/>
      <dgm:spPr/>
    </dgm:pt>
    <dgm:pt modelId="{55576558-A00A-D543-AC06-3CA5859E2E98}" type="pres">
      <dgm:prSet presAssocID="{A74B687C-3411-4DB7-AAD7-4A6181C53F89}" presName="hierChild4" presStyleCnt="0"/>
      <dgm:spPr/>
    </dgm:pt>
    <dgm:pt modelId="{BB76D122-3BD8-0F4C-A197-C47ED702A4D7}" type="pres">
      <dgm:prSet presAssocID="{A74B687C-3411-4DB7-AAD7-4A6181C53F89}" presName="hierChild5" presStyleCnt="0"/>
      <dgm:spPr/>
    </dgm:pt>
    <dgm:pt modelId="{2334C501-7524-446D-8002-4BF7FB790508}" type="pres">
      <dgm:prSet presAssocID="{15E68FAD-80AC-429E-BEAB-306FA2234A68}" presName="Name64" presStyleLbl="parChTrans1D2" presStyleIdx="5" presStyleCnt="6"/>
      <dgm:spPr/>
    </dgm:pt>
    <dgm:pt modelId="{FD4174FD-4C78-E842-8812-381052F6DFEC}" type="pres">
      <dgm:prSet presAssocID="{7473848D-3FCB-4E25-B7EE-A1C9E601CB82}" presName="hierRoot2" presStyleCnt="0">
        <dgm:presLayoutVars>
          <dgm:hierBranch val="init"/>
        </dgm:presLayoutVars>
      </dgm:prSet>
      <dgm:spPr/>
    </dgm:pt>
    <dgm:pt modelId="{6176C5EC-73F0-8A4C-A0C6-393B84618A25}" type="pres">
      <dgm:prSet presAssocID="{7473848D-3FCB-4E25-B7EE-A1C9E601CB82}" presName="rootComposite" presStyleCnt="0"/>
      <dgm:spPr/>
    </dgm:pt>
    <dgm:pt modelId="{19B72C3B-A3C9-6141-8ED6-750034CDA1B8}" type="pres">
      <dgm:prSet presAssocID="{7473848D-3FCB-4E25-B7EE-A1C9E601CB82}" presName="rootText" presStyleLbl="node2" presStyleIdx="5" presStyleCnt="6" custLinFactX="25617" custLinFactNeighborX="100000" custLinFactNeighborY="-33841">
        <dgm:presLayoutVars>
          <dgm:chPref val="3"/>
        </dgm:presLayoutVars>
      </dgm:prSet>
      <dgm:spPr/>
    </dgm:pt>
    <dgm:pt modelId="{F779F002-E150-1440-99A1-20D4FCD33F84}" type="pres">
      <dgm:prSet presAssocID="{7473848D-3FCB-4E25-B7EE-A1C9E601CB82}" presName="rootConnector" presStyleLbl="node2" presStyleIdx="5" presStyleCnt="6"/>
      <dgm:spPr/>
    </dgm:pt>
    <dgm:pt modelId="{B600A506-07EB-8B40-97FC-E0192F26E998}" type="pres">
      <dgm:prSet presAssocID="{7473848D-3FCB-4E25-B7EE-A1C9E601CB82}" presName="hierChild4" presStyleCnt="0"/>
      <dgm:spPr/>
    </dgm:pt>
    <dgm:pt modelId="{73F8CD8F-7C78-B64A-B311-AE84A4B68249}" type="pres">
      <dgm:prSet presAssocID="{7473848D-3FCB-4E25-B7EE-A1C9E601CB82}" presName="hierChild5" presStyleCnt="0"/>
      <dgm:spPr/>
    </dgm:pt>
    <dgm:pt modelId="{AAB2A78B-F0E1-494F-A873-25E83B987FAF}" type="pres">
      <dgm:prSet presAssocID="{F49C71A2-2DA0-476E-8CC7-47F9E5E2FC5F}" presName="hierChild3" presStyleCnt="0"/>
      <dgm:spPr/>
    </dgm:pt>
  </dgm:ptLst>
  <dgm:cxnLst>
    <dgm:cxn modelId="{3A30FA06-8193-469F-952F-FE0C04736296}" type="presOf" srcId="{7473848D-3FCB-4E25-B7EE-A1C9E601CB82}" destId="{19B72C3B-A3C9-6141-8ED6-750034CDA1B8}" srcOrd="0" destOrd="0" presId="urn:microsoft.com/office/officeart/2009/3/layout/HorizontalOrganizationChart"/>
    <dgm:cxn modelId="{80A8831B-2287-4E8E-B593-F85D36F682EA}" type="presOf" srcId="{C91A4069-541C-4A91-8220-F04D970A092B}" destId="{DECB2A17-15E4-480C-9251-F50DD921B779}" srcOrd="1" destOrd="0" presId="urn:microsoft.com/office/officeart/2009/3/layout/HorizontalOrganizationChart"/>
    <dgm:cxn modelId="{4B790E1C-3FBB-43C9-9529-D5130D7B5A09}" type="presOf" srcId="{145031AF-3B9C-4190-B3CD-8FBF6AA777FF}" destId="{21CCE936-65D7-0444-89E5-92E7866BA5B7}" srcOrd="1" destOrd="0" presId="urn:microsoft.com/office/officeart/2009/3/layout/HorizontalOrganizationChart"/>
    <dgm:cxn modelId="{43DC4725-D09E-4057-BAA7-51158EBEF5D1}" type="presOf" srcId="{7288A0D9-EC2E-47E5-ADEC-C2AAA4F9E9F2}" destId="{B9EAB725-5334-464B-A685-95968ED630C8}" srcOrd="1" destOrd="0" presId="urn:microsoft.com/office/officeart/2009/3/layout/HorizontalOrganizationChart"/>
    <dgm:cxn modelId="{2C24A526-6BDF-46A0-8747-F096E140F820}" srcId="{F49C71A2-2DA0-476E-8CC7-47F9E5E2FC5F}" destId="{145031AF-3B9C-4190-B3CD-8FBF6AA777FF}" srcOrd="0" destOrd="0" parTransId="{9ABA9E31-4E0E-4E8E-8B73-72C222C1AE5C}" sibTransId="{3CD31A80-4A06-4843-8658-012E1BA1F79D}"/>
    <dgm:cxn modelId="{9B32EC40-B31B-45C1-BDD5-77383E2B1DDC}" type="presOf" srcId="{7288A0D9-EC2E-47E5-ADEC-C2AAA4F9E9F2}" destId="{25CBDC95-49CE-488F-A755-322B3679819E}" srcOrd="0" destOrd="0" presId="urn:microsoft.com/office/officeart/2009/3/layout/HorizontalOrganizationChart"/>
    <dgm:cxn modelId="{618FDA64-BCB0-4A65-A106-F4F48E716781}" type="presOf" srcId="{2C7BD2F2-74B2-46CC-92C4-160918AAA904}" destId="{A21F5BC9-6345-4443-A9E5-C52B38D7ABF6}" srcOrd="0" destOrd="0" presId="urn:microsoft.com/office/officeart/2009/3/layout/HorizontalOrganizationChart"/>
    <dgm:cxn modelId="{F6FB8F66-0CD7-4E44-A342-3423489CE44F}" srcId="{F49C71A2-2DA0-476E-8CC7-47F9E5E2FC5F}" destId="{7473848D-3FCB-4E25-B7EE-A1C9E601CB82}" srcOrd="5" destOrd="0" parTransId="{15E68FAD-80AC-429E-BEAB-306FA2234A68}" sibTransId="{07F4DCFE-4711-49EB-9A24-FA42FE7B27F2}"/>
    <dgm:cxn modelId="{212F496D-2040-46AD-92DA-2DE968D377FE}" srcId="{F49C71A2-2DA0-476E-8CC7-47F9E5E2FC5F}" destId="{A74B687C-3411-4DB7-AAD7-4A6181C53F89}" srcOrd="4" destOrd="0" parTransId="{3FA16167-D276-481B-89C5-D87B6EB9C525}" sibTransId="{BFF5A0B0-B379-4EBF-B9B1-0224DCB7D2F3}"/>
    <dgm:cxn modelId="{740F854F-173A-4EF7-A051-DF0BE678E0B0}" type="presOf" srcId="{C91A4069-541C-4A91-8220-F04D970A092B}" destId="{C07A9DE3-C7DF-42C0-BE9C-A58BE37B727D}" srcOrd="0" destOrd="0" presId="urn:microsoft.com/office/officeart/2009/3/layout/HorizontalOrganizationChart"/>
    <dgm:cxn modelId="{B84B7751-2A51-404E-A794-BE4330F82793}" srcId="{F49C71A2-2DA0-476E-8CC7-47F9E5E2FC5F}" destId="{80FC3899-4F4F-46B4-9594-16BAF162A9FA}" srcOrd="3" destOrd="0" parTransId="{973B5069-5F6E-49BD-A9E2-D702EDE6456B}" sibTransId="{F0DC36E4-E0BD-4990-B88F-E6A0A60ACAD8}"/>
    <dgm:cxn modelId="{EDAFA97D-6DF4-47EC-8F25-864290214454}" type="presOf" srcId="{9ABA9E31-4E0E-4E8E-8B73-72C222C1AE5C}" destId="{D0056C60-03D7-4257-B9A3-75E4EAB6ADD4}" srcOrd="0" destOrd="0" presId="urn:microsoft.com/office/officeart/2009/3/layout/HorizontalOrganizationChart"/>
    <dgm:cxn modelId="{E4BF0E8D-3177-45C7-ABEB-80D30F65BC6F}" type="presOf" srcId="{973B5069-5F6E-49BD-A9E2-D702EDE6456B}" destId="{48250BF5-17AA-4ADB-8DFD-09D78021B85C}" srcOrd="0" destOrd="0" presId="urn:microsoft.com/office/officeart/2009/3/layout/HorizontalOrganizationChart"/>
    <dgm:cxn modelId="{3526048E-DF1B-4479-8329-FF92E49724BD}" type="presOf" srcId="{3FA16167-D276-481B-89C5-D87B6EB9C525}" destId="{68FCECB5-EA3F-4F7A-A695-53253DBEDDAC}" srcOrd="0" destOrd="0" presId="urn:microsoft.com/office/officeart/2009/3/layout/HorizontalOrganizationChart"/>
    <dgm:cxn modelId="{B4209A8E-0A30-4E10-9A82-27EFB14A2BD2}" type="presOf" srcId="{F49C71A2-2DA0-476E-8CC7-47F9E5E2FC5F}" destId="{95B46794-15FF-9041-9F8B-E5FBDB748007}" srcOrd="1" destOrd="0" presId="urn:microsoft.com/office/officeart/2009/3/layout/HorizontalOrganizationChart"/>
    <dgm:cxn modelId="{4338D393-B52C-4C8F-A7D9-42CF2F968349}" type="presOf" srcId="{15E68FAD-80AC-429E-BEAB-306FA2234A68}" destId="{2334C501-7524-446D-8002-4BF7FB790508}" srcOrd="0" destOrd="0" presId="urn:microsoft.com/office/officeart/2009/3/layout/HorizontalOrganizationChart"/>
    <dgm:cxn modelId="{CCA96F94-25C1-4B45-9DCD-40DEEB6E0F84}" type="presOf" srcId="{432D9304-4EBB-4508-A071-9A503E99C5F1}" destId="{F7E9CEB5-59F8-E249-A8FC-CF73EDED2213}" srcOrd="0" destOrd="0" presId="urn:microsoft.com/office/officeart/2009/3/layout/HorizontalOrganizationChart"/>
    <dgm:cxn modelId="{2225B197-F392-4C33-99E3-7C88F8024986}" srcId="{F49C71A2-2DA0-476E-8CC7-47F9E5E2FC5F}" destId="{C91A4069-541C-4A91-8220-F04D970A092B}" srcOrd="1" destOrd="0" parTransId="{6BAECC11-BA2C-4909-9443-B0084E5F171E}" sibTransId="{08552799-2E15-4F31-9BAF-1F363DBA5A36}"/>
    <dgm:cxn modelId="{BEF05198-00C2-4FC6-85D8-1AB50305BB3D}" srcId="{432D9304-4EBB-4508-A071-9A503E99C5F1}" destId="{F49C71A2-2DA0-476E-8CC7-47F9E5E2FC5F}" srcOrd="0" destOrd="0" parTransId="{54480117-DB49-4F37-B38D-172E933F2631}" sibTransId="{691D6877-96BB-4487-8DF5-5F73F0329C4B}"/>
    <dgm:cxn modelId="{4A447CB6-EF37-4D03-8BF5-EA55F087084E}" type="presOf" srcId="{7473848D-3FCB-4E25-B7EE-A1C9E601CB82}" destId="{F779F002-E150-1440-99A1-20D4FCD33F84}" srcOrd="1" destOrd="0" presId="urn:microsoft.com/office/officeart/2009/3/layout/HorizontalOrganizationChart"/>
    <dgm:cxn modelId="{AE3456BB-B2FC-4678-A7E3-21ED09D308CF}" type="presOf" srcId="{145031AF-3B9C-4190-B3CD-8FBF6AA777FF}" destId="{07932D12-F248-4F47-9037-4FB2F76C16E3}" srcOrd="0" destOrd="0" presId="urn:microsoft.com/office/officeart/2009/3/layout/HorizontalOrganizationChart"/>
    <dgm:cxn modelId="{358106C0-48B5-4C3C-8ACD-AF13F6478EC1}" srcId="{F49C71A2-2DA0-476E-8CC7-47F9E5E2FC5F}" destId="{7288A0D9-EC2E-47E5-ADEC-C2AAA4F9E9F2}" srcOrd="2" destOrd="0" parTransId="{2C7BD2F2-74B2-46CC-92C4-160918AAA904}" sibTransId="{EF071CFA-B113-44CE-97F9-8B0C3DB15218}"/>
    <dgm:cxn modelId="{C33368CA-3FFB-4E2E-AEBB-3BC308889F2C}" type="presOf" srcId="{A74B687C-3411-4DB7-AAD7-4A6181C53F89}" destId="{4F8BCB9C-6C64-7540-B9CD-73594092C49A}" srcOrd="0" destOrd="0" presId="urn:microsoft.com/office/officeart/2009/3/layout/HorizontalOrganizationChart"/>
    <dgm:cxn modelId="{569941DA-3685-4811-A65C-8906FF58E234}" type="presOf" srcId="{80FC3899-4F4F-46B4-9594-16BAF162A9FA}" destId="{F7AF24A1-883F-7D4D-938F-871632F65CF7}" srcOrd="1" destOrd="0" presId="urn:microsoft.com/office/officeart/2009/3/layout/HorizontalOrganizationChart"/>
    <dgm:cxn modelId="{9381A5E2-EB2D-43AA-8A12-B9DA2D1ABCF6}" type="presOf" srcId="{A74B687C-3411-4DB7-AAD7-4A6181C53F89}" destId="{7355073B-8CAA-D74F-B05F-CBC8C1679E31}" srcOrd="1" destOrd="0" presId="urn:microsoft.com/office/officeart/2009/3/layout/HorizontalOrganizationChart"/>
    <dgm:cxn modelId="{1EDD0CE7-88AA-4DC9-9486-EB74E2CD15A3}" type="presOf" srcId="{F49C71A2-2DA0-476E-8CC7-47F9E5E2FC5F}" destId="{AA83B27C-711E-6249-91F8-C875F88D6DB3}" srcOrd="0" destOrd="0" presId="urn:microsoft.com/office/officeart/2009/3/layout/HorizontalOrganizationChart"/>
    <dgm:cxn modelId="{B75112F4-1C8A-4FDB-8345-8E9903BBD9F3}" type="presOf" srcId="{6BAECC11-BA2C-4909-9443-B0084E5F171E}" destId="{0E406AC3-2988-4031-A2EE-76BA659E8D15}" srcOrd="0" destOrd="0" presId="urn:microsoft.com/office/officeart/2009/3/layout/HorizontalOrganizationChart"/>
    <dgm:cxn modelId="{8E2D00F7-6593-46B4-B65B-9E07827A2E2A}" type="presOf" srcId="{80FC3899-4F4F-46B4-9594-16BAF162A9FA}" destId="{798ECA67-C48E-BD40-86A6-566A13889615}" srcOrd="0" destOrd="0" presId="urn:microsoft.com/office/officeart/2009/3/layout/HorizontalOrganizationChart"/>
    <dgm:cxn modelId="{C8852DF4-8442-4F3B-A09D-2463D9D83488}" type="presParOf" srcId="{F7E9CEB5-59F8-E249-A8FC-CF73EDED2213}" destId="{973B6EA3-3114-624A-976D-B4C283A322DD}" srcOrd="0" destOrd="0" presId="urn:microsoft.com/office/officeart/2009/3/layout/HorizontalOrganizationChart"/>
    <dgm:cxn modelId="{B452DF37-8B6D-4C21-AB81-DAE761895A29}" type="presParOf" srcId="{973B6EA3-3114-624A-976D-B4C283A322DD}" destId="{09E293D2-94F6-CB4E-A3B9-3EE7BA8704D1}" srcOrd="0" destOrd="0" presId="urn:microsoft.com/office/officeart/2009/3/layout/HorizontalOrganizationChart"/>
    <dgm:cxn modelId="{F1255543-BEFC-41B4-BC63-54D0A526C0ED}" type="presParOf" srcId="{09E293D2-94F6-CB4E-A3B9-3EE7BA8704D1}" destId="{AA83B27C-711E-6249-91F8-C875F88D6DB3}" srcOrd="0" destOrd="0" presId="urn:microsoft.com/office/officeart/2009/3/layout/HorizontalOrganizationChart"/>
    <dgm:cxn modelId="{D92B4C50-8909-43E5-988F-29F410201413}" type="presParOf" srcId="{09E293D2-94F6-CB4E-A3B9-3EE7BA8704D1}" destId="{95B46794-15FF-9041-9F8B-E5FBDB748007}" srcOrd="1" destOrd="0" presId="urn:microsoft.com/office/officeart/2009/3/layout/HorizontalOrganizationChart"/>
    <dgm:cxn modelId="{9FC19FB3-BBFE-47B0-BBF0-9DA5BF15580F}" type="presParOf" srcId="{973B6EA3-3114-624A-976D-B4C283A322DD}" destId="{09ECB5EC-6BCF-5347-9EBD-88B57E82D339}" srcOrd="1" destOrd="0" presId="urn:microsoft.com/office/officeart/2009/3/layout/HorizontalOrganizationChart"/>
    <dgm:cxn modelId="{7078CFCB-619A-4BFF-91E7-1B61D7B2821D}" type="presParOf" srcId="{09ECB5EC-6BCF-5347-9EBD-88B57E82D339}" destId="{D0056C60-03D7-4257-B9A3-75E4EAB6ADD4}" srcOrd="0" destOrd="0" presId="urn:microsoft.com/office/officeart/2009/3/layout/HorizontalOrganizationChart"/>
    <dgm:cxn modelId="{D60BDA14-C4E8-4C56-9D6E-6544BDB17F42}" type="presParOf" srcId="{09ECB5EC-6BCF-5347-9EBD-88B57E82D339}" destId="{74C72EA4-DAAA-3048-8E13-42A957D5F401}" srcOrd="1" destOrd="0" presId="urn:microsoft.com/office/officeart/2009/3/layout/HorizontalOrganizationChart"/>
    <dgm:cxn modelId="{5773C933-A1C8-4147-B2C6-9B23624D04F5}" type="presParOf" srcId="{74C72EA4-DAAA-3048-8E13-42A957D5F401}" destId="{D70E893B-5280-274E-A7A1-7944E3B8427F}" srcOrd="0" destOrd="0" presId="urn:microsoft.com/office/officeart/2009/3/layout/HorizontalOrganizationChart"/>
    <dgm:cxn modelId="{EDC9C760-36F7-4CCA-AF05-9A5ADC05E099}" type="presParOf" srcId="{D70E893B-5280-274E-A7A1-7944E3B8427F}" destId="{07932D12-F248-4F47-9037-4FB2F76C16E3}" srcOrd="0" destOrd="0" presId="urn:microsoft.com/office/officeart/2009/3/layout/HorizontalOrganizationChart"/>
    <dgm:cxn modelId="{44F5AFE2-86D2-42A8-9F85-662CB90AC456}" type="presParOf" srcId="{D70E893B-5280-274E-A7A1-7944E3B8427F}" destId="{21CCE936-65D7-0444-89E5-92E7866BA5B7}" srcOrd="1" destOrd="0" presId="urn:microsoft.com/office/officeart/2009/3/layout/HorizontalOrganizationChart"/>
    <dgm:cxn modelId="{1CCAAA99-A9C4-40B0-B3D7-09465321D91F}" type="presParOf" srcId="{74C72EA4-DAAA-3048-8E13-42A957D5F401}" destId="{E1F8F9D3-40A6-7744-96F0-9CD94583AEE7}" srcOrd="1" destOrd="0" presId="urn:microsoft.com/office/officeart/2009/3/layout/HorizontalOrganizationChart"/>
    <dgm:cxn modelId="{ABCF7573-D8F5-478A-8E63-D93B50BF0362}" type="presParOf" srcId="{74C72EA4-DAAA-3048-8E13-42A957D5F401}" destId="{612BB406-A71A-A947-8BA4-2AF9D6E3A4F7}" srcOrd="2" destOrd="0" presId="urn:microsoft.com/office/officeart/2009/3/layout/HorizontalOrganizationChart"/>
    <dgm:cxn modelId="{1FA406C5-3E5D-4C19-AD3A-02A9100B7607}" type="presParOf" srcId="{09ECB5EC-6BCF-5347-9EBD-88B57E82D339}" destId="{0E406AC3-2988-4031-A2EE-76BA659E8D15}" srcOrd="2" destOrd="0" presId="urn:microsoft.com/office/officeart/2009/3/layout/HorizontalOrganizationChart"/>
    <dgm:cxn modelId="{C81D4B71-E1F2-47A8-8A35-6EB7E34A530C}" type="presParOf" srcId="{09ECB5EC-6BCF-5347-9EBD-88B57E82D339}" destId="{FB2937C1-CE05-42E3-AF31-500DA0723239}" srcOrd="3" destOrd="0" presId="urn:microsoft.com/office/officeart/2009/3/layout/HorizontalOrganizationChart"/>
    <dgm:cxn modelId="{D47CD70D-84A3-47FD-B4F6-55484C879D6F}" type="presParOf" srcId="{FB2937C1-CE05-42E3-AF31-500DA0723239}" destId="{BFD5B23B-0FA7-4101-9055-EFB22B619287}" srcOrd="0" destOrd="0" presId="urn:microsoft.com/office/officeart/2009/3/layout/HorizontalOrganizationChart"/>
    <dgm:cxn modelId="{5FE1BA50-7431-4F96-BD9A-68FEDEDE30AB}" type="presParOf" srcId="{BFD5B23B-0FA7-4101-9055-EFB22B619287}" destId="{C07A9DE3-C7DF-42C0-BE9C-A58BE37B727D}" srcOrd="0" destOrd="0" presId="urn:microsoft.com/office/officeart/2009/3/layout/HorizontalOrganizationChart"/>
    <dgm:cxn modelId="{16B059B0-38DF-4796-B7C7-BFCC68A41024}" type="presParOf" srcId="{BFD5B23B-0FA7-4101-9055-EFB22B619287}" destId="{DECB2A17-15E4-480C-9251-F50DD921B779}" srcOrd="1" destOrd="0" presId="urn:microsoft.com/office/officeart/2009/3/layout/HorizontalOrganizationChart"/>
    <dgm:cxn modelId="{D59D9E02-1401-4494-AB56-F9783B3A2EB2}" type="presParOf" srcId="{FB2937C1-CE05-42E3-AF31-500DA0723239}" destId="{6016587F-C800-4BE0-8CA6-FB07F8209987}" srcOrd="1" destOrd="0" presId="urn:microsoft.com/office/officeart/2009/3/layout/HorizontalOrganizationChart"/>
    <dgm:cxn modelId="{E4526C95-5A09-4FDB-A667-2FCBC2A0DE69}" type="presParOf" srcId="{FB2937C1-CE05-42E3-AF31-500DA0723239}" destId="{A429C2D5-D5FC-4A23-9BA8-75818E1EA5DE}" srcOrd="2" destOrd="0" presId="urn:microsoft.com/office/officeart/2009/3/layout/HorizontalOrganizationChart"/>
    <dgm:cxn modelId="{A6740D0A-339B-4BED-829A-FA0D065D0F42}" type="presParOf" srcId="{09ECB5EC-6BCF-5347-9EBD-88B57E82D339}" destId="{A21F5BC9-6345-4443-A9E5-C52B38D7ABF6}" srcOrd="4" destOrd="0" presId="urn:microsoft.com/office/officeart/2009/3/layout/HorizontalOrganizationChart"/>
    <dgm:cxn modelId="{8F875E8A-51F7-4B57-AECD-DE316FF5A5D5}" type="presParOf" srcId="{09ECB5EC-6BCF-5347-9EBD-88B57E82D339}" destId="{682756B8-D72A-44B7-B1E7-AA78FC968351}" srcOrd="5" destOrd="0" presId="urn:microsoft.com/office/officeart/2009/3/layout/HorizontalOrganizationChart"/>
    <dgm:cxn modelId="{62059422-7DCB-42B9-BF0B-EF4E5B3EA902}" type="presParOf" srcId="{682756B8-D72A-44B7-B1E7-AA78FC968351}" destId="{0ED5DA4D-6CC9-41D8-895C-88476B25E4DE}" srcOrd="0" destOrd="0" presId="urn:microsoft.com/office/officeart/2009/3/layout/HorizontalOrganizationChart"/>
    <dgm:cxn modelId="{7A5CEE9A-B215-458E-89EC-A8104DDD7C2D}" type="presParOf" srcId="{0ED5DA4D-6CC9-41D8-895C-88476B25E4DE}" destId="{25CBDC95-49CE-488F-A755-322B3679819E}" srcOrd="0" destOrd="0" presId="urn:microsoft.com/office/officeart/2009/3/layout/HorizontalOrganizationChart"/>
    <dgm:cxn modelId="{60540E83-32EC-4AD2-B509-CAC98C368C62}" type="presParOf" srcId="{0ED5DA4D-6CC9-41D8-895C-88476B25E4DE}" destId="{B9EAB725-5334-464B-A685-95968ED630C8}" srcOrd="1" destOrd="0" presId="urn:microsoft.com/office/officeart/2009/3/layout/HorizontalOrganizationChart"/>
    <dgm:cxn modelId="{3D883E04-61F5-4B31-9BB3-C66287DE45AF}" type="presParOf" srcId="{682756B8-D72A-44B7-B1E7-AA78FC968351}" destId="{C6463E4D-737E-44B5-BA27-51C242A183C0}" srcOrd="1" destOrd="0" presId="urn:microsoft.com/office/officeart/2009/3/layout/HorizontalOrganizationChart"/>
    <dgm:cxn modelId="{DC0F59BC-1C48-4AEC-BBBE-604798BDEB77}" type="presParOf" srcId="{682756B8-D72A-44B7-B1E7-AA78FC968351}" destId="{AC4178B0-713E-43FD-8226-67EF49CFFB20}" srcOrd="2" destOrd="0" presId="urn:microsoft.com/office/officeart/2009/3/layout/HorizontalOrganizationChart"/>
    <dgm:cxn modelId="{51B0AD9F-03F8-4809-9D6C-38D324660595}" type="presParOf" srcId="{09ECB5EC-6BCF-5347-9EBD-88B57E82D339}" destId="{48250BF5-17AA-4ADB-8DFD-09D78021B85C}" srcOrd="6" destOrd="0" presId="urn:microsoft.com/office/officeart/2009/3/layout/HorizontalOrganizationChart"/>
    <dgm:cxn modelId="{ABC7D6F7-6BAD-4B8B-B42F-6BA6176CD882}" type="presParOf" srcId="{09ECB5EC-6BCF-5347-9EBD-88B57E82D339}" destId="{F4D91609-3490-B045-A22D-CFF4E7FE6112}" srcOrd="7" destOrd="0" presId="urn:microsoft.com/office/officeart/2009/3/layout/HorizontalOrganizationChart"/>
    <dgm:cxn modelId="{E333638D-25AF-416C-80B1-0354130634B4}" type="presParOf" srcId="{F4D91609-3490-B045-A22D-CFF4E7FE6112}" destId="{5E9A2E7F-449F-5946-9349-D590BBE27549}" srcOrd="0" destOrd="0" presId="urn:microsoft.com/office/officeart/2009/3/layout/HorizontalOrganizationChart"/>
    <dgm:cxn modelId="{860793EA-23F5-4930-AFEC-8FA4C9F43861}" type="presParOf" srcId="{5E9A2E7F-449F-5946-9349-D590BBE27549}" destId="{798ECA67-C48E-BD40-86A6-566A13889615}" srcOrd="0" destOrd="0" presId="urn:microsoft.com/office/officeart/2009/3/layout/HorizontalOrganizationChart"/>
    <dgm:cxn modelId="{A9FCB0C4-C221-4E95-82FD-6722B7496F41}" type="presParOf" srcId="{5E9A2E7F-449F-5946-9349-D590BBE27549}" destId="{F7AF24A1-883F-7D4D-938F-871632F65CF7}" srcOrd="1" destOrd="0" presId="urn:microsoft.com/office/officeart/2009/3/layout/HorizontalOrganizationChart"/>
    <dgm:cxn modelId="{754C36EC-2659-4BD6-BAC5-4584016DE2B4}" type="presParOf" srcId="{F4D91609-3490-B045-A22D-CFF4E7FE6112}" destId="{993B83E7-FE3F-5E4D-9E57-3DE9DDFA1089}" srcOrd="1" destOrd="0" presId="urn:microsoft.com/office/officeart/2009/3/layout/HorizontalOrganizationChart"/>
    <dgm:cxn modelId="{EC4D9276-2588-4C60-8AC1-2953D6025E24}" type="presParOf" srcId="{F4D91609-3490-B045-A22D-CFF4E7FE6112}" destId="{B5AACD08-D82E-7E49-8D09-0DE1B750AFF8}" srcOrd="2" destOrd="0" presId="urn:microsoft.com/office/officeart/2009/3/layout/HorizontalOrganizationChart"/>
    <dgm:cxn modelId="{34906663-C1CD-442B-8A2A-764B39E64726}" type="presParOf" srcId="{09ECB5EC-6BCF-5347-9EBD-88B57E82D339}" destId="{68FCECB5-EA3F-4F7A-A695-53253DBEDDAC}" srcOrd="8" destOrd="0" presId="urn:microsoft.com/office/officeart/2009/3/layout/HorizontalOrganizationChart"/>
    <dgm:cxn modelId="{0C7440E2-0BDB-4709-839F-5502CD6680FE}" type="presParOf" srcId="{09ECB5EC-6BCF-5347-9EBD-88B57E82D339}" destId="{16BD6B0A-B923-4A42-95D2-5CF60DEEAF23}" srcOrd="9" destOrd="0" presId="urn:microsoft.com/office/officeart/2009/3/layout/HorizontalOrganizationChart"/>
    <dgm:cxn modelId="{9859B637-2125-4B68-9662-0A6E30D62658}" type="presParOf" srcId="{16BD6B0A-B923-4A42-95D2-5CF60DEEAF23}" destId="{E10E5B7B-E07B-3846-8A19-FECD825320F3}" srcOrd="0" destOrd="0" presId="urn:microsoft.com/office/officeart/2009/3/layout/HorizontalOrganizationChart"/>
    <dgm:cxn modelId="{E702902E-8753-4994-B606-AD171B1A6291}" type="presParOf" srcId="{E10E5B7B-E07B-3846-8A19-FECD825320F3}" destId="{4F8BCB9C-6C64-7540-B9CD-73594092C49A}" srcOrd="0" destOrd="0" presId="urn:microsoft.com/office/officeart/2009/3/layout/HorizontalOrganizationChart"/>
    <dgm:cxn modelId="{A93C8578-B036-455E-91A6-25780FD3E9CB}" type="presParOf" srcId="{E10E5B7B-E07B-3846-8A19-FECD825320F3}" destId="{7355073B-8CAA-D74F-B05F-CBC8C1679E31}" srcOrd="1" destOrd="0" presId="urn:microsoft.com/office/officeart/2009/3/layout/HorizontalOrganizationChart"/>
    <dgm:cxn modelId="{ECB8D0F5-2B43-4B07-AAE9-EABAC5D946D1}" type="presParOf" srcId="{16BD6B0A-B923-4A42-95D2-5CF60DEEAF23}" destId="{55576558-A00A-D543-AC06-3CA5859E2E98}" srcOrd="1" destOrd="0" presId="urn:microsoft.com/office/officeart/2009/3/layout/HorizontalOrganizationChart"/>
    <dgm:cxn modelId="{1C141C29-3D59-4C52-973B-76CF4FAC68C0}" type="presParOf" srcId="{16BD6B0A-B923-4A42-95D2-5CF60DEEAF23}" destId="{BB76D122-3BD8-0F4C-A197-C47ED702A4D7}" srcOrd="2" destOrd="0" presId="urn:microsoft.com/office/officeart/2009/3/layout/HorizontalOrganizationChart"/>
    <dgm:cxn modelId="{F707607D-1B4F-4FDE-B1B1-4CC3C3C90DEF}" type="presParOf" srcId="{09ECB5EC-6BCF-5347-9EBD-88B57E82D339}" destId="{2334C501-7524-446D-8002-4BF7FB790508}" srcOrd="10" destOrd="0" presId="urn:microsoft.com/office/officeart/2009/3/layout/HorizontalOrganizationChart"/>
    <dgm:cxn modelId="{6333CDB3-0F8B-484C-93BE-1D19FE449E6D}" type="presParOf" srcId="{09ECB5EC-6BCF-5347-9EBD-88B57E82D339}" destId="{FD4174FD-4C78-E842-8812-381052F6DFEC}" srcOrd="11" destOrd="0" presId="urn:microsoft.com/office/officeart/2009/3/layout/HorizontalOrganizationChart"/>
    <dgm:cxn modelId="{5A22BC66-9191-4A25-8DE9-09EA0F09A572}" type="presParOf" srcId="{FD4174FD-4C78-E842-8812-381052F6DFEC}" destId="{6176C5EC-73F0-8A4C-A0C6-393B84618A25}" srcOrd="0" destOrd="0" presId="urn:microsoft.com/office/officeart/2009/3/layout/HorizontalOrganizationChart"/>
    <dgm:cxn modelId="{9EDFE6A1-A286-4FF3-9FB0-777F65F01330}" type="presParOf" srcId="{6176C5EC-73F0-8A4C-A0C6-393B84618A25}" destId="{19B72C3B-A3C9-6141-8ED6-750034CDA1B8}" srcOrd="0" destOrd="0" presId="urn:microsoft.com/office/officeart/2009/3/layout/HorizontalOrganizationChart"/>
    <dgm:cxn modelId="{AC402115-97E1-4997-9EBF-CAFAE6FD837A}" type="presParOf" srcId="{6176C5EC-73F0-8A4C-A0C6-393B84618A25}" destId="{F779F002-E150-1440-99A1-20D4FCD33F84}" srcOrd="1" destOrd="0" presId="urn:microsoft.com/office/officeart/2009/3/layout/HorizontalOrganizationChart"/>
    <dgm:cxn modelId="{E0E2787F-12D9-46A5-8FE1-E570323DA1E9}" type="presParOf" srcId="{FD4174FD-4C78-E842-8812-381052F6DFEC}" destId="{B600A506-07EB-8B40-97FC-E0192F26E998}" srcOrd="1" destOrd="0" presId="urn:microsoft.com/office/officeart/2009/3/layout/HorizontalOrganizationChart"/>
    <dgm:cxn modelId="{FF1DDD95-6FA7-4282-8A29-F9C796336D8F}" type="presParOf" srcId="{FD4174FD-4C78-E842-8812-381052F6DFEC}" destId="{73F8CD8F-7C78-B64A-B311-AE84A4B68249}" srcOrd="2" destOrd="0" presId="urn:microsoft.com/office/officeart/2009/3/layout/HorizontalOrganizationChart"/>
    <dgm:cxn modelId="{4FFF3219-15EA-4C79-8C49-CB253BBEC563}" type="presParOf" srcId="{973B6EA3-3114-624A-976D-B4C283A322DD}" destId="{AAB2A78B-F0E1-494F-A873-25E83B987FAF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34C501-7524-446D-8002-4BF7FB790508}">
      <dsp:nvSpPr>
        <dsp:cNvPr id="0" name=""/>
        <dsp:cNvSpPr/>
      </dsp:nvSpPr>
      <dsp:spPr>
        <a:xfrm>
          <a:off x="4885898" y="2240685"/>
          <a:ext cx="3904385" cy="18604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715182" y="0"/>
              </a:lnTo>
              <a:lnTo>
                <a:pt x="3715182" y="1860463"/>
              </a:lnTo>
              <a:lnTo>
                <a:pt x="3904385" y="1860463"/>
              </a:lnTo>
            </a:path>
          </a:pathLst>
        </a:custGeom>
        <a:noFill/>
        <a:ln w="222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FCECB5-EA3F-4F7A-A695-53253DBEDDAC}">
      <dsp:nvSpPr>
        <dsp:cNvPr id="0" name=""/>
        <dsp:cNvSpPr/>
      </dsp:nvSpPr>
      <dsp:spPr>
        <a:xfrm>
          <a:off x="4885898" y="2240685"/>
          <a:ext cx="1166998" cy="15026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77795" y="0"/>
              </a:lnTo>
              <a:lnTo>
                <a:pt x="977795" y="1502671"/>
              </a:lnTo>
              <a:lnTo>
                <a:pt x="1166998" y="1502671"/>
              </a:lnTo>
            </a:path>
          </a:pathLst>
        </a:custGeom>
        <a:noFill/>
        <a:ln w="222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250BF5-17AA-4ADB-8DFD-09D78021B85C}">
      <dsp:nvSpPr>
        <dsp:cNvPr id="0" name=""/>
        <dsp:cNvSpPr/>
      </dsp:nvSpPr>
      <dsp:spPr>
        <a:xfrm>
          <a:off x="4885898" y="2240685"/>
          <a:ext cx="1187035" cy="4525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97832" y="0"/>
              </a:lnTo>
              <a:lnTo>
                <a:pt x="997832" y="452559"/>
              </a:lnTo>
              <a:lnTo>
                <a:pt x="1187035" y="452559"/>
              </a:lnTo>
            </a:path>
          </a:pathLst>
        </a:custGeom>
        <a:noFill/>
        <a:ln w="222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1F5BC9-6345-4443-A9E5-C52B38D7ABF6}">
      <dsp:nvSpPr>
        <dsp:cNvPr id="0" name=""/>
        <dsp:cNvSpPr/>
      </dsp:nvSpPr>
      <dsp:spPr>
        <a:xfrm>
          <a:off x="4885898" y="1843905"/>
          <a:ext cx="1527676" cy="396779"/>
        </a:xfrm>
        <a:custGeom>
          <a:avLst/>
          <a:gdLst/>
          <a:ahLst/>
          <a:cxnLst/>
          <a:rect l="0" t="0" r="0" b="0"/>
          <a:pathLst>
            <a:path>
              <a:moveTo>
                <a:pt x="0" y="396779"/>
              </a:moveTo>
              <a:lnTo>
                <a:pt x="1338473" y="396779"/>
              </a:lnTo>
              <a:lnTo>
                <a:pt x="1338473" y="0"/>
              </a:lnTo>
              <a:lnTo>
                <a:pt x="1527676" y="0"/>
              </a:lnTo>
            </a:path>
          </a:pathLst>
        </a:custGeom>
        <a:noFill/>
        <a:ln w="222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406AC3-2988-4031-A2EE-76BA659E8D15}">
      <dsp:nvSpPr>
        <dsp:cNvPr id="0" name=""/>
        <dsp:cNvSpPr/>
      </dsp:nvSpPr>
      <dsp:spPr>
        <a:xfrm>
          <a:off x="4885898" y="1102472"/>
          <a:ext cx="1527676" cy="1138212"/>
        </a:xfrm>
        <a:custGeom>
          <a:avLst/>
          <a:gdLst/>
          <a:ahLst/>
          <a:cxnLst/>
          <a:rect l="0" t="0" r="0" b="0"/>
          <a:pathLst>
            <a:path>
              <a:moveTo>
                <a:pt x="0" y="1138212"/>
              </a:moveTo>
              <a:lnTo>
                <a:pt x="1338473" y="1138212"/>
              </a:lnTo>
              <a:lnTo>
                <a:pt x="1338473" y="0"/>
              </a:lnTo>
              <a:lnTo>
                <a:pt x="1527676" y="0"/>
              </a:lnTo>
            </a:path>
          </a:pathLst>
        </a:custGeom>
        <a:noFill/>
        <a:ln w="222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056C60-03D7-4257-B9A3-75E4EAB6ADD4}">
      <dsp:nvSpPr>
        <dsp:cNvPr id="0" name=""/>
        <dsp:cNvSpPr/>
      </dsp:nvSpPr>
      <dsp:spPr>
        <a:xfrm>
          <a:off x="4885898" y="288534"/>
          <a:ext cx="1126906" cy="1952150"/>
        </a:xfrm>
        <a:custGeom>
          <a:avLst/>
          <a:gdLst/>
          <a:ahLst/>
          <a:cxnLst/>
          <a:rect l="0" t="0" r="0" b="0"/>
          <a:pathLst>
            <a:path>
              <a:moveTo>
                <a:pt x="0" y="1952150"/>
              </a:moveTo>
              <a:lnTo>
                <a:pt x="937703" y="1952150"/>
              </a:lnTo>
              <a:lnTo>
                <a:pt x="937703" y="0"/>
              </a:lnTo>
              <a:lnTo>
                <a:pt x="1126906" y="0"/>
              </a:lnTo>
            </a:path>
          </a:pathLst>
        </a:custGeom>
        <a:noFill/>
        <a:ln w="222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83B27C-711E-6249-91F8-C875F88D6DB3}">
      <dsp:nvSpPr>
        <dsp:cNvPr id="0" name=""/>
        <dsp:cNvSpPr/>
      </dsp:nvSpPr>
      <dsp:spPr>
        <a:xfrm>
          <a:off x="0" y="823920"/>
          <a:ext cx="4885898" cy="283352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/>
            <a:t>Theoretical traditions in IR</a:t>
          </a:r>
        </a:p>
      </dsp:txBody>
      <dsp:txXfrm>
        <a:off x="0" y="823920"/>
        <a:ext cx="4885898" cy="2833528"/>
      </dsp:txXfrm>
    </dsp:sp>
    <dsp:sp modelId="{07932D12-F248-4F47-9037-4FB2F76C16E3}">
      <dsp:nvSpPr>
        <dsp:cNvPr id="0" name=""/>
        <dsp:cNvSpPr/>
      </dsp:nvSpPr>
      <dsp:spPr>
        <a:xfrm>
          <a:off x="6012805" y="0"/>
          <a:ext cx="1892028" cy="5770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Realism</a:t>
          </a:r>
        </a:p>
      </dsp:txBody>
      <dsp:txXfrm>
        <a:off x="6012805" y="0"/>
        <a:ext cx="1892028" cy="577068"/>
      </dsp:txXfrm>
    </dsp:sp>
    <dsp:sp modelId="{C07A9DE3-C7DF-42C0-BE9C-A58BE37B727D}">
      <dsp:nvSpPr>
        <dsp:cNvPr id="0" name=""/>
        <dsp:cNvSpPr/>
      </dsp:nvSpPr>
      <dsp:spPr>
        <a:xfrm>
          <a:off x="6413574" y="813938"/>
          <a:ext cx="2987967" cy="5770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Liberalism</a:t>
          </a:r>
        </a:p>
      </dsp:txBody>
      <dsp:txXfrm>
        <a:off x="6413574" y="813938"/>
        <a:ext cx="2987967" cy="577068"/>
      </dsp:txXfrm>
    </dsp:sp>
    <dsp:sp modelId="{25CBDC95-49CE-488F-A755-322B3679819E}">
      <dsp:nvSpPr>
        <dsp:cNvPr id="0" name=""/>
        <dsp:cNvSpPr/>
      </dsp:nvSpPr>
      <dsp:spPr>
        <a:xfrm>
          <a:off x="6413574" y="1627510"/>
          <a:ext cx="3792098" cy="4327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Constructivism</a:t>
          </a:r>
        </a:p>
      </dsp:txBody>
      <dsp:txXfrm>
        <a:off x="6413574" y="1627510"/>
        <a:ext cx="3792098" cy="432789"/>
      </dsp:txXfrm>
    </dsp:sp>
    <dsp:sp modelId="{798ECA67-C48E-BD40-86A6-566A13889615}">
      <dsp:nvSpPr>
        <dsp:cNvPr id="0" name=""/>
        <dsp:cNvSpPr/>
      </dsp:nvSpPr>
      <dsp:spPr>
        <a:xfrm>
          <a:off x="6072933" y="2362734"/>
          <a:ext cx="2454339" cy="6610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International Society </a:t>
          </a:r>
        </a:p>
      </dsp:txBody>
      <dsp:txXfrm>
        <a:off x="6072933" y="2362734"/>
        <a:ext cx="2454339" cy="661020"/>
      </dsp:txXfrm>
    </dsp:sp>
    <dsp:sp modelId="{4F8BCB9C-6C64-7540-B9CD-73594092C49A}">
      <dsp:nvSpPr>
        <dsp:cNvPr id="0" name=""/>
        <dsp:cNvSpPr/>
      </dsp:nvSpPr>
      <dsp:spPr>
        <a:xfrm>
          <a:off x="6052897" y="3454822"/>
          <a:ext cx="1892028" cy="5770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International Political Economy </a:t>
          </a:r>
        </a:p>
      </dsp:txBody>
      <dsp:txXfrm>
        <a:off x="6052897" y="3454822"/>
        <a:ext cx="1892028" cy="577068"/>
      </dsp:txXfrm>
    </dsp:sp>
    <dsp:sp modelId="{19B72C3B-A3C9-6141-8ED6-750034CDA1B8}">
      <dsp:nvSpPr>
        <dsp:cNvPr id="0" name=""/>
        <dsp:cNvSpPr/>
      </dsp:nvSpPr>
      <dsp:spPr>
        <a:xfrm>
          <a:off x="8790284" y="3812614"/>
          <a:ext cx="1892028" cy="5770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Critical/Alternative approaches</a:t>
          </a:r>
        </a:p>
      </dsp:txBody>
      <dsp:txXfrm>
        <a:off x="8790284" y="3812614"/>
        <a:ext cx="1892028" cy="5770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0F7174-571A-33E2-B15C-C89BE266E3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21778" y="1293341"/>
            <a:ext cx="9441038" cy="1357551"/>
          </a:xfrm>
        </p:spPr>
        <p:txBody>
          <a:bodyPr/>
          <a:lstStyle/>
          <a:p>
            <a:pPr algn="ctr"/>
            <a:r>
              <a:rPr lang="en-US" dirty="0"/>
              <a:t>Introduction: IR theories, realism and it’s evolution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D284E9-C53A-E012-5870-8D8CB4B3EB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50993" y="4800599"/>
            <a:ext cx="5923748" cy="1357551"/>
          </a:xfrm>
        </p:spPr>
        <p:txBody>
          <a:bodyPr>
            <a:normAutofit/>
          </a:bodyPr>
          <a:lstStyle/>
          <a:p>
            <a:pPr algn="r"/>
            <a:r>
              <a:rPr lang="en-US" b="1" dirty="0">
                <a:solidFill>
                  <a:schemeClr val="bg2"/>
                </a:solidFill>
              </a:rPr>
              <a:t>Modules 1-3</a:t>
            </a:r>
          </a:p>
          <a:p>
            <a:pPr algn="r"/>
            <a:r>
              <a:rPr lang="en-US" b="1" dirty="0">
                <a:solidFill>
                  <a:schemeClr val="bg2"/>
                </a:solidFill>
              </a:rPr>
              <a:t>1</a:t>
            </a:r>
            <a:r>
              <a:rPr lang="en-US" b="1" baseline="30000" dirty="0">
                <a:solidFill>
                  <a:schemeClr val="bg2"/>
                </a:solidFill>
              </a:rPr>
              <a:t>st</a:t>
            </a:r>
            <a:r>
              <a:rPr lang="en-US" b="1" dirty="0">
                <a:solidFill>
                  <a:schemeClr val="bg2"/>
                </a:solidFill>
              </a:rPr>
              <a:t>  Teleconference meeting</a:t>
            </a:r>
          </a:p>
          <a:p>
            <a:pPr algn="r"/>
            <a:r>
              <a:rPr lang="en-US" b="1" dirty="0">
                <a:solidFill>
                  <a:schemeClr val="bg2"/>
                </a:solidFill>
              </a:rPr>
              <a:t>DIRS121: International Relations Theory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F21F5DA-F979-CE9F-D83B-B55B3439A55F}"/>
              </a:ext>
            </a:extLst>
          </p:cNvPr>
          <p:cNvSpPr txBox="1"/>
          <p:nvPr/>
        </p:nvSpPr>
        <p:spPr>
          <a:xfrm>
            <a:off x="2864358" y="2650892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1" dirty="0">
                <a:solidFill>
                  <a:srgbClr val="FF0000"/>
                </a:solidFill>
              </a:rPr>
              <a:t>This presentation is recorded!</a:t>
            </a:r>
          </a:p>
        </p:txBody>
      </p:sp>
      <p:pic>
        <p:nvPicPr>
          <p:cNvPr id="6" name="Picture 5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637DA329-0FA9-EFA3-0EDE-2BA98E8477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9184" y="546089"/>
            <a:ext cx="2092594" cy="1526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10655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9C3CA-9E8C-36D1-1563-650F27897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John Mearsheimer’s Offensive Realism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5E13DA-6417-380A-2D24-FD929295DA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3416" y="4169664"/>
            <a:ext cx="5138927" cy="24597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📌 Core Argument of Offensive Realism:</a:t>
            </a:r>
          </a:p>
          <a:p>
            <a:r>
              <a:rPr lang="en-US" dirty="0"/>
              <a:t>States are power-maximizing actors, always seeking to dominate the system.</a:t>
            </a:r>
          </a:p>
          <a:p>
            <a:r>
              <a:rPr lang="en-US" dirty="0"/>
              <a:t>Best way to ensure security? Become the hegemon.</a:t>
            </a:r>
          </a:p>
          <a:p>
            <a:r>
              <a:rPr lang="en-US" dirty="0"/>
              <a:t>The international system forces states to act aggressively to avoid being dominated.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66334FD-E5FA-6183-703F-85615992D3B6}"/>
              </a:ext>
            </a:extLst>
          </p:cNvPr>
          <p:cNvSpPr txBox="1">
            <a:spLocks/>
          </p:cNvSpPr>
          <p:nvPr/>
        </p:nvSpPr>
        <p:spPr>
          <a:xfrm>
            <a:off x="581193" y="2180497"/>
            <a:ext cx="5673304" cy="17239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Contrary to Waltz’s Defensive Realism (1979) that states seek security, not domination.</a:t>
            </a:r>
          </a:p>
          <a:p>
            <a:r>
              <a:rPr lang="en-US" dirty="0"/>
              <a:t>Balancing power (alliances, military buildup) ensures survival.</a:t>
            </a:r>
          </a:p>
          <a:p>
            <a:r>
              <a:rPr lang="en-US" dirty="0"/>
              <a:t>Excessive expansionism is counterproductive.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A143CDC-FB25-427E-DE4E-55C7EEDB675F}"/>
              </a:ext>
            </a:extLst>
          </p:cNvPr>
          <p:cNvSpPr txBox="1"/>
          <p:nvPr/>
        </p:nvSpPr>
        <p:spPr>
          <a:xfrm>
            <a:off x="6579658" y="2413337"/>
            <a:ext cx="4793191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📌 Key Assumptions of Offensive Realism:</a:t>
            </a:r>
          </a:p>
          <a:p>
            <a:r>
              <a:rPr lang="en-US" dirty="0"/>
              <a:t>Anarchy Rules – No world government to enforce peace.</a:t>
            </a:r>
          </a:p>
          <a:p>
            <a:r>
              <a:rPr lang="en-US" dirty="0"/>
              <a:t>States Fear Each Other – No trust in international relations.</a:t>
            </a:r>
          </a:p>
          <a:p>
            <a:r>
              <a:rPr lang="en-US" dirty="0"/>
              <a:t>Survival is the Priority – The strongest state survives.</a:t>
            </a:r>
          </a:p>
          <a:p>
            <a:r>
              <a:rPr lang="en-US" dirty="0"/>
              <a:t>Power is the Key – States seek to become regional hegemons.</a:t>
            </a:r>
          </a:p>
          <a:p>
            <a:r>
              <a:rPr lang="en-US" dirty="0"/>
              <a:t>War is Inevitable – Conflict arises as states compete for dominance.</a:t>
            </a:r>
          </a:p>
        </p:txBody>
      </p:sp>
    </p:spTree>
    <p:extLst>
      <p:ext uri="{BB962C8B-B14F-4D97-AF65-F5344CB8AC3E}">
        <p14:creationId xmlns:p14="http://schemas.microsoft.com/office/powerpoint/2010/main" val="32215549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8D47D-2DD8-C1BD-EDBB-EF37794C8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John Mearsheimer’s Offensive Realism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AD26E7-1C8E-46DA-48D5-DB6A28658226}"/>
              </a:ext>
            </a:extLst>
          </p:cNvPr>
          <p:cNvSpPr txBox="1">
            <a:spLocks/>
          </p:cNvSpPr>
          <p:nvPr/>
        </p:nvSpPr>
        <p:spPr>
          <a:xfrm>
            <a:off x="6188417" y="2228003"/>
            <a:ext cx="5422392" cy="3633047"/>
          </a:xfrm>
          <a:prstGeom prst="rect">
            <a:avLst/>
          </a:prstGeom>
        </p:spPr>
        <p:txBody>
          <a:bodyPr>
            <a:norm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📊 Example: U.S. and China Rivalry</a:t>
            </a:r>
          </a:p>
          <a:p>
            <a:pPr marL="0" indent="0">
              <a:buNone/>
            </a:pPr>
            <a:r>
              <a:rPr lang="en-US" sz="2400" dirty="0"/>
              <a:t>The U.S. dominates as a regional hegemon in the Western Hemisphere.</a:t>
            </a:r>
          </a:p>
          <a:p>
            <a:pPr marL="0" indent="0">
              <a:buNone/>
            </a:pPr>
            <a:r>
              <a:rPr lang="en-US" sz="2400" dirty="0"/>
              <a:t>China’s rise is a direct challenge—leading to U.S. efforts to contain it (e.g., alliances with Japan, India, Australia).</a:t>
            </a:r>
          </a:p>
          <a:p>
            <a:pPr marL="0" indent="0">
              <a:buNone/>
            </a:pPr>
            <a:r>
              <a:rPr lang="en-US" sz="2400" dirty="0"/>
              <a:t>According to Mearsheimer, this makes U.S.-China conflict highly probable.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FE7440-343D-B95A-E103-D7B6BFC9F9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1" y="2427385"/>
            <a:ext cx="5078944" cy="3104736"/>
          </a:xfrm>
        </p:spPr>
        <p:txBody>
          <a:bodyPr/>
          <a:lstStyle/>
          <a:p>
            <a:r>
              <a:rPr lang="en-US" sz="3200" dirty="0"/>
              <a:t>Offensive Realism explains why great powers always seek more power and why major conflicts occur.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8857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BE5AE3-1E05-7C7B-2F8D-7E2EA976D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Neoclassical realism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0867DB8-251C-0C37-8B7B-6EB448295B08}"/>
              </a:ext>
            </a:extLst>
          </p:cNvPr>
          <p:cNvSpPr txBox="1"/>
          <p:nvPr/>
        </p:nvSpPr>
        <p:spPr>
          <a:xfrm>
            <a:off x="581192" y="2203705"/>
            <a:ext cx="1069336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📌 Key Thinkers: Gideon Rose, Randall </a:t>
            </a:r>
            <a:r>
              <a:rPr lang="en-US" sz="2400" dirty="0" err="1"/>
              <a:t>Schweller</a:t>
            </a:r>
            <a:r>
              <a:rPr lang="en-US" sz="2400" dirty="0"/>
              <a:t>, Fareed Zakaria</a:t>
            </a:r>
          </a:p>
          <a:p>
            <a:r>
              <a:rPr lang="en-US" sz="2400" dirty="0"/>
              <a:t>📌 Core Ideas: Blends Classical Realism &amp; Neorealism</a:t>
            </a:r>
          </a:p>
          <a:p>
            <a:endParaRPr lang="en-US" sz="2400" dirty="0"/>
          </a:p>
          <a:p>
            <a:pPr marL="342900" indent="-342900">
              <a:buClr>
                <a:srgbClr val="92D05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Structure matters, but domestic factors influence how states react.</a:t>
            </a:r>
          </a:p>
          <a:p>
            <a:pPr marL="342900" indent="-342900">
              <a:buClr>
                <a:srgbClr val="92D050"/>
              </a:buClr>
              <a:buFont typeface="Wingdings" panose="05000000000000000000" pitchFamily="2" charset="2"/>
              <a:buChar char="Ø"/>
            </a:pPr>
            <a:endParaRPr lang="en-US" sz="2400" dirty="0"/>
          </a:p>
          <a:p>
            <a:pPr marL="342900" indent="-342900">
              <a:buClr>
                <a:srgbClr val="92D05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Leaders' perceptions and domestic politics affect foreign policy choices.</a:t>
            </a:r>
          </a:p>
          <a:p>
            <a:pPr marL="342900" indent="-342900">
              <a:buClr>
                <a:srgbClr val="92D050"/>
              </a:buClr>
              <a:buFont typeface="Wingdings" panose="05000000000000000000" pitchFamily="2" charset="2"/>
              <a:buChar char="Ø"/>
            </a:pPr>
            <a:endParaRPr lang="en-US" sz="2400" dirty="0"/>
          </a:p>
          <a:p>
            <a:pPr marL="342900" indent="-342900">
              <a:buClr>
                <a:srgbClr val="92D050"/>
              </a:buClr>
              <a:buFont typeface="Wingdings" panose="05000000000000000000" pitchFamily="2" charset="2"/>
              <a:buChar char="Ø"/>
            </a:pPr>
            <a:r>
              <a:rPr lang="en-US" sz="2400" b="1" dirty="0"/>
              <a:t>Key Variables: </a:t>
            </a:r>
            <a:r>
              <a:rPr lang="en-US" sz="2400" dirty="0"/>
              <a:t>State strength, national interests, elite ideology.</a:t>
            </a:r>
          </a:p>
          <a:p>
            <a:endParaRPr lang="en-US" sz="2400" dirty="0"/>
          </a:p>
          <a:p>
            <a:r>
              <a:rPr lang="en-US" sz="2400" dirty="0"/>
              <a:t>Example: U.S. invasion of Iraq (2003) – Structural factors (power politics) + domestic influences (neoconservatism, public opinion).</a:t>
            </a:r>
          </a:p>
          <a:p>
            <a:r>
              <a:rPr lang="en-US" sz="2400" dirty="0"/>
              <a:t> </a:t>
            </a:r>
            <a:r>
              <a:rPr lang="en-US" sz="2400" b="1" dirty="0"/>
              <a:t>Criticism: </a:t>
            </a:r>
            <a:r>
              <a:rPr lang="en-US" sz="2400" dirty="0"/>
              <a:t>Hard to measure how much domestic vs. international factors matter.</a:t>
            </a:r>
          </a:p>
        </p:txBody>
      </p:sp>
    </p:spTree>
    <p:extLst>
      <p:ext uri="{BB962C8B-B14F-4D97-AF65-F5344CB8AC3E}">
        <p14:creationId xmlns:p14="http://schemas.microsoft.com/office/powerpoint/2010/main" val="41990730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EF4B4-0174-F4F0-39A3-C48B58438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Graham Allison and the Thucydides Trap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B4629C-3187-6C9B-F50C-B8AF0DAB08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 </a:t>
            </a:r>
            <a:r>
              <a:rPr lang="en-US" b="1" dirty="0"/>
              <a:t>Thucydides Trap</a:t>
            </a:r>
            <a:r>
              <a:rPr lang="en-US" dirty="0"/>
              <a:t> - explains the risk of war when a </a:t>
            </a:r>
            <a:r>
              <a:rPr lang="en-US" b="1" dirty="0"/>
              <a:t>rising power threatens to displace an established power</a:t>
            </a:r>
            <a:r>
              <a:rPr lang="en-US" dirty="0"/>
              <a:t>. The idea originates from the </a:t>
            </a:r>
            <a:r>
              <a:rPr lang="en-US" b="1" dirty="0"/>
              <a:t>Peloponnesian War (431–404 BCE)</a:t>
            </a:r>
            <a:r>
              <a:rPr lang="en-US" dirty="0"/>
              <a:t>, where the rising power </a:t>
            </a:r>
            <a:r>
              <a:rPr lang="en-US" b="1" dirty="0"/>
              <a:t>Athens</a:t>
            </a:r>
            <a:r>
              <a:rPr lang="en-US" dirty="0"/>
              <a:t> challenged the dominant </a:t>
            </a:r>
            <a:r>
              <a:rPr lang="en-US" b="1" dirty="0"/>
              <a:t>Sparta</a:t>
            </a:r>
            <a:r>
              <a:rPr lang="en-US" dirty="0"/>
              <a:t>, leading to inevitable conflict.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The Core Argument</a:t>
            </a:r>
          </a:p>
          <a:p>
            <a:pPr marL="0" indent="0">
              <a:buNone/>
            </a:pPr>
            <a:r>
              <a:rPr lang="en-US" dirty="0"/>
              <a:t>📌 </a:t>
            </a:r>
            <a:r>
              <a:rPr lang="en-US" b="1" dirty="0"/>
              <a:t>Graham Allison’s Key Idea (Destined for War, 2017)</a:t>
            </a:r>
            <a:r>
              <a:rPr lang="en-US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When a rising power (e.g., China) challenges a ruling power (e.g., the U.S.), war is likely.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Historical analysis of 16 cases over 500 years: </a:t>
            </a:r>
            <a:r>
              <a:rPr lang="en-US" b="1" dirty="0"/>
              <a:t>12 resulted in war</a:t>
            </a:r>
            <a:r>
              <a:rPr lang="en-US" dirty="0"/>
              <a:t>, while only 4 ended peacefully.</a:t>
            </a:r>
          </a:p>
          <a:p>
            <a:pPr marL="0" indent="0">
              <a:buNone/>
            </a:pPr>
            <a:r>
              <a:rPr lang="en-US" dirty="0"/>
              <a:t>📌 </a:t>
            </a:r>
            <a:r>
              <a:rPr lang="en-US" b="1" dirty="0"/>
              <a:t>Why Conflict Happens?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Fear &amp; Insecurity</a:t>
            </a:r>
            <a:r>
              <a:rPr lang="en-US" dirty="0"/>
              <a:t> – The dominant power fears losing its position.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Power Transition</a:t>
            </a:r>
            <a:r>
              <a:rPr lang="en-US" dirty="0"/>
              <a:t> – The rising power seeks more influence.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Miscalculation</a:t>
            </a:r>
            <a:r>
              <a:rPr lang="en-US" dirty="0"/>
              <a:t> – Leaders underestimate the risk of escalation.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9352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643D38-E739-C0BA-EAB6-F9CC6D150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Historical Examples of the Thucydides Trap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3B09A5-A68B-4470-0B01-D5C06092B3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📊 </a:t>
            </a:r>
            <a:r>
              <a:rPr lang="en-US" sz="2400" b="1" dirty="0"/>
              <a:t>Wars that Confirm the Trap</a:t>
            </a:r>
            <a:r>
              <a:rPr lang="en-US" sz="2400" dirty="0"/>
              <a:t>:</a:t>
            </a:r>
            <a:br>
              <a:rPr lang="en-US" sz="2400" dirty="0"/>
            </a:br>
            <a:r>
              <a:rPr lang="en-US" sz="2400" dirty="0"/>
              <a:t>✔ </a:t>
            </a:r>
            <a:r>
              <a:rPr lang="en-US" sz="2400" b="1" dirty="0"/>
              <a:t>Peloponnesian War</a:t>
            </a:r>
            <a:r>
              <a:rPr lang="en-US" sz="2400" dirty="0"/>
              <a:t> –. Sparta vs Athens (5th century BCE)</a:t>
            </a:r>
            <a:br>
              <a:rPr lang="en-US" sz="2400" dirty="0"/>
            </a:br>
            <a:r>
              <a:rPr lang="en-US" sz="2400" dirty="0"/>
              <a:t>✔ </a:t>
            </a:r>
            <a:r>
              <a:rPr lang="en-US" sz="2400" b="1" dirty="0"/>
              <a:t>WWI</a:t>
            </a:r>
            <a:r>
              <a:rPr lang="en-US" sz="2400" dirty="0"/>
              <a:t> – Germany (rising) vs. Britain (established)</a:t>
            </a:r>
            <a:br>
              <a:rPr lang="en-US" sz="2400" dirty="0"/>
            </a:br>
            <a:r>
              <a:rPr lang="en-US" sz="2400" dirty="0"/>
              <a:t>✔ </a:t>
            </a:r>
            <a:r>
              <a:rPr lang="en-US" sz="2400" b="1" dirty="0"/>
              <a:t>Napoleonic Wars</a:t>
            </a:r>
            <a:r>
              <a:rPr lang="en-US" sz="2400" dirty="0"/>
              <a:t> – France (rising) vs. Britain (established)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1002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02F8D-A25D-6CD8-7B5F-3C48983B3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U.S.-China Rivalry: The Modern Thucydides Trap?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658F3B-E55E-C2FD-5A95-492C205193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200" dirty="0"/>
              <a:t>📌 China’s Rise</a:t>
            </a:r>
          </a:p>
          <a:p>
            <a:r>
              <a:rPr lang="en-US" sz="2200" dirty="0"/>
              <a:t>Rapid military and economic growth.</a:t>
            </a:r>
          </a:p>
          <a:p>
            <a:r>
              <a:rPr lang="en-US" sz="2200" dirty="0"/>
              <a:t>Expanding influence in Asia (Belt and Road Initiative, South China Sea).</a:t>
            </a:r>
          </a:p>
          <a:p>
            <a:pPr marL="0" indent="0">
              <a:buNone/>
            </a:pPr>
            <a:r>
              <a:rPr lang="en-US" sz="2200" dirty="0"/>
              <a:t>📌 U.S. Response</a:t>
            </a:r>
          </a:p>
          <a:p>
            <a:r>
              <a:rPr lang="en-US" sz="2200" dirty="0"/>
              <a:t>Military alliances (QUAD, AUKUS, Indo-Pacific strategy).</a:t>
            </a:r>
          </a:p>
          <a:p>
            <a:r>
              <a:rPr lang="en-US" sz="2200" dirty="0"/>
              <a:t>Trade restrictions (tech bans, tariffs).</a:t>
            </a:r>
          </a:p>
          <a:p>
            <a:pPr marL="0" indent="0">
              <a:buNone/>
            </a:pPr>
            <a:r>
              <a:rPr lang="en-US" sz="2200" dirty="0"/>
              <a:t>📌 Risk of War?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200" dirty="0"/>
              <a:t>Taiwan crisis, South China Sea disputes, trade war tensions increase chances of conflict.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200" dirty="0"/>
              <a:t>Allison warns that miscalculations (as seen in WWI) could lead to war.</a:t>
            </a:r>
          </a:p>
        </p:txBody>
      </p:sp>
    </p:spTree>
    <p:extLst>
      <p:ext uri="{BB962C8B-B14F-4D97-AF65-F5344CB8AC3E}">
        <p14:creationId xmlns:p14="http://schemas.microsoft.com/office/powerpoint/2010/main" val="41208843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63D5E-58B4-A2E3-F96A-1BA0AFED5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Conclusion: Lessons from Allison’s Thucydides Trap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CF236D-8C02-7FED-14D8-61DF647C9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7472" y="2180496"/>
            <a:ext cx="5257801" cy="4567776"/>
          </a:xfrm>
        </p:spPr>
        <p:txBody>
          <a:bodyPr>
            <a:normAutofit/>
          </a:bodyPr>
          <a:lstStyle/>
          <a:p>
            <a:r>
              <a:rPr lang="en-US" sz="2400" dirty="0"/>
              <a:t>History suggests rising vs. ruling power conflicts are dangerous.</a:t>
            </a:r>
          </a:p>
          <a:p>
            <a:r>
              <a:rPr lang="en-US" sz="2400" dirty="0"/>
              <a:t>Diplomacy, economic U.S. and China must manage tensions carefully to avoid war.</a:t>
            </a:r>
          </a:p>
          <a:p>
            <a:r>
              <a:rPr lang="en-US" sz="2400" dirty="0"/>
              <a:t>cooperation, and military restraint are key to breaking the cycle.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42EBFF-5055-FD36-5EC8-9B9808B34C35}"/>
              </a:ext>
            </a:extLst>
          </p:cNvPr>
          <p:cNvSpPr txBox="1"/>
          <p:nvPr/>
        </p:nvSpPr>
        <p:spPr>
          <a:xfrm>
            <a:off x="6096000" y="2690336"/>
            <a:ext cx="4895088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Criticism of the Thucydides Trap</a:t>
            </a:r>
          </a:p>
          <a:p>
            <a:r>
              <a:rPr lang="en-US" sz="2400" dirty="0"/>
              <a:t>❌ Overgeneralization – Not all power transitions lead to war.</a:t>
            </a:r>
          </a:p>
          <a:p>
            <a:r>
              <a:rPr lang="en-US" sz="2400" dirty="0"/>
              <a:t>❌ Ignores economic interdependence – U.S. and China have deep economic ties.</a:t>
            </a:r>
          </a:p>
          <a:p>
            <a:r>
              <a:rPr lang="en-US" sz="2400" dirty="0"/>
              <a:t>❌ Agency Matters – Diplomatic solutions, not just power dynamics, shape outcomes.</a:t>
            </a:r>
          </a:p>
        </p:txBody>
      </p:sp>
    </p:spTree>
    <p:extLst>
      <p:ext uri="{BB962C8B-B14F-4D97-AF65-F5344CB8AC3E}">
        <p14:creationId xmlns:p14="http://schemas.microsoft.com/office/powerpoint/2010/main" val="42180692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F64EE-5B6A-AC68-BA8F-ED3CB453E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/>
              <a:t>IR theories</a:t>
            </a:r>
          </a:p>
        </p:txBody>
      </p:sp>
      <p:graphicFrame>
        <p:nvGraphicFramePr>
          <p:cNvPr id="4" name="TextBox 5">
            <a:extLst>
              <a:ext uri="{FF2B5EF4-FFF2-40B4-BE49-F238E27FC236}">
                <a16:creationId xmlns:a16="http://schemas.microsoft.com/office/drawing/2014/main" id="{B222221D-21C9-5964-3F26-47A7221379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0413469"/>
              </p:ext>
            </p:extLst>
          </p:nvPr>
        </p:nvGraphicFramePr>
        <p:xfrm>
          <a:off x="256032" y="2181224"/>
          <a:ext cx="11354943" cy="45853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89810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1E1817B9-2757-615D-6628-E289DAE85F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6354846"/>
              </p:ext>
            </p:extLst>
          </p:nvPr>
        </p:nvGraphicFramePr>
        <p:xfrm>
          <a:off x="581192" y="2999400"/>
          <a:ext cx="10495280" cy="2009104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5247640">
                  <a:extLst>
                    <a:ext uri="{9D8B030D-6E8A-4147-A177-3AD203B41FA5}">
                      <a16:colId xmlns:a16="http://schemas.microsoft.com/office/drawing/2014/main" val="4229646963"/>
                    </a:ext>
                  </a:extLst>
                </a:gridCol>
                <a:gridCol w="5247640">
                  <a:extLst>
                    <a:ext uri="{9D8B030D-6E8A-4147-A177-3AD203B41FA5}">
                      <a16:colId xmlns:a16="http://schemas.microsoft.com/office/drawing/2014/main" val="2380994647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r>
                        <a:rPr lang="en-GR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Realism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R" b="0" dirty="0"/>
                        <a:t>Security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5822648"/>
                  </a:ext>
                </a:extLst>
              </a:tr>
              <a:tr h="372159">
                <a:tc>
                  <a:txBody>
                    <a:bodyPr/>
                    <a:lstStyle/>
                    <a:p>
                      <a:r>
                        <a:rPr lang="en-GR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Liberalism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R" dirty="0"/>
                        <a:t>Freedom</a:t>
                      </a:r>
                      <a:endParaRPr lang="en-GR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32596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Constructivism </a:t>
                      </a:r>
                      <a:endParaRPr lang="en-GR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Freedom. Security and interest in cultural identity </a:t>
                      </a:r>
                      <a:endParaRPr lang="en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7654733"/>
                  </a:ext>
                </a:extLst>
              </a:tr>
              <a:tr h="427265">
                <a:tc>
                  <a:txBody>
                    <a:bodyPr/>
                    <a:lstStyle/>
                    <a:p>
                      <a:r>
                        <a:rPr lang="en-GR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International Society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R" dirty="0"/>
                        <a:t>Order and justice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09918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R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IPE thoeries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R" dirty="0"/>
                        <a:t>Welfare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0524061"/>
                  </a:ext>
                </a:extLst>
              </a:tr>
            </a:tbl>
          </a:graphicData>
        </a:graphic>
      </p:graphicFrame>
      <p:sp>
        <p:nvSpPr>
          <p:cNvPr id="9" name="Title 8">
            <a:extLst>
              <a:ext uri="{FF2B5EF4-FFF2-40B4-BE49-F238E27FC236}">
                <a16:creationId xmlns:a16="http://schemas.microsoft.com/office/drawing/2014/main" id="{21150069-6908-4479-C7D6-7787711BD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R" b="1" dirty="0">
                <a:solidFill>
                  <a:schemeClr val="bg2"/>
                </a:solidFill>
                <a:latin typeface="Century Gothic" panose="020B0502020202020204"/>
              </a:rPr>
              <a:t>Fundamental values that states are expected to uphold?</a:t>
            </a:r>
            <a:endParaRPr lang="en-US" b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68313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F06E1-CEA6-494C-4239-8EA67D6E2DA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730250"/>
            <a:ext cx="11029950" cy="987425"/>
          </a:xfrm>
        </p:spPr>
        <p:txBody>
          <a:bodyPr/>
          <a:lstStyle/>
          <a:p>
            <a:r>
              <a:rPr lang="en-US" dirty="0"/>
              <a:t>the great debates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CB7E7033-0021-C965-8A0E-F6C1F9BFF4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5912846"/>
              </p:ext>
            </p:extLst>
          </p:nvPr>
        </p:nvGraphicFramePr>
        <p:xfrm>
          <a:off x="100584" y="210312"/>
          <a:ext cx="11777474" cy="6217919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2946044">
                  <a:extLst>
                    <a:ext uri="{9D8B030D-6E8A-4147-A177-3AD203B41FA5}">
                      <a16:colId xmlns:a16="http://schemas.microsoft.com/office/drawing/2014/main" val="1970054252"/>
                    </a:ext>
                  </a:extLst>
                </a:gridCol>
                <a:gridCol w="1541173">
                  <a:extLst>
                    <a:ext uri="{9D8B030D-6E8A-4147-A177-3AD203B41FA5}">
                      <a16:colId xmlns:a16="http://schemas.microsoft.com/office/drawing/2014/main" val="512454948"/>
                    </a:ext>
                  </a:extLst>
                </a:gridCol>
                <a:gridCol w="2667598">
                  <a:extLst>
                    <a:ext uri="{9D8B030D-6E8A-4147-A177-3AD203B41FA5}">
                      <a16:colId xmlns:a16="http://schemas.microsoft.com/office/drawing/2014/main" val="4254751418"/>
                    </a:ext>
                  </a:extLst>
                </a:gridCol>
                <a:gridCol w="4622659">
                  <a:extLst>
                    <a:ext uri="{9D8B030D-6E8A-4147-A177-3AD203B41FA5}">
                      <a16:colId xmlns:a16="http://schemas.microsoft.com/office/drawing/2014/main" val="2207495778"/>
                    </a:ext>
                  </a:extLst>
                </a:gridCol>
              </a:tblGrid>
              <a:tr h="734007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Debate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/>
                        <a:t>Time Period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Key Theories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Core Arguments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88819580"/>
                  </a:ext>
                </a:extLst>
              </a:tr>
              <a:tr h="972129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First Debate: </a:t>
                      </a:r>
                    </a:p>
                    <a:p>
                      <a:pPr algn="ctr"/>
                      <a:r>
                        <a:rPr lang="en-US" b="0" dirty="0"/>
                        <a:t>Realism vs. Idealism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1920s–1930s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Idealism  </a:t>
                      </a:r>
                    </a:p>
                    <a:p>
                      <a:r>
                        <a:rPr lang="en-US" dirty="0"/>
                        <a:t>vs. Realism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After WWI, Idealists promoted diplomacy &amp; international law; Realists argued for power politics and state self-interest.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1107607"/>
                  </a:ext>
                </a:extLst>
              </a:tr>
              <a:tr h="1080553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Second Debate: </a:t>
                      </a:r>
                    </a:p>
                    <a:p>
                      <a:pPr algn="ctr"/>
                      <a:r>
                        <a:rPr lang="en-US" dirty="0"/>
                        <a:t>Traditionalism vs. </a:t>
                      </a:r>
                      <a:r>
                        <a:rPr lang="en-US" dirty="0" err="1"/>
                        <a:t>Behavioralism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1950s-1960s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Traditionalism vs. </a:t>
                      </a:r>
                      <a:r>
                        <a:rPr lang="en-US" dirty="0" err="1"/>
                        <a:t>Behavioralism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Traditionalists used historical &amp; philosophical approaches; Behavioralists advocated for scientific methods and empirical data.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6777918"/>
                  </a:ext>
                </a:extLst>
              </a:tr>
              <a:tr h="1251167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Third Debate: </a:t>
                      </a:r>
                    </a:p>
                    <a:p>
                      <a:pPr algn="ctr"/>
                      <a:r>
                        <a:rPr lang="en-US" dirty="0"/>
                        <a:t>Inter-Paradigm Debate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1970s–1980s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Realism vs. Liberalism vs. Marxism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The debate expanded beyond realism vs. liberalism, incorporating Marxist critiques of global capitalism and dependency theory.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95219783"/>
                  </a:ext>
                </a:extLst>
              </a:tr>
              <a:tr h="123221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Fourth Debate: </a:t>
                      </a:r>
                    </a:p>
                    <a:p>
                      <a:pPr algn="ctr"/>
                      <a:r>
                        <a:rPr lang="en-US" dirty="0"/>
                        <a:t>Rationalism vs. </a:t>
                      </a:r>
                      <a:r>
                        <a:rPr lang="en-US" dirty="0" err="1"/>
                        <a:t>Reflectivism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1980s–1990s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Rationalism vs. </a:t>
                      </a:r>
                      <a:r>
                        <a:rPr lang="en-US" dirty="0" err="1"/>
                        <a:t>Reflectivism</a:t>
                      </a:r>
                      <a:r>
                        <a:rPr lang="en-US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Rationalists (realists/liberals) relied on empirical analysis; </a:t>
                      </a:r>
                      <a:r>
                        <a:rPr lang="en-US" dirty="0" err="1"/>
                        <a:t>Reflectivists</a:t>
                      </a:r>
                      <a:r>
                        <a:rPr lang="en-US" dirty="0"/>
                        <a:t> (constructivists, post-structuralists) emphasized ideas, identity, and discourse.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67253701"/>
                  </a:ext>
                </a:extLst>
              </a:tr>
              <a:tr h="947853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Ongoing Debates: </a:t>
                      </a:r>
                    </a:p>
                    <a:p>
                      <a:pPr algn="ctr"/>
                      <a:r>
                        <a:rPr lang="en-US" dirty="0"/>
                        <a:t>Traditional vs. Critical Theories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2000s–Present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Traditional Theories vs. Critical Theories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Ongoing challenges from feminism, postcolonialism, and global IR perspectives that critique Western-dominated theories.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21651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00423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DEF1E2-E06F-8C6E-5331-9AB4112E9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/>
              <a:t>Main Assumptions of Realism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DB815D-E307-28EE-1DB0-14C031590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FDD5-844D-364D-8AEC-50CF4D36D55D}" type="slidenum">
              <a:rPr lang="en-US" noProof="0" smtClean="0"/>
              <a:t>5</a:t>
            </a:fld>
            <a:endParaRPr lang="en-US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7DA15C-A1EF-4D91-CA28-98AC1A71F519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11481" y="2167128"/>
            <a:ext cx="10936223" cy="4608576"/>
          </a:xfrm>
        </p:spPr>
        <p:txBody>
          <a:bodyPr numCol="2">
            <a:normAutofit fontScale="92500" lnSpcReduction="10000"/>
          </a:bodyPr>
          <a:lstStyle/>
          <a:p>
            <a:pPr marL="457200" lvl="1" indent="-457200">
              <a:spcBef>
                <a:spcPts val="1100"/>
              </a:spcBef>
            </a:pPr>
            <a:r>
              <a:rPr lang="en-US" sz="3200" dirty="0">
                <a:latin typeface="+mj-lt"/>
              </a:rPr>
              <a:t>Anarchy of the International System/ no authority </a:t>
            </a:r>
          </a:p>
          <a:p>
            <a:pPr marL="457200" lvl="1" indent="-457200">
              <a:spcBef>
                <a:spcPts val="1100"/>
              </a:spcBef>
            </a:pPr>
            <a:r>
              <a:rPr lang="en-US" sz="3200" dirty="0">
                <a:latin typeface="+mj-lt"/>
              </a:rPr>
              <a:t>Power struggle</a:t>
            </a:r>
            <a:endParaRPr lang="en-GR" sz="3200" dirty="0">
              <a:latin typeface="+mj-lt"/>
            </a:endParaRPr>
          </a:p>
          <a:p>
            <a:pPr marL="457200" lvl="1" indent="-457200"/>
            <a:r>
              <a:rPr lang="en-US" sz="3200" dirty="0">
                <a:latin typeface="+mj-lt"/>
              </a:rPr>
              <a:t>State-centric</a:t>
            </a:r>
            <a:endParaRPr lang="en-GR" sz="3200" dirty="0">
              <a:latin typeface="+mj-lt"/>
            </a:endParaRPr>
          </a:p>
          <a:p>
            <a:pPr marL="457200" lvl="1" indent="-457200"/>
            <a:r>
              <a:rPr lang="en-US" sz="3200" dirty="0">
                <a:latin typeface="+mj-lt"/>
              </a:rPr>
              <a:t>Self</a:t>
            </a:r>
            <a:r>
              <a:rPr lang="el-GR" sz="3200" dirty="0">
                <a:latin typeface="+mj-lt"/>
              </a:rPr>
              <a:t>-</a:t>
            </a:r>
            <a:r>
              <a:rPr lang="en-US" sz="3200" dirty="0">
                <a:latin typeface="+mj-lt"/>
              </a:rPr>
              <a:t>help</a:t>
            </a:r>
          </a:p>
          <a:p>
            <a:pPr marL="457200" lvl="1" indent="-457200"/>
            <a:r>
              <a:rPr lang="en-US" sz="3200" dirty="0">
                <a:latin typeface="+mj-lt"/>
              </a:rPr>
              <a:t>State are aggressive (human nature)</a:t>
            </a:r>
          </a:p>
          <a:p>
            <a:pPr marL="457200" lvl="1" indent="-457200"/>
            <a:endParaRPr lang="en-US" sz="3200" dirty="0">
              <a:latin typeface="+mj-lt"/>
            </a:endParaRPr>
          </a:p>
          <a:p>
            <a:pPr marL="457200" lvl="1" indent="-457200"/>
            <a:r>
              <a:rPr lang="en-US" sz="3200" dirty="0">
                <a:latin typeface="+mj-lt"/>
              </a:rPr>
              <a:t>National interest defined by power</a:t>
            </a:r>
          </a:p>
          <a:p>
            <a:pPr marL="457200" lvl="1" indent="-457200"/>
            <a:r>
              <a:rPr lang="en-US" sz="3200" dirty="0">
                <a:latin typeface="+mj-lt"/>
              </a:rPr>
              <a:t>Egocentric behavior </a:t>
            </a:r>
          </a:p>
          <a:p>
            <a:pPr marL="457200" lvl="1" indent="-457200"/>
            <a:r>
              <a:rPr lang="en-US" sz="3200" dirty="0">
                <a:latin typeface="+mj-lt"/>
              </a:rPr>
              <a:t>Survival </a:t>
            </a:r>
          </a:p>
          <a:p>
            <a:pPr marL="457200" lvl="1" indent="-457200"/>
            <a:r>
              <a:rPr lang="en-US" sz="3200" dirty="0">
                <a:latin typeface="+mj-lt"/>
              </a:rPr>
              <a:t>Security is the central problem of international politics</a:t>
            </a:r>
          </a:p>
          <a:p>
            <a:pPr marL="457200" lvl="1" indent="-457200"/>
            <a:r>
              <a:rPr lang="en-US" sz="3200" dirty="0">
                <a:latin typeface="+mj-lt"/>
              </a:rPr>
              <a:t>Military power</a:t>
            </a:r>
          </a:p>
          <a:p>
            <a:pPr marL="457200" lvl="1" indent="-457200"/>
            <a:r>
              <a:rPr lang="en-US" sz="3200" dirty="0">
                <a:latin typeface="+mj-lt"/>
              </a:rPr>
              <a:t>Zero sum game</a:t>
            </a:r>
          </a:p>
          <a:p>
            <a:pPr marL="0" lvl="1" indent="0">
              <a:buNone/>
            </a:pP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99044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6DF8EC3-7AE3-8357-B84D-06FE9CAD57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033" y="105156"/>
            <a:ext cx="11333268" cy="6661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9971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3D173-90E9-5577-88F0-EDED2FB09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Classical Realism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C09246-F981-C1F6-4560-63E89879D9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3" y="2011680"/>
            <a:ext cx="5270967" cy="4496193"/>
          </a:xfrm>
        </p:spPr>
        <p:txBody>
          <a:bodyPr>
            <a:normAutofit/>
          </a:bodyPr>
          <a:lstStyle/>
          <a:p>
            <a:pPr>
              <a:buClr>
                <a:srgbClr val="92D050"/>
              </a:buClr>
              <a:buFont typeface="Wingdings" panose="05000000000000000000" pitchFamily="2" charset="2"/>
              <a:buChar char="Ø"/>
            </a:pPr>
            <a:endParaRPr lang="en-US" sz="2400" dirty="0"/>
          </a:p>
          <a:p>
            <a:pPr>
              <a:buClr>
                <a:srgbClr val="92D050"/>
              </a:buClr>
              <a:buSzPct val="98000"/>
              <a:buFont typeface="Wingdings" panose="05000000000000000000" pitchFamily="2" charset="2"/>
              <a:buChar char="Ø"/>
            </a:pPr>
            <a:r>
              <a:rPr lang="en-US" sz="2400" b="1" dirty="0"/>
              <a:t>Politics Among Nations</a:t>
            </a:r>
            <a:r>
              <a:rPr lang="en-US" sz="2400" dirty="0"/>
              <a:t> (Morgenthau, 1948): Power is the central force in international relations.</a:t>
            </a:r>
          </a:p>
          <a:p>
            <a:pPr>
              <a:buClr>
                <a:srgbClr val="92D050"/>
              </a:buClr>
              <a:buSzPct val="98000"/>
              <a:buFont typeface="Wingdings" panose="05000000000000000000" pitchFamily="2" charset="2"/>
              <a:buChar char="Ø"/>
            </a:pPr>
            <a:r>
              <a:rPr lang="en-US" sz="2400" dirty="0"/>
              <a:t>States act based on </a:t>
            </a:r>
            <a:r>
              <a:rPr lang="en-US" sz="2400" b="1" dirty="0"/>
              <a:t>fear, honor, and interest</a:t>
            </a:r>
            <a:r>
              <a:rPr lang="en-US" sz="2400" dirty="0"/>
              <a:t> (Thucydides).</a:t>
            </a:r>
          </a:p>
          <a:p>
            <a:pPr>
              <a:buClr>
                <a:srgbClr val="92D050"/>
              </a:buClr>
              <a:buSzPct val="98000"/>
              <a:buFont typeface="Wingdings" panose="05000000000000000000" pitchFamily="2" charset="2"/>
              <a:buChar char="Ø"/>
            </a:pPr>
            <a:r>
              <a:rPr lang="en-US" sz="2400" dirty="0"/>
              <a:t>Morality plays a limited role in global politics.</a:t>
            </a:r>
          </a:p>
          <a:p>
            <a:pPr>
              <a:buClr>
                <a:srgbClr val="92D050"/>
              </a:buClr>
              <a:buSzPct val="98000"/>
              <a:buFont typeface="Wingdings" panose="05000000000000000000" pitchFamily="2" charset="2"/>
              <a:buChar char="Ø"/>
            </a:pPr>
            <a:r>
              <a:rPr lang="en-US" sz="2400" dirty="0"/>
              <a:t>War and conflict are natural outcomes of human ambition.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F02D58F-8269-868B-5C6B-B64F1BB693FF}"/>
              </a:ext>
            </a:extLst>
          </p:cNvPr>
          <p:cNvSpPr txBox="1"/>
          <p:nvPr/>
        </p:nvSpPr>
        <p:spPr>
          <a:xfrm>
            <a:off x="6096000" y="4754228"/>
            <a:ext cx="5718048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/>
              <a:t>📊 Quote: "The struggle for power is universal in time and space." – Morgenthau</a:t>
            </a:r>
          </a:p>
          <a:p>
            <a:endParaRPr lang="en-US" sz="2000" dirty="0"/>
          </a:p>
          <a:p>
            <a:r>
              <a:rPr lang="en-US" sz="2000" dirty="0"/>
              <a:t>🎯 Criticism: Overemphasizes human nature, ignores institutions and economic factors.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C0A9EDE-F7A8-5D49-463A-C69267BDB186}"/>
              </a:ext>
            </a:extLst>
          </p:cNvPr>
          <p:cNvSpPr txBox="1"/>
          <p:nvPr/>
        </p:nvSpPr>
        <p:spPr>
          <a:xfrm>
            <a:off x="6245565" y="2304288"/>
            <a:ext cx="5365242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/>
              <a:t>📌 Key Thinkers: Thucydides, Niccolò Machiavelli, Hans Morgenthau</a:t>
            </a:r>
          </a:p>
          <a:p>
            <a:br>
              <a:rPr lang="en-US" sz="2000" dirty="0"/>
            </a:br>
            <a:r>
              <a:rPr lang="en-US" sz="2000" dirty="0"/>
              <a:t>📌 Core Ideas: Human nature is inherently selfish and power-seeking.</a:t>
            </a:r>
          </a:p>
        </p:txBody>
      </p:sp>
    </p:spTree>
    <p:extLst>
      <p:ext uri="{BB962C8B-B14F-4D97-AF65-F5344CB8AC3E}">
        <p14:creationId xmlns:p14="http://schemas.microsoft.com/office/powerpoint/2010/main" val="20217286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163CBF-8A4F-FFC2-EA00-F3257D5634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Neorealism (Structural Realism)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A0B42F7-870B-31C9-4E72-51EFB84D6B5B}"/>
              </a:ext>
            </a:extLst>
          </p:cNvPr>
          <p:cNvSpPr txBox="1"/>
          <p:nvPr/>
        </p:nvSpPr>
        <p:spPr>
          <a:xfrm>
            <a:off x="575894" y="2239368"/>
            <a:ext cx="627982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Clr>
                <a:srgbClr val="92D050"/>
              </a:buClr>
              <a:buFont typeface="Wingdings" panose="05000000000000000000" pitchFamily="2" charset="2"/>
              <a:buChar char="Ø"/>
            </a:pPr>
            <a:r>
              <a:rPr lang="en-US" sz="2400" b="1" dirty="0"/>
              <a:t>International anarchy</a:t>
            </a:r>
            <a:r>
              <a:rPr lang="en-US" sz="2400" dirty="0"/>
              <a:t> (lack of central authority) shapes state behavior.</a:t>
            </a:r>
          </a:p>
          <a:p>
            <a:pPr marL="342900" indent="-342900">
              <a:buClr>
                <a:srgbClr val="92D050"/>
              </a:buClr>
              <a:buFont typeface="Wingdings" panose="05000000000000000000" pitchFamily="2" charset="2"/>
              <a:buChar char="Ø"/>
            </a:pPr>
            <a:r>
              <a:rPr lang="en-US" sz="2400" b="1" dirty="0"/>
              <a:t>Defensive Realism (Waltz)</a:t>
            </a:r>
            <a:r>
              <a:rPr lang="en-US" sz="2400" dirty="0"/>
              <a:t>: States seek survival, not unlimited power.</a:t>
            </a:r>
          </a:p>
          <a:p>
            <a:pPr marL="342900" indent="-342900">
              <a:buClr>
                <a:srgbClr val="92D050"/>
              </a:buClr>
              <a:buFont typeface="Wingdings" panose="05000000000000000000" pitchFamily="2" charset="2"/>
              <a:buChar char="Ø"/>
            </a:pPr>
            <a:r>
              <a:rPr lang="en-US" sz="2400" b="1" dirty="0"/>
              <a:t>Offensive Realism (Mearsheimer)</a:t>
            </a:r>
            <a:r>
              <a:rPr lang="en-US" sz="2400" dirty="0"/>
              <a:t>: States seek dominance to ensure security.</a:t>
            </a:r>
          </a:p>
          <a:p>
            <a:pPr marL="342900" indent="-342900">
              <a:buClr>
                <a:srgbClr val="92D05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The structure of the international system (unipolar, bipolar, multipolar) determines outcomes, not human nature.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1985656-FD57-787B-96D9-8C22BE643503}"/>
              </a:ext>
            </a:extLst>
          </p:cNvPr>
          <p:cNvSpPr txBox="1"/>
          <p:nvPr/>
        </p:nvSpPr>
        <p:spPr>
          <a:xfrm>
            <a:off x="7159752" y="2165342"/>
            <a:ext cx="452399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📌 Key Thinkers: Kenneth Waltz, John Mearsheimer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59DDD00-CAAE-3168-31AF-5D974A89E1E0}"/>
              </a:ext>
            </a:extLst>
          </p:cNvPr>
          <p:cNvSpPr txBox="1"/>
          <p:nvPr/>
        </p:nvSpPr>
        <p:spPr>
          <a:xfrm>
            <a:off x="7077456" y="4189350"/>
            <a:ext cx="4445758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📊 Example: Cold War – Bipolarity between the U.S. and USSR maintained stability.</a:t>
            </a:r>
          </a:p>
          <a:p>
            <a:r>
              <a:rPr lang="en-US" sz="2400" dirty="0"/>
              <a:t>🎯 Criticism: Ignores domestic politics, ideology, and leadership.</a:t>
            </a:r>
          </a:p>
        </p:txBody>
      </p:sp>
    </p:spTree>
    <p:extLst>
      <p:ext uri="{BB962C8B-B14F-4D97-AF65-F5344CB8AC3E}">
        <p14:creationId xmlns:p14="http://schemas.microsoft.com/office/powerpoint/2010/main" val="14259155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1F28C8-2A54-F544-3B0A-1E6045B63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Balance of threat theory (Walt 1987)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2324E3-89CA-62AD-D67A-B5C9143656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81193" y="2029968"/>
            <a:ext cx="3762207" cy="4544568"/>
          </a:xfrm>
        </p:spPr>
        <p:txBody>
          <a:bodyPr>
            <a:normAutofit fontScale="92500" lnSpcReduction="20000"/>
          </a:bodyPr>
          <a:lstStyle/>
          <a:p>
            <a:r>
              <a:rPr lang="en-US" sz="2000" dirty="0"/>
              <a:t>While neorealism (structural realism) explains alliances based on power dynamics, Walt refines this by arguing that states form alliances based on </a:t>
            </a:r>
            <a:r>
              <a:rPr lang="en-US" sz="2000" b="1" dirty="0"/>
              <a:t>perceived threats</a:t>
            </a:r>
            <a:r>
              <a:rPr lang="en-US" sz="2000" dirty="0"/>
              <a:t>, not just power.</a:t>
            </a:r>
          </a:p>
          <a:p>
            <a:r>
              <a:rPr lang="en-US" sz="2000" dirty="0"/>
              <a:t>States seek alliances to maintain the balance of power in an anarchic international system.</a:t>
            </a:r>
          </a:p>
          <a:p>
            <a:r>
              <a:rPr lang="en-US" sz="2000" dirty="0"/>
              <a:t>Bipolarity is more stable (e.g., Cold War alliances: NATO vs. Warsaw Pact). </a:t>
            </a:r>
          </a:p>
          <a:p>
            <a:r>
              <a:rPr lang="en-US" sz="2000" dirty="0"/>
              <a:t>Multipolarity increases uncertainty and alliance shifts.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AA9009-58F0-40DA-2836-9530ABF27C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26280" y="2228004"/>
            <a:ext cx="7084529" cy="291200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Core Argument:</a:t>
            </a:r>
          </a:p>
          <a:p>
            <a:r>
              <a:rPr lang="en-US" dirty="0"/>
              <a:t>States do not balance against power alone but against threats.</a:t>
            </a:r>
          </a:p>
          <a:p>
            <a:r>
              <a:rPr lang="en-US" dirty="0"/>
              <a:t>Threat perception is shaped by: </a:t>
            </a:r>
          </a:p>
          <a:p>
            <a:pPr marL="0" indent="0">
              <a:buNone/>
            </a:pPr>
            <a:r>
              <a:rPr lang="en-US" dirty="0"/>
              <a:t>Aggregate Power – A strong state is more threatening.</a:t>
            </a:r>
          </a:p>
          <a:p>
            <a:pPr marL="0" indent="0">
              <a:buNone/>
            </a:pPr>
            <a:r>
              <a:rPr lang="en-US" dirty="0"/>
              <a:t>Geographic Proximity – Closer threats are more dangerous.</a:t>
            </a:r>
          </a:p>
          <a:p>
            <a:pPr marL="0" indent="0">
              <a:buNone/>
            </a:pPr>
            <a:r>
              <a:rPr lang="en-US" dirty="0"/>
              <a:t>Offensive Capability – States with aggressive military power are seen as bigger threats.</a:t>
            </a:r>
          </a:p>
          <a:p>
            <a:pPr marL="0" indent="0">
              <a:buNone/>
            </a:pPr>
            <a:r>
              <a:rPr lang="en-US" dirty="0"/>
              <a:t>Perceived Intentions – A state's history and ideology affect how threatening it appears.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3D5499D-DEC4-0932-92A3-0F1423CD2883}"/>
              </a:ext>
            </a:extLst>
          </p:cNvPr>
          <p:cNvSpPr txBox="1"/>
          <p:nvPr/>
        </p:nvSpPr>
        <p:spPr>
          <a:xfrm>
            <a:off x="5653278" y="5518511"/>
            <a:ext cx="609447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📊 Example: NATO vs. USSR (Cold War) – The U.S. allied with Western Europe not just because of Soviet power, but because of Soviet expansionism (perceived intentions).</a:t>
            </a:r>
          </a:p>
        </p:txBody>
      </p:sp>
    </p:spTree>
    <p:extLst>
      <p:ext uri="{BB962C8B-B14F-4D97-AF65-F5344CB8AC3E}">
        <p14:creationId xmlns:p14="http://schemas.microsoft.com/office/powerpoint/2010/main" val="2985077674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Dividend</Template>
  <TotalTime>309</TotalTime>
  <Words>1414</Words>
  <Application>Microsoft Office PowerPoint</Application>
  <PresentationFormat>Widescreen</PresentationFormat>
  <Paragraphs>163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Century Gothic</vt:lpstr>
      <vt:lpstr>Gill Sans MT</vt:lpstr>
      <vt:lpstr>Wingdings</vt:lpstr>
      <vt:lpstr>Wingdings 2</vt:lpstr>
      <vt:lpstr>Dividend</vt:lpstr>
      <vt:lpstr>Introduction: IR theories, realism and it’s evolution </vt:lpstr>
      <vt:lpstr>IR theories</vt:lpstr>
      <vt:lpstr>Fundamental values that states are expected to uphold?</vt:lpstr>
      <vt:lpstr>the great debates</vt:lpstr>
      <vt:lpstr>Main Assumptions of Realism</vt:lpstr>
      <vt:lpstr>PowerPoint Presentation</vt:lpstr>
      <vt:lpstr>Classical Realism</vt:lpstr>
      <vt:lpstr>Neorealism (Structural Realism)</vt:lpstr>
      <vt:lpstr>Balance of threat theory (Walt 1987)</vt:lpstr>
      <vt:lpstr>John Mearsheimer’s Offensive Realism</vt:lpstr>
      <vt:lpstr>John Mearsheimer’s Offensive Realism</vt:lpstr>
      <vt:lpstr>Neoclassical realism</vt:lpstr>
      <vt:lpstr>Graham Allison and the Thucydides Trap</vt:lpstr>
      <vt:lpstr>Historical Examples of the Thucydides Trap </vt:lpstr>
      <vt:lpstr>U.S.-China Rivalry: The Modern Thucydides Trap? </vt:lpstr>
      <vt:lpstr>Conclusion: Lessons from Allison’s Thucydides Trap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Zakia Aqra</dc:creator>
  <cp:lastModifiedBy>Zakia Aqra</cp:lastModifiedBy>
  <cp:revision>2</cp:revision>
  <dcterms:created xsi:type="dcterms:W3CDTF">2025-03-01T09:25:33Z</dcterms:created>
  <dcterms:modified xsi:type="dcterms:W3CDTF">2025-03-01T14:35:30Z</dcterms:modified>
</cp:coreProperties>
</file>