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94" r:id="rId4"/>
    <p:sldId id="295" r:id="rId5"/>
    <p:sldId id="290" r:id="rId6"/>
    <p:sldId id="296" r:id="rId7"/>
    <p:sldId id="257" r:id="rId8"/>
    <p:sldId id="285" r:id="rId9"/>
    <p:sldId id="264" r:id="rId10"/>
    <p:sldId id="293" r:id="rId11"/>
    <p:sldId id="292" r:id="rId12"/>
    <p:sldId id="265" r:id="rId13"/>
    <p:sldId id="291" r:id="rId14"/>
    <p:sldId id="266" r:id="rId15"/>
    <p:sldId id="267" r:id="rId16"/>
    <p:sldId id="279" r:id="rId17"/>
    <p:sldId id="268" r:id="rId18"/>
    <p:sldId id="297" r:id="rId19"/>
    <p:sldId id="262" r:id="rId20"/>
    <p:sldId id="273" r:id="rId21"/>
    <p:sldId id="274" r:id="rId22"/>
    <p:sldId id="275" r:id="rId23"/>
    <p:sldId id="276" r:id="rId24"/>
    <p:sldId id="280" r:id="rId25"/>
    <p:sldId id="281" r:id="rId26"/>
    <p:sldId id="282" r:id="rId27"/>
    <p:sldId id="283" r:id="rId28"/>
    <p:sldId id="284" r:id="rId29"/>
    <p:sldId id="286" r:id="rId30"/>
    <p:sldId id="298" r:id="rId31"/>
    <p:sldId id="299" r:id="rId32"/>
    <p:sldId id="287" r:id="rId33"/>
    <p:sldId id="300" r:id="rId34"/>
    <p:sldId id="288" r:id="rId35"/>
    <p:sldId id="289" r:id="rId36"/>
    <p:sldId id="301" r:id="rId37"/>
    <p:sldId id="302" r:id="rId38"/>
    <p:sldId id="270" r:id="rId39"/>
    <p:sldId id="303" r:id="rId4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39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ini Tsagaraki" userId="6972d0f4417cf86c" providerId="LiveId" clId="{F3ABF6AF-351E-4312-8C43-0E30BE7D7400}"/>
    <pc:docChg chg="custSel modSld">
      <pc:chgData name="Irini Tsagaraki" userId="6972d0f4417cf86c" providerId="LiveId" clId="{F3ABF6AF-351E-4312-8C43-0E30BE7D7400}" dt="2024-04-04T13:13:59.582" v="219" actId="27636"/>
      <pc:docMkLst>
        <pc:docMk/>
      </pc:docMkLst>
      <pc:sldChg chg="modSp mod">
        <pc:chgData name="Irini Tsagaraki" userId="6972d0f4417cf86c" providerId="LiveId" clId="{F3ABF6AF-351E-4312-8C43-0E30BE7D7400}" dt="2024-04-04T13:06:22.570" v="152" actId="20577"/>
        <pc:sldMkLst>
          <pc:docMk/>
          <pc:sldMk cId="0" sldId="262"/>
        </pc:sldMkLst>
      </pc:sldChg>
      <pc:sldChg chg="modSp mod">
        <pc:chgData name="Irini Tsagaraki" userId="6972d0f4417cf86c" providerId="LiveId" clId="{F3ABF6AF-351E-4312-8C43-0E30BE7D7400}" dt="2024-04-04T13:08:41.892" v="188" actId="20577"/>
        <pc:sldMkLst>
          <pc:docMk/>
          <pc:sldMk cId="0" sldId="264"/>
        </pc:sldMkLst>
      </pc:sldChg>
      <pc:sldChg chg="modSp mod">
        <pc:chgData name="Irini Tsagaraki" userId="6972d0f4417cf86c" providerId="LiveId" clId="{F3ABF6AF-351E-4312-8C43-0E30BE7D7400}" dt="2024-04-04T13:13:59.582" v="219" actId="27636"/>
        <pc:sldMkLst>
          <pc:docMk/>
          <pc:sldMk cId="0" sldId="270"/>
        </pc:sldMkLst>
      </pc:sldChg>
    </pc:docChg>
  </pc:docChgLst>
  <pc:docChgLst>
    <pc:chgData name="Irini Tsagaraki" userId="6972d0f4417cf86c" providerId="LiveId" clId="{B09CFC2B-332E-4242-A333-BABBB5EA73F2}"/>
    <pc:docChg chg="undo custSel modSld">
      <pc:chgData name="Irini Tsagaraki" userId="6972d0f4417cf86c" providerId="LiveId" clId="{B09CFC2B-332E-4242-A333-BABBB5EA73F2}" dt="2025-04-02T16:56:30.039" v="643" actId="255"/>
      <pc:docMkLst>
        <pc:docMk/>
      </pc:docMkLst>
      <pc:sldChg chg="modSp mod">
        <pc:chgData name="Irini Tsagaraki" userId="6972d0f4417cf86c" providerId="LiveId" clId="{B09CFC2B-332E-4242-A333-BABBB5EA73F2}" dt="2025-04-02T16:53:20.052" v="420" actId="27636"/>
        <pc:sldMkLst>
          <pc:docMk/>
          <pc:sldMk cId="0" sldId="262"/>
        </pc:sldMkLst>
        <pc:spChg chg="mod">
          <ac:chgData name="Irini Tsagaraki" userId="6972d0f4417cf86c" providerId="LiveId" clId="{B09CFC2B-332E-4242-A333-BABBB5EA73F2}" dt="2025-04-02T16:53:20.052" v="420" actId="27636"/>
          <ac:spMkLst>
            <pc:docMk/>
            <pc:sldMk cId="0" sldId="262"/>
            <ac:spMk id="3" creationId="{C8CF3082-C4F1-3045-3A1E-CC41242B0472}"/>
          </ac:spMkLst>
        </pc:spChg>
      </pc:sldChg>
      <pc:sldChg chg="modSp mod">
        <pc:chgData name="Irini Tsagaraki" userId="6972d0f4417cf86c" providerId="LiveId" clId="{B09CFC2B-332E-4242-A333-BABBB5EA73F2}" dt="2025-04-02T16:56:30.039" v="643" actId="255"/>
        <pc:sldMkLst>
          <pc:docMk/>
          <pc:sldMk cId="2432861533" sldId="303"/>
        </pc:sldMkLst>
        <pc:spChg chg="mod">
          <ac:chgData name="Irini Tsagaraki" userId="6972d0f4417cf86c" providerId="LiveId" clId="{B09CFC2B-332E-4242-A333-BABBB5EA73F2}" dt="2025-04-02T16:56:30.039" v="643" actId="255"/>
          <ac:spMkLst>
            <pc:docMk/>
            <pc:sldMk cId="2432861533" sldId="303"/>
            <ac:spMk id="3" creationId="{BE27E7DF-D028-065B-33E3-FAAE070EAB16}"/>
          </ac:spMkLst>
        </pc:spChg>
      </pc:sldChg>
    </pc:docChg>
  </pc:docChgLst>
  <pc:docChgLst>
    <pc:chgData name="Irini Tsagaraki" userId="6972d0f4417cf86c" providerId="LiveId" clId="{A23188BA-C7F1-4BC8-BE14-A1C85889EF2D}"/>
    <pc:docChg chg="custSel delSld modSld sldOrd">
      <pc:chgData name="Irini Tsagaraki" userId="6972d0f4417cf86c" providerId="LiveId" clId="{A23188BA-C7F1-4BC8-BE14-A1C85889EF2D}" dt="2023-03-16T11:51:49.501" v="561"/>
      <pc:docMkLst>
        <pc:docMk/>
      </pc:docMkLst>
      <pc:sldChg chg="modSp mod">
        <pc:chgData name="Irini Tsagaraki" userId="6972d0f4417cf86c" providerId="LiveId" clId="{A23188BA-C7F1-4BC8-BE14-A1C85889EF2D}" dt="2023-03-16T11:38:23.272" v="317" actId="20577"/>
        <pc:sldMkLst>
          <pc:docMk/>
          <pc:sldMk cId="0" sldId="256"/>
        </pc:sldMkLst>
      </pc:sldChg>
      <pc:sldChg chg="modSp mod">
        <pc:chgData name="Irini Tsagaraki" userId="6972d0f4417cf86c" providerId="LiveId" clId="{A23188BA-C7F1-4BC8-BE14-A1C85889EF2D}" dt="2023-03-16T11:41:42.933" v="430" actId="27636"/>
        <pc:sldMkLst>
          <pc:docMk/>
          <pc:sldMk cId="0" sldId="257"/>
        </pc:sldMkLst>
      </pc:sldChg>
      <pc:sldChg chg="modSp mod">
        <pc:chgData name="Irini Tsagaraki" userId="6972d0f4417cf86c" providerId="LiveId" clId="{A23188BA-C7F1-4BC8-BE14-A1C85889EF2D}" dt="2023-03-16T11:45:40.950" v="457" actId="27636"/>
        <pc:sldMkLst>
          <pc:docMk/>
          <pc:sldMk cId="0" sldId="262"/>
        </pc:sldMkLst>
      </pc:sldChg>
      <pc:sldChg chg="modSp mod">
        <pc:chgData name="Irini Tsagaraki" userId="6972d0f4417cf86c" providerId="LiveId" clId="{A23188BA-C7F1-4BC8-BE14-A1C85889EF2D}" dt="2023-03-16T11:38:53.017" v="338" actId="27636"/>
        <pc:sldMkLst>
          <pc:docMk/>
          <pc:sldMk cId="0" sldId="263"/>
        </pc:sldMkLst>
      </pc:sldChg>
      <pc:sldChg chg="modSp mod">
        <pc:chgData name="Irini Tsagaraki" userId="6972d0f4417cf86c" providerId="LiveId" clId="{A23188BA-C7F1-4BC8-BE14-A1C85889EF2D}" dt="2023-03-16T11:42:02.533" v="432" actId="27636"/>
        <pc:sldMkLst>
          <pc:docMk/>
          <pc:sldMk cId="0" sldId="264"/>
        </pc:sldMkLst>
      </pc:sldChg>
      <pc:sldChg chg="modSp mod">
        <pc:chgData name="Irini Tsagaraki" userId="6972d0f4417cf86c" providerId="LiveId" clId="{A23188BA-C7F1-4BC8-BE14-A1C85889EF2D}" dt="2023-03-16T11:42:27.148" v="435" actId="255"/>
        <pc:sldMkLst>
          <pc:docMk/>
          <pc:sldMk cId="0" sldId="265"/>
        </pc:sldMkLst>
      </pc:sldChg>
      <pc:sldChg chg="modSp mod">
        <pc:chgData name="Irini Tsagaraki" userId="6972d0f4417cf86c" providerId="LiveId" clId="{A23188BA-C7F1-4BC8-BE14-A1C85889EF2D}" dt="2023-03-16T11:42:47.182" v="439" actId="20577"/>
        <pc:sldMkLst>
          <pc:docMk/>
          <pc:sldMk cId="0" sldId="266"/>
        </pc:sldMkLst>
      </pc:sldChg>
      <pc:sldChg chg="modSp mod">
        <pc:chgData name="Irini Tsagaraki" userId="6972d0f4417cf86c" providerId="LiveId" clId="{A23188BA-C7F1-4BC8-BE14-A1C85889EF2D}" dt="2023-03-16T11:45:05.516" v="454" actId="255"/>
        <pc:sldMkLst>
          <pc:docMk/>
          <pc:sldMk cId="0" sldId="267"/>
        </pc:sldMkLst>
      </pc:sldChg>
      <pc:sldChg chg="modSp mod">
        <pc:chgData name="Irini Tsagaraki" userId="6972d0f4417cf86c" providerId="LiveId" clId="{A23188BA-C7F1-4BC8-BE14-A1C85889EF2D}" dt="2023-03-16T11:50:24.728" v="549" actId="20577"/>
        <pc:sldMkLst>
          <pc:docMk/>
          <pc:sldMk cId="0" sldId="268"/>
        </pc:sldMkLst>
      </pc:sldChg>
      <pc:sldChg chg="modSp mod">
        <pc:chgData name="Irini Tsagaraki" userId="6972d0f4417cf86c" providerId="LiveId" clId="{A23188BA-C7F1-4BC8-BE14-A1C85889EF2D}" dt="2023-03-16T11:49:51.425" v="545" actId="5793"/>
        <pc:sldMkLst>
          <pc:docMk/>
          <pc:sldMk cId="0" sldId="270"/>
        </pc:sldMkLst>
      </pc:sldChg>
      <pc:sldChg chg="modSp mod">
        <pc:chgData name="Irini Tsagaraki" userId="6972d0f4417cf86c" providerId="LiveId" clId="{A23188BA-C7F1-4BC8-BE14-A1C85889EF2D}" dt="2023-03-16T11:50:42.063" v="553" actId="27636"/>
        <pc:sldMkLst>
          <pc:docMk/>
          <pc:sldMk cId="0" sldId="273"/>
        </pc:sldMkLst>
      </pc:sldChg>
      <pc:sldChg chg="modSp mod">
        <pc:chgData name="Irini Tsagaraki" userId="6972d0f4417cf86c" providerId="LiveId" clId="{A23188BA-C7F1-4BC8-BE14-A1C85889EF2D}" dt="2023-03-16T11:51:10.882" v="558" actId="255"/>
        <pc:sldMkLst>
          <pc:docMk/>
          <pc:sldMk cId="0" sldId="274"/>
        </pc:sldMkLst>
      </pc:sldChg>
      <pc:sldChg chg="modSp mod">
        <pc:chgData name="Irini Tsagaraki" userId="6972d0f4417cf86c" providerId="LiveId" clId="{A23188BA-C7F1-4BC8-BE14-A1C85889EF2D}" dt="2023-03-16T11:51:37.072" v="560" actId="27636"/>
        <pc:sldMkLst>
          <pc:docMk/>
          <pc:sldMk cId="0" sldId="275"/>
        </pc:sldMkLst>
      </pc:sldChg>
      <pc:sldChg chg="modSp mod">
        <pc:chgData name="Irini Tsagaraki" userId="6972d0f4417cf86c" providerId="LiveId" clId="{A23188BA-C7F1-4BC8-BE14-A1C85889EF2D}" dt="2023-03-16T11:51:49.501" v="561"/>
        <pc:sldMkLst>
          <pc:docMk/>
          <pc:sldMk cId="0" sldId="276"/>
        </pc:sldMkLst>
      </pc:sldChg>
      <pc:sldChg chg="del">
        <pc:chgData name="Irini Tsagaraki" userId="6972d0f4417cf86c" providerId="LiveId" clId="{A23188BA-C7F1-4BC8-BE14-A1C85889EF2D}" dt="2023-03-07T16:12:53.665" v="118" actId="2696"/>
        <pc:sldMkLst>
          <pc:docMk/>
          <pc:sldMk cId="0" sldId="277"/>
        </pc:sldMkLst>
      </pc:sldChg>
      <pc:sldChg chg="del">
        <pc:chgData name="Irini Tsagaraki" userId="6972d0f4417cf86c" providerId="LiveId" clId="{A23188BA-C7F1-4BC8-BE14-A1C85889EF2D}" dt="2023-03-07T16:12:57.303" v="119" actId="2696"/>
        <pc:sldMkLst>
          <pc:docMk/>
          <pc:sldMk cId="0" sldId="278"/>
        </pc:sldMkLst>
      </pc:sldChg>
      <pc:sldChg chg="modSp mod ord">
        <pc:chgData name="Irini Tsagaraki" userId="6972d0f4417cf86c" providerId="LiveId" clId="{A23188BA-C7F1-4BC8-BE14-A1C85889EF2D}" dt="2023-03-16T11:43:17.206" v="444" actId="27636"/>
        <pc:sldMkLst>
          <pc:docMk/>
          <pc:sldMk cId="0" sldId="279"/>
        </pc:sldMkLst>
      </pc:sldChg>
    </pc:docChg>
  </pc:docChgLst>
  <pc:docChgLst>
    <pc:chgData name="Irini Tsagaraki" userId="6972d0f4417cf86c" providerId="LiveId" clId="{7E0A604E-002A-45C8-A4E5-10210D3CD3F5}"/>
    <pc:docChg chg="undo custSel addSld modSld sldOrd">
      <pc:chgData name="Irini Tsagaraki" userId="6972d0f4417cf86c" providerId="LiveId" clId="{7E0A604E-002A-45C8-A4E5-10210D3CD3F5}" dt="2024-01-16T10:40:45.989" v="3996" actId="1076"/>
      <pc:docMkLst>
        <pc:docMk/>
      </pc:docMkLst>
      <pc:sldChg chg="modSp mod">
        <pc:chgData name="Irini Tsagaraki" userId="6972d0f4417cf86c" providerId="LiveId" clId="{7E0A604E-002A-45C8-A4E5-10210D3CD3F5}" dt="2023-11-22T12:54:54.394" v="3617" actId="20577"/>
        <pc:sldMkLst>
          <pc:docMk/>
          <pc:sldMk cId="0" sldId="256"/>
        </pc:sldMkLst>
      </pc:sldChg>
      <pc:sldChg chg="modSp mod">
        <pc:chgData name="Irini Tsagaraki" userId="6972d0f4417cf86c" providerId="LiveId" clId="{7E0A604E-002A-45C8-A4E5-10210D3CD3F5}" dt="2023-11-22T11:35:47.427" v="2290" actId="20577"/>
        <pc:sldMkLst>
          <pc:docMk/>
          <pc:sldMk cId="0" sldId="257"/>
        </pc:sldMkLst>
      </pc:sldChg>
      <pc:sldChg chg="modSp mod">
        <pc:chgData name="Irini Tsagaraki" userId="6972d0f4417cf86c" providerId="LiveId" clId="{7E0A604E-002A-45C8-A4E5-10210D3CD3F5}" dt="2023-11-22T11:30:30.378" v="2177" actId="27636"/>
        <pc:sldMkLst>
          <pc:docMk/>
          <pc:sldMk cId="0" sldId="262"/>
        </pc:sldMkLst>
      </pc:sldChg>
      <pc:sldChg chg="modSp mod">
        <pc:chgData name="Irini Tsagaraki" userId="6972d0f4417cf86c" providerId="LiveId" clId="{7E0A604E-002A-45C8-A4E5-10210D3CD3F5}" dt="2023-11-22T12:55:29.009" v="3620" actId="27636"/>
        <pc:sldMkLst>
          <pc:docMk/>
          <pc:sldMk cId="0" sldId="263"/>
        </pc:sldMkLst>
      </pc:sldChg>
      <pc:sldChg chg="modSp mod">
        <pc:chgData name="Irini Tsagaraki" userId="6972d0f4417cf86c" providerId="LiveId" clId="{7E0A604E-002A-45C8-A4E5-10210D3CD3F5}" dt="2023-11-22T10:39:19.886" v="513" actId="20577"/>
        <pc:sldMkLst>
          <pc:docMk/>
          <pc:sldMk cId="0" sldId="264"/>
        </pc:sldMkLst>
      </pc:sldChg>
      <pc:sldChg chg="modSp mod ord">
        <pc:chgData name="Irini Tsagaraki" userId="6972d0f4417cf86c" providerId="LiveId" clId="{7E0A604E-002A-45C8-A4E5-10210D3CD3F5}" dt="2023-11-22T13:01:22.617" v="3929" actId="255"/>
        <pc:sldMkLst>
          <pc:docMk/>
          <pc:sldMk cId="0" sldId="265"/>
        </pc:sldMkLst>
      </pc:sldChg>
      <pc:sldChg chg="modSp mod">
        <pc:chgData name="Irini Tsagaraki" userId="6972d0f4417cf86c" providerId="LiveId" clId="{7E0A604E-002A-45C8-A4E5-10210D3CD3F5}" dt="2023-11-22T11:22:05.756" v="2086" actId="115"/>
        <pc:sldMkLst>
          <pc:docMk/>
          <pc:sldMk cId="0" sldId="266"/>
        </pc:sldMkLst>
      </pc:sldChg>
      <pc:sldChg chg="modSp mod">
        <pc:chgData name="Irini Tsagaraki" userId="6972d0f4417cf86c" providerId="LiveId" clId="{7E0A604E-002A-45C8-A4E5-10210D3CD3F5}" dt="2023-11-22T11:24:47.868" v="2141" actId="255"/>
        <pc:sldMkLst>
          <pc:docMk/>
          <pc:sldMk cId="0" sldId="267"/>
        </pc:sldMkLst>
      </pc:sldChg>
      <pc:sldChg chg="modSp mod">
        <pc:chgData name="Irini Tsagaraki" userId="6972d0f4417cf86c" providerId="LiveId" clId="{7E0A604E-002A-45C8-A4E5-10210D3CD3F5}" dt="2024-01-16T10:40:45.989" v="3996" actId="1076"/>
        <pc:sldMkLst>
          <pc:docMk/>
          <pc:sldMk cId="0" sldId="268"/>
        </pc:sldMkLst>
      </pc:sldChg>
      <pc:sldChg chg="modSp mod">
        <pc:chgData name="Irini Tsagaraki" userId="6972d0f4417cf86c" providerId="LiveId" clId="{7E0A604E-002A-45C8-A4E5-10210D3CD3F5}" dt="2023-11-22T13:06:56.830" v="3995" actId="5793"/>
        <pc:sldMkLst>
          <pc:docMk/>
          <pc:sldMk cId="0" sldId="270"/>
        </pc:sldMkLst>
      </pc:sldChg>
      <pc:sldChg chg="modSp mod">
        <pc:chgData name="Irini Tsagaraki" userId="6972d0f4417cf86c" providerId="LiveId" clId="{7E0A604E-002A-45C8-A4E5-10210D3CD3F5}" dt="2023-11-22T13:02:40.568" v="3941" actId="255"/>
        <pc:sldMkLst>
          <pc:docMk/>
          <pc:sldMk cId="0" sldId="279"/>
        </pc:sldMkLst>
      </pc:sldChg>
      <pc:sldChg chg="modSp mod">
        <pc:chgData name="Irini Tsagaraki" userId="6972d0f4417cf86c" providerId="LiveId" clId="{7E0A604E-002A-45C8-A4E5-10210D3CD3F5}" dt="2023-11-22T13:03:35.166" v="3949" actId="255"/>
        <pc:sldMkLst>
          <pc:docMk/>
          <pc:sldMk cId="1485524093" sldId="281"/>
        </pc:sldMkLst>
      </pc:sldChg>
      <pc:sldChg chg="modSp mod">
        <pc:chgData name="Irini Tsagaraki" userId="6972d0f4417cf86c" providerId="LiveId" clId="{7E0A604E-002A-45C8-A4E5-10210D3CD3F5}" dt="2023-11-22T13:03:52.557" v="3952" actId="255"/>
        <pc:sldMkLst>
          <pc:docMk/>
          <pc:sldMk cId="665152864" sldId="283"/>
        </pc:sldMkLst>
      </pc:sldChg>
      <pc:sldChg chg="modSp mod">
        <pc:chgData name="Irini Tsagaraki" userId="6972d0f4417cf86c" providerId="LiveId" clId="{7E0A604E-002A-45C8-A4E5-10210D3CD3F5}" dt="2023-11-22T12:24:37.039" v="2884" actId="20577"/>
        <pc:sldMkLst>
          <pc:docMk/>
          <pc:sldMk cId="1374659850" sldId="286"/>
        </pc:sldMkLst>
      </pc:sldChg>
      <pc:sldChg chg="modSp mod">
        <pc:chgData name="Irini Tsagaraki" userId="6972d0f4417cf86c" providerId="LiveId" clId="{7E0A604E-002A-45C8-A4E5-10210D3CD3F5}" dt="2023-11-22T13:04:41.073" v="3961" actId="2711"/>
        <pc:sldMkLst>
          <pc:docMk/>
          <pc:sldMk cId="2812996346" sldId="287"/>
        </pc:sldMkLst>
      </pc:sldChg>
      <pc:sldChg chg="modSp mod">
        <pc:chgData name="Irini Tsagaraki" userId="6972d0f4417cf86c" providerId="LiveId" clId="{7E0A604E-002A-45C8-A4E5-10210D3CD3F5}" dt="2023-11-22T13:05:11.754" v="3967" actId="255"/>
        <pc:sldMkLst>
          <pc:docMk/>
          <pc:sldMk cId="1649737865" sldId="289"/>
        </pc:sldMkLst>
      </pc:sldChg>
      <pc:sldChg chg="modSp new mod ord">
        <pc:chgData name="Irini Tsagaraki" userId="6972d0f4417cf86c" providerId="LiveId" clId="{7E0A604E-002A-45C8-A4E5-10210D3CD3F5}" dt="2023-11-22T11:34:42.882" v="2178" actId="115"/>
        <pc:sldMkLst>
          <pc:docMk/>
          <pc:sldMk cId="2043172406" sldId="290"/>
        </pc:sldMkLst>
      </pc:sldChg>
      <pc:sldChg chg="modSp new mod">
        <pc:chgData name="Irini Tsagaraki" userId="6972d0f4417cf86c" providerId="LiveId" clId="{7E0A604E-002A-45C8-A4E5-10210D3CD3F5}" dt="2023-11-22T11:21:56.036" v="2085" actId="115"/>
        <pc:sldMkLst>
          <pc:docMk/>
          <pc:sldMk cId="3817147273" sldId="291"/>
        </pc:sldMkLst>
      </pc:sldChg>
      <pc:sldChg chg="modSp new mod">
        <pc:chgData name="Irini Tsagaraki" userId="6972d0f4417cf86c" providerId="LiveId" clId="{7E0A604E-002A-45C8-A4E5-10210D3CD3F5}" dt="2023-11-22T13:01:08.817" v="3927" actId="27636"/>
        <pc:sldMkLst>
          <pc:docMk/>
          <pc:sldMk cId="1075269513" sldId="292"/>
        </pc:sldMkLst>
      </pc:sldChg>
      <pc:sldChg chg="modSp new mod ord">
        <pc:chgData name="Irini Tsagaraki" userId="6972d0f4417cf86c" providerId="LiveId" clId="{7E0A604E-002A-45C8-A4E5-10210D3CD3F5}" dt="2023-11-22T12:59:47.060" v="3799" actId="255"/>
        <pc:sldMkLst>
          <pc:docMk/>
          <pc:sldMk cId="1679361695" sldId="293"/>
        </pc:sldMkLst>
      </pc:sldChg>
      <pc:sldChg chg="modSp new mod ord">
        <pc:chgData name="Irini Tsagaraki" userId="6972d0f4417cf86c" providerId="LiveId" clId="{7E0A604E-002A-45C8-A4E5-10210D3CD3F5}" dt="2023-11-22T12:59:01.286" v="3795" actId="255"/>
        <pc:sldMkLst>
          <pc:docMk/>
          <pc:sldMk cId="2812054757" sldId="294"/>
        </pc:sldMkLst>
      </pc:sldChg>
      <pc:sldChg chg="modSp new mod">
        <pc:chgData name="Irini Tsagaraki" userId="6972d0f4417cf86c" providerId="LiveId" clId="{7E0A604E-002A-45C8-A4E5-10210D3CD3F5}" dt="2023-11-22T12:59:19.106" v="3798" actId="255"/>
        <pc:sldMkLst>
          <pc:docMk/>
          <pc:sldMk cId="1692951535" sldId="295"/>
        </pc:sldMkLst>
      </pc:sldChg>
      <pc:sldChg chg="modSp new mod">
        <pc:chgData name="Irini Tsagaraki" userId="6972d0f4417cf86c" providerId="LiveId" clId="{7E0A604E-002A-45C8-A4E5-10210D3CD3F5}" dt="2023-11-22T11:34:46.070" v="2179" actId="115"/>
        <pc:sldMkLst>
          <pc:docMk/>
          <pc:sldMk cId="2190125175" sldId="296"/>
        </pc:sldMkLst>
      </pc:sldChg>
      <pc:sldChg chg="modSp new mod">
        <pc:chgData name="Irini Tsagaraki" userId="6972d0f4417cf86c" providerId="LiveId" clId="{7E0A604E-002A-45C8-A4E5-10210D3CD3F5}" dt="2023-11-22T13:03:07.474" v="3946" actId="123"/>
        <pc:sldMkLst>
          <pc:docMk/>
          <pc:sldMk cId="1233925069" sldId="297"/>
        </pc:sldMkLst>
      </pc:sldChg>
      <pc:sldChg chg="modSp new mod">
        <pc:chgData name="Irini Tsagaraki" userId="6972d0f4417cf86c" providerId="LiveId" clId="{7E0A604E-002A-45C8-A4E5-10210D3CD3F5}" dt="2023-11-22T12:24:54.636" v="2887" actId="255"/>
        <pc:sldMkLst>
          <pc:docMk/>
          <pc:sldMk cId="3157015212" sldId="298"/>
        </pc:sldMkLst>
      </pc:sldChg>
      <pc:sldChg chg="modSp new mod">
        <pc:chgData name="Irini Tsagaraki" userId="6972d0f4417cf86c" providerId="LiveId" clId="{7E0A604E-002A-45C8-A4E5-10210D3CD3F5}" dt="2023-11-22T13:04:08.497" v="3954" actId="27636"/>
        <pc:sldMkLst>
          <pc:docMk/>
          <pc:sldMk cId="874770005" sldId="299"/>
        </pc:sldMkLst>
      </pc:sldChg>
      <pc:sldChg chg="modSp new mod">
        <pc:chgData name="Irini Tsagaraki" userId="6972d0f4417cf86c" providerId="LiveId" clId="{7E0A604E-002A-45C8-A4E5-10210D3CD3F5}" dt="2023-11-22T13:04:53.128" v="3964" actId="27636"/>
        <pc:sldMkLst>
          <pc:docMk/>
          <pc:sldMk cId="3704000301" sldId="300"/>
        </pc:sldMkLst>
      </pc:sldChg>
      <pc:sldChg chg="modSp new mod">
        <pc:chgData name="Irini Tsagaraki" userId="6972d0f4417cf86c" providerId="LiveId" clId="{7E0A604E-002A-45C8-A4E5-10210D3CD3F5}" dt="2023-11-22T13:05:46.354" v="3974" actId="27636"/>
        <pc:sldMkLst>
          <pc:docMk/>
          <pc:sldMk cId="3137926128" sldId="301"/>
        </pc:sldMkLst>
      </pc:sldChg>
      <pc:sldChg chg="modSp new mod">
        <pc:chgData name="Irini Tsagaraki" userId="6972d0f4417cf86c" providerId="LiveId" clId="{7E0A604E-002A-45C8-A4E5-10210D3CD3F5}" dt="2023-11-22T13:06:37.988" v="3989" actId="20577"/>
        <pc:sldMkLst>
          <pc:docMk/>
          <pc:sldMk cId="1487388892" sldId="302"/>
        </pc:sldMkLst>
      </pc:sldChg>
    </pc:docChg>
  </pc:docChgLst>
  <pc:docChgLst>
    <pc:chgData name="Irini Tsagaraki" userId="6972d0f4417cf86c" providerId="LiveId" clId="{543E1EDF-E1AF-418C-8C9C-E2A1740B5A3A}"/>
    <pc:docChg chg="undo custSel addSld modSld sldOrd">
      <pc:chgData name="Irini Tsagaraki" userId="6972d0f4417cf86c" providerId="LiveId" clId="{543E1EDF-E1AF-418C-8C9C-E2A1740B5A3A}" dt="2023-03-30T14:00:46.597" v="437" actId="20578"/>
      <pc:docMkLst>
        <pc:docMk/>
      </pc:docMkLst>
      <pc:sldChg chg="modSp mod">
        <pc:chgData name="Irini Tsagaraki" userId="6972d0f4417cf86c" providerId="LiveId" clId="{543E1EDF-E1AF-418C-8C9C-E2A1740B5A3A}" dt="2023-03-30T13:39:54.892" v="155" actId="20577"/>
        <pc:sldMkLst>
          <pc:docMk/>
          <pc:sldMk cId="0" sldId="256"/>
        </pc:sldMkLst>
      </pc:sldChg>
      <pc:sldChg chg="modSp mod">
        <pc:chgData name="Irini Tsagaraki" userId="6972d0f4417cf86c" providerId="LiveId" clId="{543E1EDF-E1AF-418C-8C9C-E2A1740B5A3A}" dt="2023-03-30T13:53:22.146" v="353" actId="12"/>
        <pc:sldMkLst>
          <pc:docMk/>
          <pc:sldMk cId="0" sldId="257"/>
        </pc:sldMkLst>
      </pc:sldChg>
      <pc:sldChg chg="modSp mod">
        <pc:chgData name="Irini Tsagaraki" userId="6972d0f4417cf86c" providerId="LiveId" clId="{543E1EDF-E1AF-418C-8C9C-E2A1740B5A3A}" dt="2023-03-30T13:42:30.925" v="229" actId="2711"/>
        <pc:sldMkLst>
          <pc:docMk/>
          <pc:sldMk cId="0" sldId="262"/>
        </pc:sldMkLst>
      </pc:sldChg>
      <pc:sldChg chg="modSp mod">
        <pc:chgData name="Irini Tsagaraki" userId="6972d0f4417cf86c" providerId="LiveId" clId="{543E1EDF-E1AF-418C-8C9C-E2A1740B5A3A}" dt="2023-03-30T13:43:24.999" v="235" actId="27636"/>
        <pc:sldMkLst>
          <pc:docMk/>
          <pc:sldMk cId="0" sldId="263"/>
        </pc:sldMkLst>
      </pc:sldChg>
      <pc:sldChg chg="modSp mod">
        <pc:chgData name="Irini Tsagaraki" userId="6972d0f4417cf86c" providerId="LiveId" clId="{543E1EDF-E1AF-418C-8C9C-E2A1740B5A3A}" dt="2023-03-30T13:51:23.675" v="302" actId="255"/>
        <pc:sldMkLst>
          <pc:docMk/>
          <pc:sldMk cId="0" sldId="264"/>
        </pc:sldMkLst>
      </pc:sldChg>
      <pc:sldChg chg="modSp mod">
        <pc:chgData name="Irini Tsagaraki" userId="6972d0f4417cf86c" providerId="LiveId" clId="{543E1EDF-E1AF-418C-8C9C-E2A1740B5A3A}" dt="2023-03-30T13:44:14.750" v="243" actId="27636"/>
        <pc:sldMkLst>
          <pc:docMk/>
          <pc:sldMk cId="0" sldId="265"/>
        </pc:sldMkLst>
      </pc:sldChg>
      <pc:sldChg chg="modSp mod">
        <pc:chgData name="Irini Tsagaraki" userId="6972d0f4417cf86c" providerId="LiveId" clId="{543E1EDF-E1AF-418C-8C9C-E2A1740B5A3A}" dt="2023-03-30T13:44:38.793" v="245" actId="27636"/>
        <pc:sldMkLst>
          <pc:docMk/>
          <pc:sldMk cId="0" sldId="266"/>
        </pc:sldMkLst>
      </pc:sldChg>
      <pc:sldChg chg="modSp mod">
        <pc:chgData name="Irini Tsagaraki" userId="6972d0f4417cf86c" providerId="LiveId" clId="{543E1EDF-E1AF-418C-8C9C-E2A1740B5A3A}" dt="2023-03-30T13:45:00.326" v="246"/>
        <pc:sldMkLst>
          <pc:docMk/>
          <pc:sldMk cId="0" sldId="267"/>
        </pc:sldMkLst>
      </pc:sldChg>
      <pc:sldChg chg="modSp mod ord">
        <pc:chgData name="Irini Tsagaraki" userId="6972d0f4417cf86c" providerId="LiveId" clId="{543E1EDF-E1AF-418C-8C9C-E2A1740B5A3A}" dt="2023-03-30T13:45:28.709" v="249"/>
        <pc:sldMkLst>
          <pc:docMk/>
          <pc:sldMk cId="0" sldId="268"/>
        </pc:sldMkLst>
      </pc:sldChg>
      <pc:sldChg chg="modSp mod">
        <pc:chgData name="Irini Tsagaraki" userId="6972d0f4417cf86c" providerId="LiveId" clId="{543E1EDF-E1AF-418C-8C9C-E2A1740B5A3A}" dt="2023-03-30T14:00:46.597" v="437" actId="20578"/>
        <pc:sldMkLst>
          <pc:docMk/>
          <pc:sldMk cId="0" sldId="270"/>
        </pc:sldMkLst>
      </pc:sldChg>
      <pc:sldChg chg="modSp mod">
        <pc:chgData name="Irini Tsagaraki" userId="6972d0f4417cf86c" providerId="LiveId" clId="{543E1EDF-E1AF-418C-8C9C-E2A1740B5A3A}" dt="2023-03-30T13:54:08.954" v="357" actId="27636"/>
        <pc:sldMkLst>
          <pc:docMk/>
          <pc:sldMk cId="0" sldId="273"/>
        </pc:sldMkLst>
      </pc:sldChg>
      <pc:sldChg chg="modSp mod">
        <pc:chgData name="Irini Tsagaraki" userId="6972d0f4417cf86c" providerId="LiveId" clId="{543E1EDF-E1AF-418C-8C9C-E2A1740B5A3A}" dt="2023-03-30T13:54:39.298" v="359" actId="255"/>
        <pc:sldMkLst>
          <pc:docMk/>
          <pc:sldMk cId="0" sldId="274"/>
        </pc:sldMkLst>
      </pc:sldChg>
      <pc:sldChg chg="modSp mod">
        <pc:chgData name="Irini Tsagaraki" userId="6972d0f4417cf86c" providerId="LiveId" clId="{543E1EDF-E1AF-418C-8C9C-E2A1740B5A3A}" dt="2023-03-30T13:54:53.688" v="363" actId="255"/>
        <pc:sldMkLst>
          <pc:docMk/>
          <pc:sldMk cId="0" sldId="275"/>
        </pc:sldMkLst>
      </pc:sldChg>
      <pc:sldChg chg="modSp mod">
        <pc:chgData name="Irini Tsagaraki" userId="6972d0f4417cf86c" providerId="LiveId" clId="{543E1EDF-E1AF-418C-8C9C-E2A1740B5A3A}" dt="2023-03-30T13:55:10.428" v="365" actId="27636"/>
        <pc:sldMkLst>
          <pc:docMk/>
          <pc:sldMk cId="0" sldId="276"/>
        </pc:sldMkLst>
      </pc:sldChg>
      <pc:sldChg chg="modSp mod">
        <pc:chgData name="Irini Tsagaraki" userId="6972d0f4417cf86c" providerId="LiveId" clId="{543E1EDF-E1AF-418C-8C9C-E2A1740B5A3A}" dt="2023-03-30T13:45:15.983" v="248" actId="27636"/>
        <pc:sldMkLst>
          <pc:docMk/>
          <pc:sldMk cId="0" sldId="279"/>
        </pc:sldMkLst>
      </pc:sldChg>
      <pc:sldChg chg="modSp new mod">
        <pc:chgData name="Irini Tsagaraki" userId="6972d0f4417cf86c" providerId="LiveId" clId="{543E1EDF-E1AF-418C-8C9C-E2A1740B5A3A}" dt="2023-03-30T13:55:21.715" v="367" actId="27636"/>
        <pc:sldMkLst>
          <pc:docMk/>
          <pc:sldMk cId="2251863185" sldId="280"/>
        </pc:sldMkLst>
      </pc:sldChg>
      <pc:sldChg chg="modSp new mod">
        <pc:chgData name="Irini Tsagaraki" userId="6972d0f4417cf86c" providerId="LiveId" clId="{543E1EDF-E1AF-418C-8C9C-E2A1740B5A3A}" dt="2023-03-30T13:55:32.290" v="369" actId="27636"/>
        <pc:sldMkLst>
          <pc:docMk/>
          <pc:sldMk cId="1485524093" sldId="281"/>
        </pc:sldMkLst>
      </pc:sldChg>
      <pc:sldChg chg="modSp new mod">
        <pc:chgData name="Irini Tsagaraki" userId="6972d0f4417cf86c" providerId="LiveId" clId="{543E1EDF-E1AF-418C-8C9C-E2A1740B5A3A}" dt="2023-03-30T13:55:46.209" v="371" actId="27636"/>
        <pc:sldMkLst>
          <pc:docMk/>
          <pc:sldMk cId="2550735709" sldId="282"/>
        </pc:sldMkLst>
      </pc:sldChg>
      <pc:sldChg chg="modSp new mod">
        <pc:chgData name="Irini Tsagaraki" userId="6972d0f4417cf86c" providerId="LiveId" clId="{543E1EDF-E1AF-418C-8C9C-E2A1740B5A3A}" dt="2023-03-30T13:56:01.650" v="373" actId="27636"/>
        <pc:sldMkLst>
          <pc:docMk/>
          <pc:sldMk cId="665152864" sldId="283"/>
        </pc:sldMkLst>
      </pc:sldChg>
      <pc:sldChg chg="modSp new mod">
        <pc:chgData name="Irini Tsagaraki" userId="6972d0f4417cf86c" providerId="LiveId" clId="{543E1EDF-E1AF-418C-8C9C-E2A1740B5A3A}" dt="2023-03-30T13:56:12.725" v="375" actId="27636"/>
        <pc:sldMkLst>
          <pc:docMk/>
          <pc:sldMk cId="25869847" sldId="284"/>
        </pc:sldMkLst>
      </pc:sldChg>
      <pc:sldChg chg="modSp new mod">
        <pc:chgData name="Irini Tsagaraki" userId="6972d0f4417cf86c" providerId="LiveId" clId="{543E1EDF-E1AF-418C-8C9C-E2A1740B5A3A}" dt="2023-03-30T13:49:50.869" v="292" actId="113"/>
        <pc:sldMkLst>
          <pc:docMk/>
          <pc:sldMk cId="1054291932" sldId="285"/>
        </pc:sldMkLst>
      </pc:sldChg>
      <pc:sldChg chg="modSp new mod">
        <pc:chgData name="Irini Tsagaraki" userId="6972d0f4417cf86c" providerId="LiveId" clId="{543E1EDF-E1AF-418C-8C9C-E2A1740B5A3A}" dt="2023-03-30T13:56:59.646" v="384" actId="27636"/>
        <pc:sldMkLst>
          <pc:docMk/>
          <pc:sldMk cId="1374659850" sldId="286"/>
        </pc:sldMkLst>
      </pc:sldChg>
      <pc:sldChg chg="modSp new mod">
        <pc:chgData name="Irini Tsagaraki" userId="6972d0f4417cf86c" providerId="LiveId" clId="{543E1EDF-E1AF-418C-8C9C-E2A1740B5A3A}" dt="2023-03-30T13:57:32.184" v="397" actId="255"/>
        <pc:sldMkLst>
          <pc:docMk/>
          <pc:sldMk cId="2812996346" sldId="287"/>
        </pc:sldMkLst>
      </pc:sldChg>
      <pc:sldChg chg="modSp new mod">
        <pc:chgData name="Irini Tsagaraki" userId="6972d0f4417cf86c" providerId="LiveId" clId="{543E1EDF-E1AF-418C-8C9C-E2A1740B5A3A}" dt="2023-03-30T13:58:46.147" v="404" actId="20577"/>
        <pc:sldMkLst>
          <pc:docMk/>
          <pc:sldMk cId="765517396" sldId="288"/>
        </pc:sldMkLst>
      </pc:sldChg>
      <pc:sldChg chg="modSp new mod">
        <pc:chgData name="Irini Tsagaraki" userId="6972d0f4417cf86c" providerId="LiveId" clId="{543E1EDF-E1AF-418C-8C9C-E2A1740B5A3A}" dt="2023-03-30T13:59:17.659" v="414" actId="255"/>
        <pc:sldMkLst>
          <pc:docMk/>
          <pc:sldMk cId="1649737865" sldId="28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591957-9F13-0C40-83E3-40C9B9421B7F}"/>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B6690D1-1C53-2151-7E27-29FC820D5E90}"/>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17891E9-D966-3BA8-5F3E-BDBC90EAA473}"/>
              </a:ext>
            </a:extLst>
          </p:cNvPr>
          <p:cNvSpPr txBox="1">
            <a:spLocks noGrp="1"/>
          </p:cNvSpPr>
          <p:nvPr>
            <p:ph type="dt" sz="half" idx="7"/>
          </p:nvPr>
        </p:nvSpPr>
        <p:spPr/>
        <p:txBody>
          <a:bodyPr/>
          <a:lstStyle>
            <a:lvl1pPr>
              <a:defRPr/>
            </a:lvl1pPr>
          </a:lstStyle>
          <a:p>
            <a:pPr lvl="0"/>
            <a:fld id="{59CD1657-8FA3-4347-9482-8EA3804C20BC}" type="datetime1">
              <a:rPr lang="el-GR"/>
              <a:pPr lvl="0"/>
              <a:t>2/4/2025</a:t>
            </a:fld>
            <a:endParaRPr lang="el-GR"/>
          </a:p>
        </p:txBody>
      </p:sp>
      <p:sp>
        <p:nvSpPr>
          <p:cNvPr id="5" name="Θέση υποσέλιδου 4">
            <a:extLst>
              <a:ext uri="{FF2B5EF4-FFF2-40B4-BE49-F238E27FC236}">
                <a16:creationId xmlns:a16="http://schemas.microsoft.com/office/drawing/2014/main" id="{49F368E4-338F-A7E2-F052-183AF7B0619F}"/>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5283523E-2B6D-FB55-EF8D-7D0B35A85DEE}"/>
              </a:ext>
            </a:extLst>
          </p:cNvPr>
          <p:cNvSpPr txBox="1">
            <a:spLocks noGrp="1"/>
          </p:cNvSpPr>
          <p:nvPr>
            <p:ph type="sldNum" sz="quarter" idx="8"/>
          </p:nvPr>
        </p:nvSpPr>
        <p:spPr/>
        <p:txBody>
          <a:bodyPr/>
          <a:lstStyle>
            <a:lvl1pPr>
              <a:defRPr/>
            </a:lvl1pPr>
          </a:lstStyle>
          <a:p>
            <a:pPr lvl="0"/>
            <a:fld id="{1E8D8BFC-5C7B-4B93-956F-D9E262847A63}" type="slidenum">
              <a:t>‹#›</a:t>
            </a:fld>
            <a:endParaRPr lang="el-GR"/>
          </a:p>
        </p:txBody>
      </p:sp>
    </p:spTree>
    <p:extLst>
      <p:ext uri="{BB962C8B-B14F-4D97-AF65-F5344CB8AC3E}">
        <p14:creationId xmlns:p14="http://schemas.microsoft.com/office/powerpoint/2010/main" val="388092995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48FBA6-AEFC-A465-8547-78106BD5BEB9}"/>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3D86DE9-DB6F-DE25-D943-42FEC824AF02}"/>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310CCFE-5726-6709-D113-62B07C367AC2}"/>
              </a:ext>
            </a:extLst>
          </p:cNvPr>
          <p:cNvSpPr txBox="1">
            <a:spLocks noGrp="1"/>
          </p:cNvSpPr>
          <p:nvPr>
            <p:ph type="dt" sz="half" idx="7"/>
          </p:nvPr>
        </p:nvSpPr>
        <p:spPr/>
        <p:txBody>
          <a:bodyPr/>
          <a:lstStyle>
            <a:lvl1pPr>
              <a:defRPr/>
            </a:lvl1pPr>
          </a:lstStyle>
          <a:p>
            <a:pPr lvl="0"/>
            <a:fld id="{CB973F2F-F0DD-4DF3-90FB-54EACA644E08}" type="datetime1">
              <a:rPr lang="el-GR"/>
              <a:pPr lvl="0"/>
              <a:t>2/4/2025</a:t>
            </a:fld>
            <a:endParaRPr lang="el-GR"/>
          </a:p>
        </p:txBody>
      </p:sp>
      <p:sp>
        <p:nvSpPr>
          <p:cNvPr id="5" name="Θέση υποσέλιδου 4">
            <a:extLst>
              <a:ext uri="{FF2B5EF4-FFF2-40B4-BE49-F238E27FC236}">
                <a16:creationId xmlns:a16="http://schemas.microsoft.com/office/drawing/2014/main" id="{94D5D56C-EB26-5E44-6A75-322679A7984C}"/>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28C6BBFD-DCDE-E09A-D72E-2DB63EFD1FD2}"/>
              </a:ext>
            </a:extLst>
          </p:cNvPr>
          <p:cNvSpPr txBox="1">
            <a:spLocks noGrp="1"/>
          </p:cNvSpPr>
          <p:nvPr>
            <p:ph type="sldNum" sz="quarter" idx="8"/>
          </p:nvPr>
        </p:nvSpPr>
        <p:spPr/>
        <p:txBody>
          <a:bodyPr/>
          <a:lstStyle>
            <a:lvl1pPr>
              <a:defRPr/>
            </a:lvl1pPr>
          </a:lstStyle>
          <a:p>
            <a:pPr lvl="0"/>
            <a:fld id="{9D0963B4-2772-4F8F-A65D-A73E961A51C5}" type="slidenum">
              <a:t>‹#›</a:t>
            </a:fld>
            <a:endParaRPr lang="el-GR"/>
          </a:p>
        </p:txBody>
      </p:sp>
    </p:spTree>
    <p:extLst>
      <p:ext uri="{BB962C8B-B14F-4D97-AF65-F5344CB8AC3E}">
        <p14:creationId xmlns:p14="http://schemas.microsoft.com/office/powerpoint/2010/main" val="326404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A1D1890-D1DB-FA7E-2BCA-5296287BB7D8}"/>
              </a:ext>
            </a:extLst>
          </p:cNvPr>
          <p:cNvSpPr txBox="1">
            <a:spLocks noGrp="1"/>
          </p:cNvSpPr>
          <p:nvPr>
            <p:ph type="title" orient="vert"/>
          </p:nvPr>
        </p:nvSpPr>
        <p:spPr>
          <a:xfrm>
            <a:off x="8724903" y="365129"/>
            <a:ext cx="2628899" cy="5811834"/>
          </a:xfrm>
        </p:spPr>
        <p:txBody>
          <a:bodyPr vert="eaVert"/>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3535DED-3276-5E94-2D63-54F19B6FEC98}"/>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05A566E-5B35-1963-6A44-CF9DD157F475}"/>
              </a:ext>
            </a:extLst>
          </p:cNvPr>
          <p:cNvSpPr txBox="1">
            <a:spLocks noGrp="1"/>
          </p:cNvSpPr>
          <p:nvPr>
            <p:ph type="dt" sz="half" idx="7"/>
          </p:nvPr>
        </p:nvSpPr>
        <p:spPr/>
        <p:txBody>
          <a:bodyPr/>
          <a:lstStyle>
            <a:lvl1pPr>
              <a:defRPr/>
            </a:lvl1pPr>
          </a:lstStyle>
          <a:p>
            <a:pPr lvl="0"/>
            <a:fld id="{1B71E49F-F51B-44E6-B1DD-97FEC17066F1}" type="datetime1">
              <a:rPr lang="el-GR"/>
              <a:pPr lvl="0"/>
              <a:t>2/4/2025</a:t>
            </a:fld>
            <a:endParaRPr lang="el-GR"/>
          </a:p>
        </p:txBody>
      </p:sp>
      <p:sp>
        <p:nvSpPr>
          <p:cNvPr id="5" name="Θέση υποσέλιδου 4">
            <a:extLst>
              <a:ext uri="{FF2B5EF4-FFF2-40B4-BE49-F238E27FC236}">
                <a16:creationId xmlns:a16="http://schemas.microsoft.com/office/drawing/2014/main" id="{B4AEC4ED-D18F-A22E-F0AE-56C795075EA6}"/>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BB5672ED-B7BF-C4CB-BBF9-5DBE3B2E943C}"/>
              </a:ext>
            </a:extLst>
          </p:cNvPr>
          <p:cNvSpPr txBox="1">
            <a:spLocks noGrp="1"/>
          </p:cNvSpPr>
          <p:nvPr>
            <p:ph type="sldNum" sz="quarter" idx="8"/>
          </p:nvPr>
        </p:nvSpPr>
        <p:spPr/>
        <p:txBody>
          <a:bodyPr/>
          <a:lstStyle>
            <a:lvl1pPr>
              <a:defRPr/>
            </a:lvl1pPr>
          </a:lstStyle>
          <a:p>
            <a:pPr lvl="0"/>
            <a:fld id="{5C9F996A-0FD8-421A-9569-5ACB9DA45900}" type="slidenum">
              <a:t>‹#›</a:t>
            </a:fld>
            <a:endParaRPr lang="el-GR"/>
          </a:p>
        </p:txBody>
      </p:sp>
    </p:spTree>
    <p:extLst>
      <p:ext uri="{BB962C8B-B14F-4D97-AF65-F5344CB8AC3E}">
        <p14:creationId xmlns:p14="http://schemas.microsoft.com/office/powerpoint/2010/main" val="51973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0F7650-0AB3-CC2A-5A7F-9DBD7FE476FD}"/>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94FA12B-E47B-0C90-C8E2-827451A08E28}"/>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AFB8D3-6CC0-2997-0245-2219B5A9EF96}"/>
              </a:ext>
            </a:extLst>
          </p:cNvPr>
          <p:cNvSpPr txBox="1">
            <a:spLocks noGrp="1"/>
          </p:cNvSpPr>
          <p:nvPr>
            <p:ph type="dt" sz="half" idx="7"/>
          </p:nvPr>
        </p:nvSpPr>
        <p:spPr/>
        <p:txBody>
          <a:bodyPr/>
          <a:lstStyle>
            <a:lvl1pPr>
              <a:defRPr/>
            </a:lvl1pPr>
          </a:lstStyle>
          <a:p>
            <a:pPr lvl="0"/>
            <a:fld id="{46363AD4-B270-45AA-AA0C-AD6877B0D501}" type="datetime1">
              <a:rPr lang="el-GR"/>
              <a:pPr lvl="0"/>
              <a:t>2/4/2025</a:t>
            </a:fld>
            <a:endParaRPr lang="el-GR"/>
          </a:p>
        </p:txBody>
      </p:sp>
      <p:sp>
        <p:nvSpPr>
          <p:cNvPr id="5" name="Θέση υποσέλιδου 4">
            <a:extLst>
              <a:ext uri="{FF2B5EF4-FFF2-40B4-BE49-F238E27FC236}">
                <a16:creationId xmlns:a16="http://schemas.microsoft.com/office/drawing/2014/main" id="{3C583130-422B-8766-E1B5-B0FEA857B029}"/>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4EB8D768-69F4-A35E-47F9-261C2BB4E4A9}"/>
              </a:ext>
            </a:extLst>
          </p:cNvPr>
          <p:cNvSpPr txBox="1">
            <a:spLocks noGrp="1"/>
          </p:cNvSpPr>
          <p:nvPr>
            <p:ph type="sldNum" sz="quarter" idx="8"/>
          </p:nvPr>
        </p:nvSpPr>
        <p:spPr/>
        <p:txBody>
          <a:bodyPr/>
          <a:lstStyle>
            <a:lvl1pPr>
              <a:defRPr/>
            </a:lvl1pPr>
          </a:lstStyle>
          <a:p>
            <a:pPr lvl="0"/>
            <a:fld id="{557C10D3-B0E8-4565-A39E-3E126A1A4E13}" type="slidenum">
              <a:t>‹#›</a:t>
            </a:fld>
            <a:endParaRPr lang="el-GR"/>
          </a:p>
        </p:txBody>
      </p:sp>
    </p:spTree>
    <p:extLst>
      <p:ext uri="{BB962C8B-B14F-4D97-AF65-F5344CB8AC3E}">
        <p14:creationId xmlns:p14="http://schemas.microsoft.com/office/powerpoint/2010/main" val="161475374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052E06-CD5B-DA02-D884-0AE85DD1EF4A}"/>
              </a:ext>
            </a:extLst>
          </p:cNvPr>
          <p:cNvSpPr txBox="1">
            <a:spLocks noGrp="1"/>
          </p:cNvSpPr>
          <p:nvPr>
            <p:ph type="title"/>
          </p:nvPr>
        </p:nvSpPr>
        <p:spPr>
          <a:xfrm>
            <a:off x="831847" y="1709735"/>
            <a:ext cx="10515600" cy="2852735"/>
          </a:xfrm>
        </p:spPr>
        <p:txBody>
          <a:bodyPr anchor="b"/>
          <a:lstStyle>
            <a:lvl1pPr>
              <a:defRPr sz="6000"/>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623D290-195F-1271-6089-04F90C09FFBC}"/>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ABD5617-AFA2-F87B-4BE8-410519FAEA09}"/>
              </a:ext>
            </a:extLst>
          </p:cNvPr>
          <p:cNvSpPr txBox="1">
            <a:spLocks noGrp="1"/>
          </p:cNvSpPr>
          <p:nvPr>
            <p:ph type="dt" sz="half" idx="7"/>
          </p:nvPr>
        </p:nvSpPr>
        <p:spPr/>
        <p:txBody>
          <a:bodyPr/>
          <a:lstStyle>
            <a:lvl1pPr>
              <a:defRPr/>
            </a:lvl1pPr>
          </a:lstStyle>
          <a:p>
            <a:pPr lvl="0"/>
            <a:fld id="{B0BFE943-461F-4053-8677-2337D0566E33}" type="datetime1">
              <a:rPr lang="el-GR"/>
              <a:pPr lvl="0"/>
              <a:t>2/4/2025</a:t>
            </a:fld>
            <a:endParaRPr lang="el-GR"/>
          </a:p>
        </p:txBody>
      </p:sp>
      <p:sp>
        <p:nvSpPr>
          <p:cNvPr id="5" name="Θέση υποσέλιδου 4">
            <a:extLst>
              <a:ext uri="{FF2B5EF4-FFF2-40B4-BE49-F238E27FC236}">
                <a16:creationId xmlns:a16="http://schemas.microsoft.com/office/drawing/2014/main" id="{A5325334-F6E5-D71D-5DAE-EF68D93D7F8D}"/>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0A734215-22F8-8DA7-CB45-8B14F863E81B}"/>
              </a:ext>
            </a:extLst>
          </p:cNvPr>
          <p:cNvSpPr txBox="1">
            <a:spLocks noGrp="1"/>
          </p:cNvSpPr>
          <p:nvPr>
            <p:ph type="sldNum" sz="quarter" idx="8"/>
          </p:nvPr>
        </p:nvSpPr>
        <p:spPr/>
        <p:txBody>
          <a:bodyPr/>
          <a:lstStyle>
            <a:lvl1pPr>
              <a:defRPr/>
            </a:lvl1pPr>
          </a:lstStyle>
          <a:p>
            <a:pPr lvl="0"/>
            <a:fld id="{7B927D96-3C9C-41A9-9234-4F6B2FE24DB7}" type="slidenum">
              <a:t>‹#›</a:t>
            </a:fld>
            <a:endParaRPr lang="el-GR"/>
          </a:p>
        </p:txBody>
      </p:sp>
    </p:spTree>
    <p:extLst>
      <p:ext uri="{BB962C8B-B14F-4D97-AF65-F5344CB8AC3E}">
        <p14:creationId xmlns:p14="http://schemas.microsoft.com/office/powerpoint/2010/main" val="3299884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12AF94-7BE1-3501-D355-DF84E341C448}"/>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CDAD682-8311-D5D8-F01B-2D56BA2CC2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81FFADB-580F-37CA-F58D-22CE6FE3C77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C717AC4-8147-579F-9524-FBB5911FE08A}"/>
              </a:ext>
            </a:extLst>
          </p:cNvPr>
          <p:cNvSpPr txBox="1">
            <a:spLocks noGrp="1"/>
          </p:cNvSpPr>
          <p:nvPr>
            <p:ph type="dt" sz="half" idx="7"/>
          </p:nvPr>
        </p:nvSpPr>
        <p:spPr/>
        <p:txBody>
          <a:bodyPr/>
          <a:lstStyle>
            <a:lvl1pPr>
              <a:defRPr/>
            </a:lvl1pPr>
          </a:lstStyle>
          <a:p>
            <a:pPr lvl="0"/>
            <a:fld id="{7033C71B-3401-4932-A025-A3BF289DAC9A}" type="datetime1">
              <a:rPr lang="el-GR"/>
              <a:pPr lvl="0"/>
              <a:t>2/4/2025</a:t>
            </a:fld>
            <a:endParaRPr lang="el-GR"/>
          </a:p>
        </p:txBody>
      </p:sp>
      <p:sp>
        <p:nvSpPr>
          <p:cNvPr id="6" name="Θέση υποσέλιδου 5">
            <a:extLst>
              <a:ext uri="{FF2B5EF4-FFF2-40B4-BE49-F238E27FC236}">
                <a16:creationId xmlns:a16="http://schemas.microsoft.com/office/drawing/2014/main" id="{06CFAD81-E183-AFBD-80E9-138EBD686186}"/>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1DDF69C2-8658-1658-A679-AA763E6601F0}"/>
              </a:ext>
            </a:extLst>
          </p:cNvPr>
          <p:cNvSpPr txBox="1">
            <a:spLocks noGrp="1"/>
          </p:cNvSpPr>
          <p:nvPr>
            <p:ph type="sldNum" sz="quarter" idx="8"/>
          </p:nvPr>
        </p:nvSpPr>
        <p:spPr/>
        <p:txBody>
          <a:bodyPr/>
          <a:lstStyle>
            <a:lvl1pPr>
              <a:defRPr/>
            </a:lvl1pPr>
          </a:lstStyle>
          <a:p>
            <a:pPr lvl="0"/>
            <a:fld id="{604B6AE8-ECD4-4FE5-9F8E-1CDE95176B72}" type="slidenum">
              <a:t>‹#›</a:t>
            </a:fld>
            <a:endParaRPr lang="el-GR"/>
          </a:p>
        </p:txBody>
      </p:sp>
    </p:spTree>
    <p:extLst>
      <p:ext uri="{BB962C8B-B14F-4D97-AF65-F5344CB8AC3E}">
        <p14:creationId xmlns:p14="http://schemas.microsoft.com/office/powerpoint/2010/main" val="259828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4DA743-E0E4-DB84-1DE7-B206B7474813}"/>
              </a:ext>
            </a:extLst>
          </p:cNvPr>
          <p:cNvSpPr txBox="1">
            <a:spLocks noGrp="1"/>
          </p:cNvSpPr>
          <p:nvPr>
            <p:ph type="title"/>
          </p:nvPr>
        </p:nvSpPr>
        <p:spPr>
          <a:xfrm>
            <a:off x="839784" y="365129"/>
            <a:ext cx="10515600" cy="1325559"/>
          </a:xfrm>
        </p:spPr>
        <p:txBody>
          <a:bodyPr/>
          <a:lstStyle>
            <a:lvl1pPr>
              <a:defRPr/>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CB8DABE-2ACE-8861-8A11-9B267E0720DD}"/>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97A1024-59E7-AD10-5F95-749D0E58F097}"/>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CBF743A-BC2D-DB50-55C5-2DFA82EF0D36}"/>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A9D563A-9F02-C02E-D8FF-B0100C204D87}"/>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0F9BA12-E4D8-1C21-6630-3E41DB6D1813}"/>
              </a:ext>
            </a:extLst>
          </p:cNvPr>
          <p:cNvSpPr txBox="1">
            <a:spLocks noGrp="1"/>
          </p:cNvSpPr>
          <p:nvPr>
            <p:ph type="dt" sz="half" idx="7"/>
          </p:nvPr>
        </p:nvSpPr>
        <p:spPr/>
        <p:txBody>
          <a:bodyPr/>
          <a:lstStyle>
            <a:lvl1pPr>
              <a:defRPr/>
            </a:lvl1pPr>
          </a:lstStyle>
          <a:p>
            <a:pPr lvl="0"/>
            <a:fld id="{E93BCE48-2E28-469B-8E36-B5E73A887FE6}" type="datetime1">
              <a:rPr lang="el-GR"/>
              <a:pPr lvl="0"/>
              <a:t>2/4/2025</a:t>
            </a:fld>
            <a:endParaRPr lang="el-GR"/>
          </a:p>
        </p:txBody>
      </p:sp>
      <p:sp>
        <p:nvSpPr>
          <p:cNvPr id="8" name="Θέση υποσέλιδου 7">
            <a:extLst>
              <a:ext uri="{FF2B5EF4-FFF2-40B4-BE49-F238E27FC236}">
                <a16:creationId xmlns:a16="http://schemas.microsoft.com/office/drawing/2014/main" id="{D8C619E4-45D5-DEAB-BE42-A27E2512CECD}"/>
              </a:ext>
            </a:extLst>
          </p:cNvPr>
          <p:cNvSpPr txBox="1">
            <a:spLocks noGrp="1"/>
          </p:cNvSpPr>
          <p:nvPr>
            <p:ph type="ftr" sz="quarter" idx="9"/>
          </p:nvPr>
        </p:nvSpPr>
        <p:spPr/>
        <p:txBody>
          <a:bodyPr/>
          <a:lstStyle>
            <a:lvl1pPr>
              <a:defRPr/>
            </a:lvl1pPr>
          </a:lstStyle>
          <a:p>
            <a:pPr lvl="0"/>
            <a:endParaRPr lang="el-GR"/>
          </a:p>
        </p:txBody>
      </p:sp>
      <p:sp>
        <p:nvSpPr>
          <p:cNvPr id="9" name="Θέση αριθμού διαφάνειας 8">
            <a:extLst>
              <a:ext uri="{FF2B5EF4-FFF2-40B4-BE49-F238E27FC236}">
                <a16:creationId xmlns:a16="http://schemas.microsoft.com/office/drawing/2014/main" id="{D5D179A9-9A0C-6DE5-A22A-A51A518150BA}"/>
              </a:ext>
            </a:extLst>
          </p:cNvPr>
          <p:cNvSpPr txBox="1">
            <a:spLocks noGrp="1"/>
          </p:cNvSpPr>
          <p:nvPr>
            <p:ph type="sldNum" sz="quarter" idx="8"/>
          </p:nvPr>
        </p:nvSpPr>
        <p:spPr/>
        <p:txBody>
          <a:bodyPr/>
          <a:lstStyle>
            <a:lvl1pPr>
              <a:defRPr/>
            </a:lvl1pPr>
          </a:lstStyle>
          <a:p>
            <a:pPr lvl="0"/>
            <a:fld id="{7F124FB7-AE8F-4242-A20C-9E7BD2355EE5}" type="slidenum">
              <a:t>‹#›</a:t>
            </a:fld>
            <a:endParaRPr lang="el-GR"/>
          </a:p>
        </p:txBody>
      </p:sp>
    </p:spTree>
    <p:extLst>
      <p:ext uri="{BB962C8B-B14F-4D97-AF65-F5344CB8AC3E}">
        <p14:creationId xmlns:p14="http://schemas.microsoft.com/office/powerpoint/2010/main" val="2202673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B94FE5-28D9-60D0-18FC-32BA1FA25020}"/>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B9A21FF-D66D-E9C4-D51D-7D3B133BB7E4}"/>
              </a:ext>
            </a:extLst>
          </p:cNvPr>
          <p:cNvSpPr txBox="1">
            <a:spLocks noGrp="1"/>
          </p:cNvSpPr>
          <p:nvPr>
            <p:ph type="dt" sz="half" idx="7"/>
          </p:nvPr>
        </p:nvSpPr>
        <p:spPr/>
        <p:txBody>
          <a:bodyPr/>
          <a:lstStyle>
            <a:lvl1pPr>
              <a:defRPr/>
            </a:lvl1pPr>
          </a:lstStyle>
          <a:p>
            <a:pPr lvl="0"/>
            <a:fld id="{DA6A39E3-C345-4C77-B52D-E8081094D1BD}" type="datetime1">
              <a:rPr lang="el-GR"/>
              <a:pPr lvl="0"/>
              <a:t>2/4/2025</a:t>
            </a:fld>
            <a:endParaRPr lang="el-GR"/>
          </a:p>
        </p:txBody>
      </p:sp>
      <p:sp>
        <p:nvSpPr>
          <p:cNvPr id="4" name="Θέση υποσέλιδου 3">
            <a:extLst>
              <a:ext uri="{FF2B5EF4-FFF2-40B4-BE49-F238E27FC236}">
                <a16:creationId xmlns:a16="http://schemas.microsoft.com/office/drawing/2014/main" id="{07CC3AD0-BD0F-B4F5-9D59-253AB774E5BA}"/>
              </a:ext>
            </a:extLst>
          </p:cNvPr>
          <p:cNvSpPr txBox="1">
            <a:spLocks noGrp="1"/>
          </p:cNvSpPr>
          <p:nvPr>
            <p:ph type="ftr" sz="quarter" idx="9"/>
          </p:nvPr>
        </p:nvSpPr>
        <p:spPr/>
        <p:txBody>
          <a:bodyPr/>
          <a:lstStyle>
            <a:lvl1pPr>
              <a:defRPr/>
            </a:lvl1pPr>
          </a:lstStyle>
          <a:p>
            <a:pPr lvl="0"/>
            <a:endParaRPr lang="el-GR"/>
          </a:p>
        </p:txBody>
      </p:sp>
      <p:sp>
        <p:nvSpPr>
          <p:cNvPr id="5" name="Θέση αριθμού διαφάνειας 4">
            <a:extLst>
              <a:ext uri="{FF2B5EF4-FFF2-40B4-BE49-F238E27FC236}">
                <a16:creationId xmlns:a16="http://schemas.microsoft.com/office/drawing/2014/main" id="{66D77533-47D3-8228-C422-C6DDAF91BD08}"/>
              </a:ext>
            </a:extLst>
          </p:cNvPr>
          <p:cNvSpPr txBox="1">
            <a:spLocks noGrp="1"/>
          </p:cNvSpPr>
          <p:nvPr>
            <p:ph type="sldNum" sz="quarter" idx="8"/>
          </p:nvPr>
        </p:nvSpPr>
        <p:spPr/>
        <p:txBody>
          <a:bodyPr/>
          <a:lstStyle>
            <a:lvl1pPr>
              <a:defRPr/>
            </a:lvl1pPr>
          </a:lstStyle>
          <a:p>
            <a:pPr lvl="0"/>
            <a:fld id="{BEB543BD-2CAD-4768-94BC-4E690D4A6A8C}" type="slidenum">
              <a:t>‹#›</a:t>
            </a:fld>
            <a:endParaRPr lang="el-GR"/>
          </a:p>
        </p:txBody>
      </p:sp>
    </p:spTree>
    <p:extLst>
      <p:ext uri="{BB962C8B-B14F-4D97-AF65-F5344CB8AC3E}">
        <p14:creationId xmlns:p14="http://schemas.microsoft.com/office/powerpoint/2010/main" val="2957404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3FACC92-C44D-9084-3CBE-DC9FB6D9EFE6}"/>
              </a:ext>
            </a:extLst>
          </p:cNvPr>
          <p:cNvSpPr txBox="1">
            <a:spLocks noGrp="1"/>
          </p:cNvSpPr>
          <p:nvPr>
            <p:ph type="dt" sz="half" idx="7"/>
          </p:nvPr>
        </p:nvSpPr>
        <p:spPr/>
        <p:txBody>
          <a:bodyPr/>
          <a:lstStyle>
            <a:lvl1pPr>
              <a:defRPr/>
            </a:lvl1pPr>
          </a:lstStyle>
          <a:p>
            <a:pPr lvl="0"/>
            <a:fld id="{E3DC0662-34F4-4557-A5C2-AECAD4EFE85E}" type="datetime1">
              <a:rPr lang="el-GR"/>
              <a:pPr lvl="0"/>
              <a:t>2/4/2025</a:t>
            </a:fld>
            <a:endParaRPr lang="el-GR"/>
          </a:p>
        </p:txBody>
      </p:sp>
      <p:sp>
        <p:nvSpPr>
          <p:cNvPr id="3" name="Θέση υποσέλιδου 2">
            <a:extLst>
              <a:ext uri="{FF2B5EF4-FFF2-40B4-BE49-F238E27FC236}">
                <a16:creationId xmlns:a16="http://schemas.microsoft.com/office/drawing/2014/main" id="{0E5A7E48-3143-FCA9-4E76-C065C480C5FB}"/>
              </a:ext>
            </a:extLst>
          </p:cNvPr>
          <p:cNvSpPr txBox="1">
            <a:spLocks noGrp="1"/>
          </p:cNvSpPr>
          <p:nvPr>
            <p:ph type="ftr" sz="quarter" idx="9"/>
          </p:nvPr>
        </p:nvSpPr>
        <p:spPr/>
        <p:txBody>
          <a:bodyPr/>
          <a:lstStyle>
            <a:lvl1pPr>
              <a:defRPr/>
            </a:lvl1pPr>
          </a:lstStyle>
          <a:p>
            <a:pPr lvl="0"/>
            <a:endParaRPr lang="el-GR"/>
          </a:p>
        </p:txBody>
      </p:sp>
      <p:sp>
        <p:nvSpPr>
          <p:cNvPr id="4" name="Θέση αριθμού διαφάνειας 3">
            <a:extLst>
              <a:ext uri="{FF2B5EF4-FFF2-40B4-BE49-F238E27FC236}">
                <a16:creationId xmlns:a16="http://schemas.microsoft.com/office/drawing/2014/main" id="{84B15DD8-F001-ABB2-02F6-749C59949E20}"/>
              </a:ext>
            </a:extLst>
          </p:cNvPr>
          <p:cNvSpPr txBox="1">
            <a:spLocks noGrp="1"/>
          </p:cNvSpPr>
          <p:nvPr>
            <p:ph type="sldNum" sz="quarter" idx="8"/>
          </p:nvPr>
        </p:nvSpPr>
        <p:spPr/>
        <p:txBody>
          <a:bodyPr/>
          <a:lstStyle>
            <a:lvl1pPr>
              <a:defRPr/>
            </a:lvl1pPr>
          </a:lstStyle>
          <a:p>
            <a:pPr lvl="0"/>
            <a:fld id="{1A7892E5-D494-413A-B707-9AC85B992B55}" type="slidenum">
              <a:t>‹#›</a:t>
            </a:fld>
            <a:endParaRPr lang="el-GR"/>
          </a:p>
        </p:txBody>
      </p:sp>
    </p:spTree>
    <p:extLst>
      <p:ext uri="{BB962C8B-B14F-4D97-AF65-F5344CB8AC3E}">
        <p14:creationId xmlns:p14="http://schemas.microsoft.com/office/powerpoint/2010/main" val="82548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118D09-9CBA-0573-3B13-B76FBDEA0B18}"/>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578467A-13B2-EEC2-D3D8-95A5BD01F6B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B483E81-4BDA-5B94-B2AC-4B62FCD7CC2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1A33062-EEA5-9D81-D035-C0151FE7A843}"/>
              </a:ext>
            </a:extLst>
          </p:cNvPr>
          <p:cNvSpPr txBox="1">
            <a:spLocks noGrp="1"/>
          </p:cNvSpPr>
          <p:nvPr>
            <p:ph type="dt" sz="half" idx="7"/>
          </p:nvPr>
        </p:nvSpPr>
        <p:spPr/>
        <p:txBody>
          <a:bodyPr/>
          <a:lstStyle>
            <a:lvl1pPr>
              <a:defRPr/>
            </a:lvl1pPr>
          </a:lstStyle>
          <a:p>
            <a:pPr lvl="0"/>
            <a:fld id="{B267279B-1E88-4C5F-91D1-770B6F37A0C6}" type="datetime1">
              <a:rPr lang="el-GR"/>
              <a:pPr lvl="0"/>
              <a:t>2/4/2025</a:t>
            </a:fld>
            <a:endParaRPr lang="el-GR"/>
          </a:p>
        </p:txBody>
      </p:sp>
      <p:sp>
        <p:nvSpPr>
          <p:cNvPr id="6" name="Θέση υποσέλιδου 5">
            <a:extLst>
              <a:ext uri="{FF2B5EF4-FFF2-40B4-BE49-F238E27FC236}">
                <a16:creationId xmlns:a16="http://schemas.microsoft.com/office/drawing/2014/main" id="{1D264422-6CE8-0642-4553-AAFD25C2FBD4}"/>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DA9826BA-9683-1589-5183-C86FE919D73A}"/>
              </a:ext>
            </a:extLst>
          </p:cNvPr>
          <p:cNvSpPr txBox="1">
            <a:spLocks noGrp="1"/>
          </p:cNvSpPr>
          <p:nvPr>
            <p:ph type="sldNum" sz="quarter" idx="8"/>
          </p:nvPr>
        </p:nvSpPr>
        <p:spPr/>
        <p:txBody>
          <a:bodyPr/>
          <a:lstStyle>
            <a:lvl1pPr>
              <a:defRPr/>
            </a:lvl1pPr>
          </a:lstStyle>
          <a:p>
            <a:pPr lvl="0"/>
            <a:fld id="{79D1DE36-5A23-4F3D-B8EE-C40D599060A2}" type="slidenum">
              <a:t>‹#›</a:t>
            </a:fld>
            <a:endParaRPr lang="el-GR"/>
          </a:p>
        </p:txBody>
      </p:sp>
    </p:spTree>
    <p:extLst>
      <p:ext uri="{BB962C8B-B14F-4D97-AF65-F5344CB8AC3E}">
        <p14:creationId xmlns:p14="http://schemas.microsoft.com/office/powerpoint/2010/main" val="271587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18FE20-F293-AAB9-FF86-06431C05285D}"/>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542044B-203B-8B54-AF30-F957C015E039}"/>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l-GR"/>
          </a:p>
        </p:txBody>
      </p:sp>
      <p:sp>
        <p:nvSpPr>
          <p:cNvPr id="4" name="Θέση κειμένου 3">
            <a:extLst>
              <a:ext uri="{FF2B5EF4-FFF2-40B4-BE49-F238E27FC236}">
                <a16:creationId xmlns:a16="http://schemas.microsoft.com/office/drawing/2014/main" id="{96D1F42F-ABDA-B8D9-67F9-52DDA7C1E71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C7F8BAD-EA09-BE78-828F-10E0C6AA192F}"/>
              </a:ext>
            </a:extLst>
          </p:cNvPr>
          <p:cNvSpPr txBox="1">
            <a:spLocks noGrp="1"/>
          </p:cNvSpPr>
          <p:nvPr>
            <p:ph type="dt" sz="half" idx="7"/>
          </p:nvPr>
        </p:nvSpPr>
        <p:spPr/>
        <p:txBody>
          <a:bodyPr/>
          <a:lstStyle>
            <a:lvl1pPr>
              <a:defRPr/>
            </a:lvl1pPr>
          </a:lstStyle>
          <a:p>
            <a:pPr lvl="0"/>
            <a:fld id="{DC5930DE-E122-4270-B807-6B8657114E66}" type="datetime1">
              <a:rPr lang="el-GR"/>
              <a:pPr lvl="0"/>
              <a:t>2/4/2025</a:t>
            </a:fld>
            <a:endParaRPr lang="el-GR"/>
          </a:p>
        </p:txBody>
      </p:sp>
      <p:sp>
        <p:nvSpPr>
          <p:cNvPr id="6" name="Θέση υποσέλιδου 5">
            <a:extLst>
              <a:ext uri="{FF2B5EF4-FFF2-40B4-BE49-F238E27FC236}">
                <a16:creationId xmlns:a16="http://schemas.microsoft.com/office/drawing/2014/main" id="{21DEC888-4784-3600-8CC7-45BB20C56AE7}"/>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662EE78A-BE37-5F44-5B89-62D901986435}"/>
              </a:ext>
            </a:extLst>
          </p:cNvPr>
          <p:cNvSpPr txBox="1">
            <a:spLocks noGrp="1"/>
          </p:cNvSpPr>
          <p:nvPr>
            <p:ph type="sldNum" sz="quarter" idx="8"/>
          </p:nvPr>
        </p:nvSpPr>
        <p:spPr/>
        <p:txBody>
          <a:bodyPr/>
          <a:lstStyle>
            <a:lvl1pPr>
              <a:defRPr/>
            </a:lvl1pPr>
          </a:lstStyle>
          <a:p>
            <a:pPr lvl="0"/>
            <a:fld id="{159CC97E-64D7-4702-B75B-C5C7092946F6}" type="slidenum">
              <a:t>‹#›</a:t>
            </a:fld>
            <a:endParaRPr lang="el-GR"/>
          </a:p>
        </p:txBody>
      </p:sp>
    </p:spTree>
    <p:extLst>
      <p:ext uri="{BB962C8B-B14F-4D97-AF65-F5344CB8AC3E}">
        <p14:creationId xmlns:p14="http://schemas.microsoft.com/office/powerpoint/2010/main" val="276480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7EE468B-D1CA-FBDE-8535-E8DBA5A71A8E}"/>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853CEA-51D7-4B7A-DDE3-5562BCB9CA0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AEFA20-FC00-D41E-0757-C5897AB6E0BB}"/>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20ED0955-0EFA-403A-B523-436E622D1A07}" type="datetime1">
              <a:rPr lang="el-GR"/>
              <a:pPr lvl="0"/>
              <a:t>2/4/2025</a:t>
            </a:fld>
            <a:endParaRPr lang="el-GR"/>
          </a:p>
        </p:txBody>
      </p:sp>
      <p:sp>
        <p:nvSpPr>
          <p:cNvPr id="5" name="Θέση υποσέλιδου 4">
            <a:extLst>
              <a:ext uri="{FF2B5EF4-FFF2-40B4-BE49-F238E27FC236}">
                <a16:creationId xmlns:a16="http://schemas.microsoft.com/office/drawing/2014/main" id="{B3DE663D-39C0-78E8-AD5D-D4472FE1139D}"/>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endParaRPr lang="el-GR"/>
          </a:p>
        </p:txBody>
      </p:sp>
      <p:sp>
        <p:nvSpPr>
          <p:cNvPr id="6" name="Θέση αριθμού διαφάνειας 5">
            <a:extLst>
              <a:ext uri="{FF2B5EF4-FFF2-40B4-BE49-F238E27FC236}">
                <a16:creationId xmlns:a16="http://schemas.microsoft.com/office/drawing/2014/main" id="{108568A2-4987-2561-6CCB-317B1A9EE5A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8183C7AA-F39A-4A47-818B-3F3C07DF2AAD}"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l-G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l-G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l-G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l-G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consilium.europa.eu/el/press/press-releases/2021/03/22/cybersecurity-council-adopts-conclusions-on-the-eu-s-cybersecurity-strateg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E3AFC7-E759-8DFA-D2C1-39B88DF194E4}"/>
              </a:ext>
            </a:extLst>
          </p:cNvPr>
          <p:cNvSpPr txBox="1">
            <a:spLocks noGrp="1"/>
          </p:cNvSpPr>
          <p:nvPr>
            <p:ph type="ctrTitle"/>
          </p:nvPr>
        </p:nvSpPr>
        <p:spPr/>
        <p:txBody>
          <a:bodyPr>
            <a:normAutofit fontScale="90000"/>
          </a:bodyPr>
          <a:lstStyle/>
          <a:p>
            <a:pPr lvl="0">
              <a:lnSpc>
                <a:spcPct val="150000"/>
              </a:lnSpc>
            </a:pPr>
            <a:r>
              <a:rPr lang="el-GR" dirty="0"/>
              <a:t>3</a:t>
            </a:r>
            <a:r>
              <a:rPr lang="el-GR" baseline="30000" dirty="0"/>
              <a:t>η</a:t>
            </a:r>
            <a:r>
              <a:rPr lang="el-GR" dirty="0"/>
              <a:t> τηλεδιάσκεψη</a:t>
            </a:r>
            <a:br>
              <a:rPr lang="el-GR" dirty="0"/>
            </a:br>
            <a:r>
              <a:rPr lang="el-GR" dirty="0"/>
              <a:t>(ύλη εβδομάδων 5-6)</a:t>
            </a:r>
          </a:p>
        </p:txBody>
      </p:sp>
      <p:sp>
        <p:nvSpPr>
          <p:cNvPr id="3" name="Υπότιτλος 2">
            <a:extLst>
              <a:ext uri="{FF2B5EF4-FFF2-40B4-BE49-F238E27FC236}">
                <a16:creationId xmlns:a16="http://schemas.microsoft.com/office/drawing/2014/main" id="{5725FAAE-5C8A-ABC4-D5D9-9B045133569D}"/>
              </a:ext>
            </a:extLst>
          </p:cNvPr>
          <p:cNvSpPr txBox="1">
            <a:spLocks noGrp="1"/>
          </p:cNvSpPr>
          <p:nvPr>
            <p:ph type="subTitle" idx="1"/>
          </p:nvPr>
        </p:nvSpPr>
        <p:spPr/>
        <p:txBody>
          <a:bodyPr>
            <a:noAutofit/>
          </a:bodyPr>
          <a:lstStyle/>
          <a:p>
            <a:pPr lvl="0"/>
            <a:r>
              <a:rPr lang="el-GR" sz="4000" dirty="0"/>
              <a:t>Η πολιτική της Ε.Ε. για την καταπολέμηση του εγκλήματος στον κυβερνοχώρο – Ευρωπαϊκό Ένταλμα Σύλληψης, Ευρωπαϊκή Εντολή Έρευνας, Ευρωπαϊκή Εντολή Προστασίας</a:t>
            </a:r>
            <a:r>
              <a:rPr lang="en-US" sz="4000" dirty="0"/>
              <a:t> </a:t>
            </a:r>
            <a:r>
              <a:rPr lang="el-GR" sz="4000" dirty="0"/>
              <a:t>και </a:t>
            </a:r>
            <a:r>
              <a:rPr lang="en-US" sz="4000" dirty="0"/>
              <a:t>e-evidence</a:t>
            </a:r>
            <a:endParaRPr lang="el-GR"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4623E7-40FE-C1B5-3F6A-927351270AEF}"/>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BB728665-0AA2-9446-D25E-909B6DAD380C}"/>
              </a:ext>
            </a:extLst>
          </p:cNvPr>
          <p:cNvSpPr>
            <a:spLocks noGrp="1"/>
          </p:cNvSpPr>
          <p:nvPr>
            <p:ph idx="1"/>
          </p:nvPr>
        </p:nvSpPr>
        <p:spPr/>
        <p:txBody>
          <a:bodyPr>
            <a:normAutofit/>
          </a:bodyPr>
          <a:lstStyle/>
          <a:p>
            <a:pPr algn="just">
              <a:lnSpc>
                <a:spcPct val="150000"/>
              </a:lnSpc>
              <a:spcBef>
                <a:spcPts val="0"/>
              </a:spcBef>
            </a:pPr>
            <a:r>
              <a:rPr lang="el-GR" sz="3200" dirty="0">
                <a:latin typeface="Times New Roman" panose="02020603050405020304" pitchFamily="18" charset="0"/>
                <a:cs typeface="Times New Roman" panose="02020603050405020304" pitchFamily="18" charset="0"/>
              </a:rPr>
              <a:t>Σταθερός στόχος η </a:t>
            </a:r>
            <a:r>
              <a:rPr lang="el-GR" sz="3200" b="1" u="sng" dirty="0" err="1">
                <a:latin typeface="Times New Roman" panose="02020603050405020304" pitchFamily="18" charset="0"/>
                <a:ea typeface="Calibri" panose="020F0502020204030204" pitchFamily="34" charset="0"/>
                <a:cs typeface="Times New Roman" panose="02020603050405020304" pitchFamily="18" charset="0"/>
              </a:rPr>
              <a:t>κυβερνοασφάλεια</a:t>
            </a:r>
            <a:r>
              <a:rPr lang="el-GR" sz="3200" b="1" u="sng" dirty="0">
                <a:latin typeface="Times New Roman" panose="02020603050405020304" pitchFamily="18" charset="0"/>
                <a:ea typeface="Calibri" panose="020F0502020204030204" pitchFamily="34" charset="0"/>
                <a:cs typeface="Times New Roman" panose="02020603050405020304" pitchFamily="18" charset="0"/>
              </a:rPr>
              <a:t>,</a:t>
            </a:r>
            <a:r>
              <a:rPr lang="el-GR" sz="3200" dirty="0">
                <a:latin typeface="Times New Roman" panose="02020603050405020304" pitchFamily="18" charset="0"/>
                <a:ea typeface="Calibri" panose="020F0502020204030204" pitchFamily="34" charset="0"/>
                <a:cs typeface="Times New Roman" panose="02020603050405020304" pitchFamily="18" charset="0"/>
              </a:rPr>
              <a:t> δηλ. η προστασία όλων στο διαδίκτυο με μέτρα για την ασφάλεια των ηλεκτρονικών επικοινωνιών, των υποδομών και των υπηρεσιών. </a:t>
            </a:r>
          </a:p>
        </p:txBody>
      </p:sp>
    </p:spTree>
    <p:extLst>
      <p:ext uri="{BB962C8B-B14F-4D97-AF65-F5344CB8AC3E}">
        <p14:creationId xmlns:p14="http://schemas.microsoft.com/office/powerpoint/2010/main" val="1679361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8256A4-B31C-62FF-076A-53F0951F626E}"/>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9E033647-E275-7E76-E6B9-F93AD10D84B8}"/>
              </a:ext>
            </a:extLst>
          </p:cNvPr>
          <p:cNvSpPr>
            <a:spLocks noGrp="1"/>
          </p:cNvSpPr>
          <p:nvPr>
            <p:ph idx="1"/>
          </p:nvPr>
        </p:nvSpPr>
        <p:spPr/>
        <p:txBody>
          <a:bodyPr>
            <a:normAutofit fontScale="85000" lnSpcReduction="20000"/>
          </a:bodyPr>
          <a:lstStyle/>
          <a:p>
            <a:pPr marL="0" lvl="0" indent="0" algn="just">
              <a:lnSpc>
                <a:spcPct val="170000"/>
              </a:lnSpc>
              <a:spcBef>
                <a:spcPts val="0"/>
              </a:spcBef>
              <a:buSzPts val="1400"/>
              <a:buNone/>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ΙΙ.3. </a:t>
            </a:r>
            <a:r>
              <a:rPr lang="el-GR" sz="1800" b="1" u="sng" dirty="0">
                <a:latin typeface="Times New Roman" panose="02020603050405020304" pitchFamily="18" charset="0"/>
                <a:ea typeface="Calibri" panose="020F0502020204030204" pitchFamily="34" charset="0"/>
                <a:cs typeface="Times New Roman" panose="02020603050405020304" pitchFamily="18" charset="0"/>
              </a:rPr>
              <a:t>Δράσεις του </a:t>
            </a:r>
            <a:r>
              <a:rPr lang="el-GR" sz="1900" b="1" u="sng" dirty="0">
                <a:latin typeface="Times New Roman" panose="02020603050405020304" pitchFamily="18" charset="0"/>
                <a:ea typeface="Calibri" panose="020F0502020204030204" pitchFamily="34" charset="0"/>
                <a:cs typeface="Times New Roman" panose="02020603050405020304" pitchFamily="18" charset="0"/>
              </a:rPr>
              <a:t>Συμβουλίου της Ευρώπης</a:t>
            </a:r>
            <a:endParaRPr lang="el-GR" sz="1900" b="1"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70000"/>
              </a:lnSpc>
              <a:spcBef>
                <a:spcPts val="0"/>
              </a:spcBef>
              <a:buSzPts val="1400"/>
              <a:buNone/>
            </a:pP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Κράτη-μέλη της Ε.Ε. έχουν υπογράψει: </a:t>
            </a:r>
          </a:p>
          <a:p>
            <a:pPr marL="0" lvl="0" indent="0" algn="just">
              <a:lnSpc>
                <a:spcPct val="170000"/>
              </a:lnSpc>
              <a:spcBef>
                <a:spcPts val="0"/>
              </a:spcBef>
              <a:buSzPts val="1400"/>
              <a:buNone/>
            </a:pP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τη Σύμβαση </a:t>
            </a:r>
            <a:r>
              <a:rPr lang="el-GR" sz="1900" b="1" dirty="0">
                <a:latin typeface="Times New Roman" panose="02020603050405020304" pitchFamily="18" charset="0"/>
                <a:ea typeface="Calibri" panose="020F0502020204030204" pitchFamily="34" charset="0"/>
                <a:cs typeface="Times New Roman" panose="02020603050405020304" pitchFamily="18" charset="0"/>
              </a:rPr>
              <a:t>της Βουδαπέστης για το έγκλημα στον κυβερνοχώρο</a:t>
            </a: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που υπεγράφη την 23.11.2001 στο πλαίσιο του Συμβουλίου της Ευρώπης και αξιώνει από τα συμβαλλόμενα κράτη να </a:t>
            </a:r>
            <a:r>
              <a:rPr lang="el-GR" sz="1900" b="1" dirty="0" err="1">
                <a:effectLst/>
                <a:latin typeface="Times New Roman" panose="02020603050405020304" pitchFamily="18" charset="0"/>
                <a:ea typeface="Calibri" panose="020F0502020204030204" pitchFamily="34" charset="0"/>
                <a:cs typeface="Times New Roman" panose="02020603050405020304" pitchFamily="18" charset="0"/>
              </a:rPr>
              <a:t>ποινικοποιήσουν</a:t>
            </a: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συγκεκριμένα ηλεκτρονικά εγκλήματα, </a:t>
            </a:r>
          </a:p>
          <a:p>
            <a:pPr marL="0" lvl="0" indent="0" algn="just">
              <a:lnSpc>
                <a:spcPct val="170000"/>
              </a:lnSpc>
              <a:spcBef>
                <a:spcPts val="0"/>
              </a:spcBef>
              <a:buSzPts val="1400"/>
              <a:buNone/>
            </a:pP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το 1</a:t>
            </a:r>
            <a:r>
              <a:rPr lang="el-GR" sz="1900" b="1" baseline="30000" dirty="0">
                <a:effectLst/>
                <a:latin typeface="Times New Roman" panose="02020603050405020304" pitchFamily="18" charset="0"/>
                <a:ea typeface="Calibri" panose="020F0502020204030204" pitchFamily="34" charset="0"/>
                <a:cs typeface="Times New Roman" panose="02020603050405020304" pitchFamily="18" charset="0"/>
              </a:rPr>
              <a:t>ο</a:t>
            </a: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Πρόσθετο Πρωτόκολλο της Σύμβασης της Βουδαπέστης, που υπεγρ</a:t>
            </a:r>
            <a:r>
              <a:rPr lang="el-GR" sz="1900" b="1" dirty="0">
                <a:latin typeface="Times New Roman" panose="02020603050405020304" pitchFamily="18" charset="0"/>
                <a:ea typeface="Calibri" panose="020F0502020204030204" pitchFamily="34" charset="0"/>
                <a:cs typeface="Times New Roman" panose="02020603050405020304" pitchFamily="18" charset="0"/>
              </a:rPr>
              <a:t>άφη την </a:t>
            </a:r>
            <a:r>
              <a:rPr lang="el-GR" sz="1900" b="1" dirty="0">
                <a:effectLst/>
                <a:latin typeface="Times New Roman" panose="02020603050405020304" pitchFamily="18" charset="0"/>
                <a:ea typeface="Calibri" panose="020F0502020204030204" pitchFamily="34" charset="0"/>
              </a:rPr>
              <a:t>28.01.2003 και αφορά την ποινικοποίηση πράξεων ρατσιστικής και </a:t>
            </a:r>
            <a:r>
              <a:rPr lang="el-GR" sz="1900" b="1" dirty="0" err="1">
                <a:effectLst/>
                <a:latin typeface="Times New Roman" panose="02020603050405020304" pitchFamily="18" charset="0"/>
                <a:ea typeface="Calibri" panose="020F0502020204030204" pitchFamily="34" charset="0"/>
              </a:rPr>
              <a:t>ξενοφοβικής</a:t>
            </a:r>
            <a:r>
              <a:rPr lang="el-GR" sz="1900" b="1" dirty="0">
                <a:effectLst/>
                <a:latin typeface="Times New Roman" panose="02020603050405020304" pitchFamily="18" charset="0"/>
                <a:ea typeface="Calibri" panose="020F0502020204030204" pitchFamily="34" charset="0"/>
              </a:rPr>
              <a:t> φύσης που διαπράττονται μέσω συστημάτων υπολογιστών, </a:t>
            </a:r>
            <a:endParaRPr lang="el-GR" sz="19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70000"/>
              </a:lnSpc>
              <a:spcBef>
                <a:spcPts val="0"/>
              </a:spcBef>
              <a:buSzPts val="1400"/>
              <a:buNone/>
            </a:pP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το 2</a:t>
            </a:r>
            <a:r>
              <a:rPr lang="el-GR" sz="1900" b="1" baseline="30000" dirty="0">
                <a:effectLst/>
                <a:latin typeface="Times New Roman" panose="02020603050405020304" pitchFamily="18" charset="0"/>
                <a:ea typeface="Calibri" panose="020F0502020204030204" pitchFamily="34" charset="0"/>
                <a:cs typeface="Times New Roman" panose="02020603050405020304" pitchFamily="18" charset="0"/>
              </a:rPr>
              <a:t>ο</a:t>
            </a:r>
            <a:r>
              <a:rPr lang="el-GR" sz="1900" b="1" dirty="0">
                <a:effectLst/>
                <a:latin typeface="Times New Roman" panose="02020603050405020304" pitchFamily="18" charset="0"/>
                <a:ea typeface="Calibri" panose="020F0502020204030204" pitchFamily="34" charset="0"/>
                <a:cs typeface="Times New Roman" panose="02020603050405020304" pitchFamily="18" charset="0"/>
              </a:rPr>
              <a:t> Πρόσθετο Πρωτόκολλο στη Σύμβαση της Βουδαπέστης για το έγκλημα στον κυβερνοχώρο</a:t>
            </a:r>
            <a:endParaRPr lang="el-GR" sz="19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70000"/>
              </a:lnSpc>
              <a:spcBef>
                <a:spcPts val="0"/>
              </a:spcBef>
            </a:pP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Έχει ήδη εγκριθεί από την Επιτροπή Υπουργών του Συμβουλίου της Ευρώπης και αναμένεται να υπογραφεί ένα δεύτερο πρόσθετο Πρωτόκολλο που θα αφορά τη συνεργασία μεταξύ κρατών και </a:t>
            </a:r>
            <a:r>
              <a:rPr lang="el-GR" sz="1900" dirty="0" err="1">
                <a:effectLst/>
                <a:latin typeface="Times New Roman" panose="02020603050405020304" pitchFamily="18" charset="0"/>
                <a:ea typeface="Calibri" panose="020F0502020204030204" pitchFamily="34" charset="0"/>
                <a:cs typeface="Times New Roman" panose="02020603050405020304" pitchFamily="18" charset="0"/>
              </a:rPr>
              <a:t>παρόχων</a:t>
            </a: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 υπηρεσιών για πληροφορίες συνδρομητών και δεδομένων κίνησης. </a:t>
            </a:r>
            <a:endParaRPr lang="el-GR"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b="1" dirty="0"/>
          </a:p>
        </p:txBody>
      </p:sp>
    </p:spTree>
    <p:extLst>
      <p:ext uri="{BB962C8B-B14F-4D97-AF65-F5344CB8AC3E}">
        <p14:creationId xmlns:p14="http://schemas.microsoft.com/office/powerpoint/2010/main" val="1075269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7D42E3-4138-70A8-8937-DB7D2ECA9DBE}"/>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B59AC34F-35CA-90F2-ABD7-697ABEE9EFB2}"/>
              </a:ext>
            </a:extLst>
          </p:cNvPr>
          <p:cNvSpPr txBox="1">
            <a:spLocks noGrp="1"/>
          </p:cNvSpPr>
          <p:nvPr>
            <p:ph idx="1"/>
          </p:nvPr>
        </p:nvSpPr>
        <p:spPr/>
        <p:txBody>
          <a:bodyPr>
            <a:noAutofit/>
          </a:bodyPr>
          <a:lstStyle/>
          <a:p>
            <a:pPr marL="0" lvl="0" indent="0" algn="just">
              <a:lnSpc>
                <a:spcPct val="150000"/>
              </a:lnSpc>
              <a:spcAft>
                <a:spcPts val="800"/>
              </a:spcAft>
              <a:buNone/>
            </a:pPr>
            <a:r>
              <a:rPr lang="el-GR" sz="1500" b="1" u="sng" dirty="0">
                <a:latin typeface="Times New Roman" pitchFamily="18"/>
                <a:cs typeface="Times New Roman" pitchFamily="18"/>
              </a:rPr>
              <a:t>ΙΙ.4. Παράλληλη, η βασική νομοθεσία της Ευρωπαϊκή Ένωσης περιλαμβάνει: </a:t>
            </a:r>
            <a:endParaRPr lang="el-GR" sz="1500" u="sng" dirty="0">
              <a:latin typeface="Calibri" pitchFamily="34"/>
              <a:cs typeface="Times New Roman" pitchFamily="18"/>
            </a:endParaRPr>
          </a:p>
          <a:p>
            <a:pPr lvl="0" algn="just">
              <a:lnSpc>
                <a:spcPct val="150000"/>
              </a:lnSpc>
              <a:spcBef>
                <a:spcPts val="500"/>
              </a:spcBef>
              <a:spcAft>
                <a:spcPts val="500"/>
              </a:spcAft>
            </a:pPr>
            <a:r>
              <a:rPr lang="el-GR" sz="1500" dirty="0">
                <a:latin typeface="Times New Roman" pitchFamily="18"/>
                <a:cs typeface="Times New Roman" pitchFamily="18"/>
              </a:rPr>
              <a:t>Απόφαση-Πλαίσιο 2005/222/ΔΕΥ του Συμβουλίου της 24</a:t>
            </a:r>
            <a:r>
              <a:rPr lang="el-GR" sz="1500" baseline="30000" dirty="0">
                <a:latin typeface="Times New Roman" pitchFamily="18"/>
                <a:cs typeface="Times New Roman" pitchFamily="18"/>
              </a:rPr>
              <a:t>ης</a:t>
            </a:r>
            <a:r>
              <a:rPr lang="el-GR" sz="1500" dirty="0">
                <a:latin typeface="Times New Roman" pitchFamily="18"/>
                <a:cs typeface="Times New Roman" pitchFamily="18"/>
              </a:rPr>
              <a:t> Φεβρουαρίου 2005 για τις επιθέσεις κατά των συστημάτων πληροφοριών: Ρύθμιση και σε επίπεδο Ε.Ε. μετά το Συμβούλιο της Ευρώπης (Σύμβαση Βουδαπέστης)</a:t>
            </a:r>
          </a:p>
          <a:p>
            <a:pPr lvl="0" algn="just">
              <a:lnSpc>
                <a:spcPct val="150000"/>
              </a:lnSpc>
              <a:spcBef>
                <a:spcPts val="500"/>
              </a:spcBef>
              <a:spcAft>
                <a:spcPts val="500"/>
              </a:spcAft>
            </a:pPr>
            <a:r>
              <a:rPr lang="el-GR" sz="1500" b="1" u="sng" dirty="0">
                <a:latin typeface="Times New Roman" pitchFamily="18"/>
                <a:cs typeface="Times New Roman" pitchFamily="18"/>
              </a:rPr>
              <a:t>Οδηγία 2013/40/ΕΕ του Ευρωπαϊκού Κοινοβουλίου και του Συμβουλίου της 12</a:t>
            </a:r>
            <a:r>
              <a:rPr lang="el-GR" sz="1500" b="1" u="sng" baseline="30000" dirty="0">
                <a:latin typeface="Times New Roman" pitchFamily="18"/>
                <a:cs typeface="Times New Roman" pitchFamily="18"/>
              </a:rPr>
              <a:t>ης</a:t>
            </a:r>
            <a:r>
              <a:rPr lang="el-GR" sz="1500" b="1" u="sng" dirty="0">
                <a:latin typeface="Times New Roman" pitchFamily="18"/>
                <a:cs typeface="Times New Roman" pitchFamily="18"/>
              </a:rPr>
              <a:t> Αυγούστου 2013 για τις επιθέσεις κατά των συστημάτων πληροφοριών και την αντικατάσταση της Απόφασης-Πλαισίου του Συμβουλίου:  </a:t>
            </a:r>
          </a:p>
          <a:p>
            <a:pPr marL="0" lvl="0" indent="0" algn="just">
              <a:lnSpc>
                <a:spcPct val="150000"/>
              </a:lnSpc>
              <a:spcBef>
                <a:spcPts val="500"/>
              </a:spcBef>
              <a:spcAft>
                <a:spcPts val="500"/>
              </a:spcAft>
              <a:buNone/>
            </a:pPr>
            <a:r>
              <a:rPr lang="el-GR" sz="1500" dirty="0">
                <a:latin typeface="Times New Roman" pitchFamily="18"/>
              </a:rPr>
              <a:t>Καινοτομίες: Προβλέπει την ποινικοποίηση και άλλων μορφών συμπεριφοράς στο διαδίκτυο με κριτήριο τις ενέργειες που γίνονται «χωρίς δικαίωμα», διευρύνει το αξιόποινου σε σχέση με τη Σύμβαση της Βουδαπέστης, </a:t>
            </a:r>
            <a:r>
              <a:rPr lang="el-GR" sz="1500" dirty="0" err="1">
                <a:latin typeface="Times New Roman" pitchFamily="18"/>
              </a:rPr>
              <a:t>ποινικοποιούνται</a:t>
            </a:r>
            <a:r>
              <a:rPr lang="el-GR" sz="1500" dirty="0">
                <a:latin typeface="Times New Roman" pitchFamily="18"/>
              </a:rPr>
              <a:t> και προπαρασκευαστικές πράξεις, </a:t>
            </a:r>
            <a:r>
              <a:rPr lang="el-GR" sz="1500" dirty="0" err="1">
                <a:latin typeface="Times New Roman" pitchFamily="18"/>
              </a:rPr>
              <a:t>αυστηροποιούνται</a:t>
            </a:r>
            <a:r>
              <a:rPr lang="el-GR" sz="1500" dirty="0">
                <a:latin typeface="Times New Roman" pitchFamily="18"/>
              </a:rPr>
              <a:t> οι ποινές </a:t>
            </a:r>
          </a:p>
          <a:p>
            <a:pPr algn="just">
              <a:lnSpc>
                <a:spcPct val="150000"/>
              </a:lnSpc>
              <a:spcBef>
                <a:spcPts val="500"/>
              </a:spcBef>
              <a:spcAft>
                <a:spcPts val="500"/>
              </a:spcAft>
            </a:pPr>
            <a:r>
              <a:rPr lang="el-GR" sz="1500" b="1" u="sng" dirty="0">
                <a:effectLst/>
                <a:latin typeface="Times New Roman" panose="02020603050405020304" pitchFamily="18" charset="0"/>
                <a:ea typeface="Calibri" panose="020F0502020204030204" pitchFamily="34" charset="0"/>
              </a:rPr>
              <a:t>Οδηγία 2019/713/ΕΕ του Ευρωπαϊκού Κοινοβουλίου και του Συμβουλίου της 17</a:t>
            </a:r>
            <a:r>
              <a:rPr lang="el-GR" sz="1500" b="1" u="sng" baseline="30000" dirty="0">
                <a:effectLst/>
                <a:latin typeface="Times New Roman" panose="02020603050405020304" pitchFamily="18" charset="0"/>
                <a:ea typeface="Calibri" panose="020F0502020204030204" pitchFamily="34" charset="0"/>
              </a:rPr>
              <a:t>ης</a:t>
            </a:r>
            <a:r>
              <a:rPr lang="el-GR" sz="1500" b="1" u="sng" dirty="0">
                <a:effectLst/>
                <a:latin typeface="Times New Roman" panose="02020603050405020304" pitchFamily="18" charset="0"/>
                <a:ea typeface="Calibri" panose="020F0502020204030204" pitchFamily="34" charset="0"/>
              </a:rPr>
              <a:t> Απριλίου 2019 για την καταπολέμηση της απάτης και της πλαστογραφίας μέσων πληρωμής πλην των μετρητών και την αντικατάσταση της Απόφασης-Πλαίσιο 2001/413/ΔΕΥ του Συμβουλίου </a:t>
            </a:r>
            <a:endParaRPr lang="el-GR" sz="1500" dirty="0">
              <a:latin typeface="Times New Roman" pitchFamily="1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13578B-EEC2-FD28-5490-02476D007763}"/>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592DF65D-BF4E-6BF4-1CF9-D1DC1CEAE5C7}"/>
              </a:ext>
            </a:extLst>
          </p:cNvPr>
          <p:cNvSpPr>
            <a:spLocks noGrp="1"/>
          </p:cNvSpPr>
          <p:nvPr>
            <p:ph idx="1"/>
          </p:nvPr>
        </p:nvSpPr>
        <p:spPr/>
        <p:txBody>
          <a:bodyPr>
            <a:noAutofit/>
          </a:bodyPr>
          <a:lstStyle/>
          <a:p>
            <a:pPr marL="0" indent="0" algn="just">
              <a:lnSpc>
                <a:spcPct val="150000"/>
              </a:lnSpc>
              <a:spcBef>
                <a:spcPts val="0"/>
              </a:spcBef>
              <a:buNone/>
            </a:pPr>
            <a:r>
              <a:rPr lang="el-GR" sz="1800" b="1" u="sng" dirty="0">
                <a:latin typeface="Times New Roman" pitchFamily="18"/>
                <a:cs typeface="Times New Roman" pitchFamily="18"/>
              </a:rPr>
              <a:t>Οδηγία 2011/93/ΕΕ του Ευρωπαϊκού Κοινοβουλίου και του Συμβουλίου της 13</a:t>
            </a:r>
            <a:r>
              <a:rPr lang="el-GR" sz="1800" b="1" u="sng" baseline="30000" dirty="0">
                <a:latin typeface="Times New Roman" pitchFamily="18"/>
                <a:cs typeface="Times New Roman" pitchFamily="18"/>
              </a:rPr>
              <a:t>ης</a:t>
            </a:r>
            <a:r>
              <a:rPr lang="el-GR" sz="1800" b="1" u="sng" dirty="0">
                <a:latin typeface="Times New Roman" pitchFamily="18"/>
                <a:cs typeface="Times New Roman" pitchFamily="18"/>
              </a:rPr>
              <a:t> Δεκεμβρίου 2011 σχετικά με την καταπολέμηση της σεξουαλικής κακοποίησης και της σεξουαλικής εκμετάλλευσης παιδιών και της παιδικής πορνογραφίας και την αντικατάσταση της Απόφασης-Πλαίσιο 2004/68/ΔΕΥ του Συμβουλίου </a:t>
            </a:r>
          </a:p>
          <a:p>
            <a:pPr algn="just">
              <a:lnSpc>
                <a:spcPct val="150000"/>
              </a:lnSpc>
              <a:spcBef>
                <a:spcPts val="0"/>
              </a:spcBef>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Προσπάθεια του κοινοτικού νομοθέτη να ελέγξει καθολικά το φαινόμενο της παιδικής πορνογραφίας (ποινικοποίηση ακόμα και της απόκτησης πρόσβασης σε πορνογραφικό υλικό και της κατοχής πορνογραφικού υλικού, εξομοίωση πραγματικής και εικονικής πορνογραφίας, μέτρα για την πρόληψη του φαινομένου κ.ά.). </a:t>
            </a:r>
          </a:p>
          <a:p>
            <a:pPr marL="0" indent="0" algn="just">
              <a:lnSpc>
                <a:spcPct val="150000"/>
              </a:lnSpc>
              <a:spcBef>
                <a:spcPts val="0"/>
              </a:spcBef>
              <a:buNone/>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Απόφαση-Πλαίσιο 2008/913/ΔΕΥ «για την καταπολέμηση ορισμένων μορφών και εκδηλώσεων ρατσισμού και ξενοφοβίας μέσω του ποινικού δικαίου»</a:t>
            </a:r>
          </a:p>
          <a:p>
            <a:pPr marL="0" indent="0" algn="just">
              <a:lnSpc>
                <a:spcPct val="150000"/>
              </a:lnSpc>
              <a:spcBef>
                <a:spcPts val="0"/>
              </a:spcBef>
              <a:buNone/>
            </a:pPr>
            <a:r>
              <a:rPr lang="el-GR" sz="1800" b="1" u="sng" dirty="0">
                <a:effectLst/>
                <a:latin typeface="Times New Roman" panose="02020603050405020304" pitchFamily="18" charset="0"/>
                <a:ea typeface="Calibri" panose="020F0502020204030204" pitchFamily="34" charset="0"/>
              </a:rPr>
              <a:t>Κανονισμός 2021/784 σχετικά με την πρόληψη της διάδοσης τρομοκρατικού περιεχομένου στο διαδίκτυο </a:t>
            </a:r>
            <a:endParaRPr lang="el-GR" sz="18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pPr>
            <a:endParaRPr lang="el-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70000"/>
              </a:lnSpc>
              <a:spcBef>
                <a:spcPts val="0"/>
              </a:spcBef>
              <a:buNone/>
            </a:pPr>
            <a:endParaRPr lang="el-GR" sz="1400" dirty="0">
              <a:latin typeface="Times New Roman" pitchFamily="18"/>
              <a:cs typeface="Times New Roman" pitchFamily="18"/>
            </a:endParaRPr>
          </a:p>
          <a:p>
            <a:pPr marL="0" indent="0" algn="just">
              <a:lnSpc>
                <a:spcPct val="170000"/>
              </a:lnSpc>
              <a:spcBef>
                <a:spcPts val="0"/>
              </a:spcBef>
              <a:buNone/>
            </a:pPr>
            <a:endParaRPr lang="el-GR"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7147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467BBD-29E4-1AC6-EE20-463C60987D57}"/>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7E87DB3A-C47A-3961-690B-C18E4384DBF4}"/>
              </a:ext>
            </a:extLst>
          </p:cNvPr>
          <p:cNvSpPr txBox="1">
            <a:spLocks noGrp="1"/>
          </p:cNvSpPr>
          <p:nvPr>
            <p:ph idx="1"/>
          </p:nvPr>
        </p:nvSpPr>
        <p:spPr/>
        <p:txBody>
          <a:bodyPr>
            <a:normAutofit fontScale="47500" lnSpcReduction="20000"/>
          </a:bodyPr>
          <a:lstStyle/>
          <a:p>
            <a:pPr marL="0" lvl="0" indent="0">
              <a:lnSpc>
                <a:spcPct val="150000"/>
              </a:lnSpc>
              <a:spcBef>
                <a:spcPts val="0"/>
              </a:spcBef>
              <a:buNone/>
            </a:pPr>
            <a:r>
              <a:rPr lang="en-US" sz="4000" b="1" dirty="0">
                <a:latin typeface="Times New Roman" pitchFamily="18"/>
                <a:cs typeface="Times New Roman" pitchFamily="18"/>
              </a:rPr>
              <a:t>CYBER TRAFFICKING</a:t>
            </a:r>
            <a:endParaRPr lang="el-GR" sz="4000" dirty="0">
              <a:latin typeface="Calibri" pitchFamily="34"/>
              <a:cs typeface="Times New Roman" pitchFamily="18"/>
            </a:endParaRPr>
          </a:p>
          <a:p>
            <a:pPr lvl="0" algn="just">
              <a:lnSpc>
                <a:spcPct val="150000"/>
              </a:lnSpc>
              <a:spcBef>
                <a:spcPts val="0"/>
              </a:spcBef>
            </a:pPr>
            <a:r>
              <a:rPr lang="el-GR" sz="4000" b="1" dirty="0">
                <a:solidFill>
                  <a:srgbClr val="222222"/>
                </a:solidFill>
                <a:latin typeface="Times New Roman" pitchFamily="18"/>
                <a:cs typeface="Times New Roman" pitchFamily="18"/>
              </a:rPr>
              <a:t>Διεθνή, ευρωπαϊκά και </a:t>
            </a:r>
            <a:r>
              <a:rPr lang="el-GR" sz="4000" b="1" dirty="0" err="1">
                <a:solidFill>
                  <a:srgbClr val="222222"/>
                </a:solidFill>
                <a:latin typeface="Times New Roman" pitchFamily="18"/>
                <a:cs typeface="Times New Roman" pitchFamily="18"/>
              </a:rPr>
              <a:t>ευρω-ενωσιακά</a:t>
            </a:r>
            <a:r>
              <a:rPr lang="el-GR" sz="4000" b="1" dirty="0">
                <a:solidFill>
                  <a:srgbClr val="222222"/>
                </a:solidFill>
                <a:latin typeface="Times New Roman" pitchFamily="18"/>
                <a:cs typeface="Times New Roman" pitchFamily="18"/>
              </a:rPr>
              <a:t> κείμενα: </a:t>
            </a:r>
            <a:endParaRPr lang="el-GR" sz="4000" dirty="0">
              <a:latin typeface="Calibri" pitchFamily="34"/>
              <a:cs typeface="Times New Roman" pitchFamily="18"/>
            </a:endParaRPr>
          </a:p>
          <a:p>
            <a:pPr marL="342900" lvl="0" indent="-342900" algn="just">
              <a:lnSpc>
                <a:spcPct val="150000"/>
              </a:lnSpc>
              <a:spcBef>
                <a:spcPts val="0"/>
              </a:spcBef>
              <a:buFont typeface="Symbol" pitchFamily="18"/>
              <a:buChar char="-"/>
            </a:pPr>
            <a:r>
              <a:rPr lang="el-GR" sz="4000" dirty="0">
                <a:solidFill>
                  <a:srgbClr val="222222"/>
                </a:solidFill>
                <a:latin typeface="Times New Roman" pitchFamily="18"/>
                <a:cs typeface="Times New Roman" pitchFamily="18"/>
              </a:rPr>
              <a:t>Η διεθνής σύμβαση κατά του υπερεθνικού οργανωμένου εγκλήματος, υπεγράφη στο Παλέρμο το Δεκέμβριο του 2000 έχει συμπληρωθεί και από το «Πρωτόκολλο για την Πρόληψη, Καταστολή και Τιμωρία της Διακίνησης Προσώπων, ιδιαίτερα Γυναικών και Παιδιών» </a:t>
            </a:r>
            <a:endParaRPr lang="el-GR" sz="4000" dirty="0">
              <a:latin typeface="Times New Roman" pitchFamily="18"/>
              <a:cs typeface="Times New Roman" pitchFamily="18"/>
            </a:endParaRPr>
          </a:p>
          <a:p>
            <a:pPr marL="342900" lvl="0" indent="-342900" algn="just">
              <a:lnSpc>
                <a:spcPct val="150000"/>
              </a:lnSpc>
              <a:spcBef>
                <a:spcPts val="0"/>
              </a:spcBef>
              <a:buFont typeface="Symbol" pitchFamily="18"/>
              <a:buChar char="-"/>
            </a:pPr>
            <a:r>
              <a:rPr lang="el-GR" sz="4000" dirty="0">
                <a:solidFill>
                  <a:srgbClr val="222222"/>
                </a:solidFill>
                <a:latin typeface="Times New Roman" pitchFamily="18"/>
                <a:cs typeface="Times New Roman" pitchFamily="18"/>
              </a:rPr>
              <a:t>Η Σύμβαση του Συμβουλίου της Ευρώπης (Convention on </a:t>
            </a:r>
            <a:r>
              <a:rPr lang="el-GR" sz="4000" dirty="0" err="1">
                <a:solidFill>
                  <a:srgbClr val="222222"/>
                </a:solidFill>
                <a:latin typeface="Times New Roman" pitchFamily="18"/>
                <a:cs typeface="Times New Roman" pitchFamily="18"/>
              </a:rPr>
              <a:t>Action</a:t>
            </a:r>
            <a:r>
              <a:rPr lang="el-GR" sz="4000" dirty="0">
                <a:solidFill>
                  <a:srgbClr val="222222"/>
                </a:solidFill>
                <a:latin typeface="Times New Roman" pitchFamily="18"/>
                <a:cs typeface="Times New Roman" pitchFamily="18"/>
              </a:rPr>
              <a:t> </a:t>
            </a:r>
            <a:r>
              <a:rPr lang="el-GR" sz="4000" dirty="0" err="1">
                <a:solidFill>
                  <a:srgbClr val="222222"/>
                </a:solidFill>
                <a:latin typeface="Times New Roman" pitchFamily="18"/>
                <a:cs typeface="Times New Roman" pitchFamily="18"/>
              </a:rPr>
              <a:t>against</a:t>
            </a:r>
            <a:r>
              <a:rPr lang="el-GR" sz="4000" dirty="0">
                <a:solidFill>
                  <a:srgbClr val="222222"/>
                </a:solidFill>
                <a:latin typeface="Times New Roman" pitchFamily="18"/>
                <a:cs typeface="Times New Roman" pitchFamily="18"/>
              </a:rPr>
              <a:t> </a:t>
            </a:r>
            <a:r>
              <a:rPr lang="el-GR" sz="4000" dirty="0" err="1">
                <a:solidFill>
                  <a:srgbClr val="222222"/>
                </a:solidFill>
                <a:latin typeface="Times New Roman" pitchFamily="18"/>
                <a:cs typeface="Times New Roman" pitchFamily="18"/>
              </a:rPr>
              <a:t>Trafficking</a:t>
            </a:r>
            <a:r>
              <a:rPr lang="el-GR" sz="4000" dirty="0">
                <a:solidFill>
                  <a:srgbClr val="222222"/>
                </a:solidFill>
                <a:latin typeface="Times New Roman" pitchFamily="18"/>
                <a:cs typeface="Times New Roman" pitchFamily="18"/>
              </a:rPr>
              <a:t> in Human </a:t>
            </a:r>
            <a:r>
              <a:rPr lang="el-GR" sz="4000" dirty="0" err="1">
                <a:solidFill>
                  <a:srgbClr val="222222"/>
                </a:solidFill>
                <a:latin typeface="Times New Roman" pitchFamily="18"/>
                <a:cs typeface="Times New Roman" pitchFamily="18"/>
              </a:rPr>
              <a:t>Beings</a:t>
            </a:r>
            <a:r>
              <a:rPr lang="el-GR" sz="4000" dirty="0">
                <a:solidFill>
                  <a:srgbClr val="222222"/>
                </a:solidFill>
                <a:latin typeface="Times New Roman" pitchFamily="18"/>
                <a:cs typeface="Times New Roman" pitchFamily="18"/>
              </a:rPr>
              <a:t>, 2005) ενάντια στην εμπορία ανθρώπων συμπληρώνει το Πρωτόκολλο του Παλέρμο </a:t>
            </a:r>
            <a:endParaRPr lang="el-GR" sz="4000" dirty="0">
              <a:latin typeface="Times New Roman" pitchFamily="18"/>
              <a:cs typeface="Times New Roman" pitchFamily="18"/>
            </a:endParaRPr>
          </a:p>
          <a:p>
            <a:pPr marL="342900" lvl="0" indent="-342900" algn="just">
              <a:lnSpc>
                <a:spcPct val="150000"/>
              </a:lnSpc>
              <a:spcBef>
                <a:spcPts val="0"/>
              </a:spcBef>
              <a:buFont typeface="Symbol" pitchFamily="18"/>
              <a:buChar char="-"/>
            </a:pPr>
            <a:r>
              <a:rPr lang="el-GR" sz="4000" dirty="0">
                <a:latin typeface="Times New Roman" pitchFamily="18"/>
                <a:cs typeface="Times New Roman" pitchFamily="18"/>
              </a:rPr>
              <a:t>Η </a:t>
            </a:r>
            <a:r>
              <a:rPr lang="el-GR" sz="4000" b="1" u="sng" dirty="0">
                <a:latin typeface="Times New Roman" pitchFamily="18"/>
                <a:cs typeface="Times New Roman" pitchFamily="18"/>
              </a:rPr>
              <a:t>Οδηγία 2011/36/ΕΕ</a:t>
            </a:r>
            <a:r>
              <a:rPr lang="el-GR" sz="4000" u="sng" dirty="0">
                <a:latin typeface="Times New Roman" pitchFamily="18"/>
                <a:cs typeface="Times New Roman" pitchFamily="18"/>
              </a:rPr>
              <a:t> </a:t>
            </a:r>
            <a:r>
              <a:rPr lang="el-GR" sz="4000" dirty="0">
                <a:latin typeface="Times New Roman" pitchFamily="18"/>
                <a:cs typeface="Times New Roman" pitchFamily="18"/>
              </a:rPr>
              <a:t>για την καταπολέμηση της εμπορίας ανθρώπων και για την προστασία των θυμάτων της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7091F2-FC5C-44DA-0B84-19360658F2B3}"/>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1ED1AA56-50CB-D594-071C-898DE7744CEA}"/>
              </a:ext>
            </a:extLst>
          </p:cNvPr>
          <p:cNvSpPr txBox="1">
            <a:spLocks noGrp="1"/>
          </p:cNvSpPr>
          <p:nvPr>
            <p:ph idx="1"/>
          </p:nvPr>
        </p:nvSpPr>
        <p:spPr/>
        <p:txBody>
          <a:bodyPr>
            <a:noAutofit/>
          </a:bodyPr>
          <a:lstStyle/>
          <a:p>
            <a:pPr marL="0" lvl="0" indent="0" algn="just">
              <a:lnSpc>
                <a:spcPct val="150000"/>
              </a:lnSpc>
              <a:spcBef>
                <a:spcPts val="0"/>
              </a:spcBef>
              <a:buNone/>
            </a:pPr>
            <a:r>
              <a:rPr lang="el-GR" sz="1500" b="1" u="sng" dirty="0">
                <a:latin typeface="Times New Roman" pitchFamily="18"/>
                <a:cs typeface="Times New Roman" pitchFamily="18"/>
              </a:rPr>
              <a:t>Ευρωπαϊκό κέντρο για τα εγκλήματα στον κυβερνοχώρο (</a:t>
            </a:r>
            <a:r>
              <a:rPr lang="en-US" sz="1500" b="1" u="sng" dirty="0">
                <a:latin typeface="Times New Roman" pitchFamily="18"/>
                <a:cs typeface="Times New Roman" pitchFamily="18"/>
              </a:rPr>
              <a:t>European Cybercrime Centre</a:t>
            </a:r>
            <a:r>
              <a:rPr lang="el-GR" sz="1500" b="1" u="sng" dirty="0">
                <a:latin typeface="Times New Roman" pitchFamily="18"/>
                <a:cs typeface="Times New Roman" pitchFamily="18"/>
              </a:rPr>
              <a:t>-</a:t>
            </a:r>
            <a:r>
              <a:rPr lang="en-US" sz="1500" b="1" u="sng" dirty="0">
                <a:latin typeface="Times New Roman" pitchFamily="18"/>
                <a:cs typeface="Times New Roman" pitchFamily="18"/>
              </a:rPr>
              <a:t>EC</a:t>
            </a:r>
            <a:r>
              <a:rPr lang="el-GR" sz="1500" b="1" u="sng" dirty="0">
                <a:latin typeface="Times New Roman" pitchFamily="18"/>
                <a:cs typeface="Times New Roman" pitchFamily="18"/>
              </a:rPr>
              <a:t>3)</a:t>
            </a:r>
            <a:endParaRPr lang="el-GR" sz="1500" u="sng" dirty="0">
              <a:latin typeface="Calibri" pitchFamily="34"/>
              <a:cs typeface="Times New Roman" pitchFamily="18"/>
            </a:endParaRPr>
          </a:p>
          <a:p>
            <a:pPr lvl="0" algn="just">
              <a:lnSpc>
                <a:spcPct val="150000"/>
              </a:lnSpc>
              <a:spcBef>
                <a:spcPts val="0"/>
              </a:spcBef>
            </a:pPr>
            <a:r>
              <a:rPr lang="el-GR" sz="1500" dirty="0">
                <a:latin typeface="Times New Roman" pitchFamily="18"/>
                <a:cs typeface="Times New Roman" pitchFamily="18"/>
              </a:rPr>
              <a:t>Μία από τις ενέργειες για την καταπολέμηση της εγκληματικότητας στον κυβερνοχώρο ήταν η σύσταση του Ευρωπαϊκού Κέντρου για τα Εγκλήματα στον Κυβερνοχώρο (</a:t>
            </a:r>
            <a:r>
              <a:rPr lang="en-US" sz="1500" dirty="0">
                <a:latin typeface="Times New Roman" pitchFamily="18"/>
                <a:cs typeface="Times New Roman" pitchFamily="18"/>
              </a:rPr>
              <a:t>EC</a:t>
            </a:r>
            <a:r>
              <a:rPr lang="el-GR" sz="1500" dirty="0">
                <a:latin typeface="Times New Roman" pitchFamily="18"/>
                <a:cs typeface="Times New Roman" pitchFamily="18"/>
              </a:rPr>
              <a:t>3) ως ξεχωριστού τμήματος της Ευρωπαϊκής Αστυνομικής Συνεργασίας (</a:t>
            </a:r>
            <a:r>
              <a:rPr lang="en-US" sz="1500" dirty="0">
                <a:latin typeface="Times New Roman" pitchFamily="18"/>
                <a:cs typeface="Times New Roman" pitchFamily="18"/>
              </a:rPr>
              <a:t>EUROPOL</a:t>
            </a:r>
            <a:r>
              <a:rPr lang="el-GR" sz="1500" dirty="0">
                <a:latin typeface="Times New Roman" pitchFamily="18"/>
                <a:cs typeface="Times New Roman" pitchFamily="18"/>
              </a:rPr>
              <a:t>). Ο ρόλος του είναι υποστηρικτικός προς τα κράτη-μέλη για την αντιμετώπιση του εγκλήματος στον κυβερνοχώρο, και συγκεκριμένα τόσο σε επίπεδο επιχειρησιακό για την εξιχνίαση εγκλημάτων όσο και σε επίπεδο πληροφοριακό, δρώντας ως ομάδα εμπειρογνωμόνων επί της εγκληματικότητας στον κυβερνοχώρο.    </a:t>
            </a:r>
            <a:endParaRPr lang="el-GR" sz="1500" dirty="0">
              <a:latin typeface="Calibri" pitchFamily="34"/>
              <a:cs typeface="Times New Roman" pitchFamily="18"/>
            </a:endParaRPr>
          </a:p>
          <a:p>
            <a:pPr lvl="0" algn="just">
              <a:lnSpc>
                <a:spcPct val="150000"/>
              </a:lnSpc>
              <a:spcBef>
                <a:spcPts val="0"/>
              </a:spcBef>
            </a:pPr>
            <a:r>
              <a:rPr lang="el-GR" sz="1500" dirty="0">
                <a:latin typeface="Times New Roman" pitchFamily="18"/>
                <a:cs typeface="Times New Roman" pitchFamily="18"/>
              </a:rPr>
              <a:t>Βασικοί στόχοι: η συγκέντρωση πληροφοριών και στοιχείων και η συνεργασία με τις αστυνομικές αρχές για την εξιχνίαση του εγκλήματος στον κυβερνοχώρο και την αποκάλυψη της ταυτότητας των δραστών, η εκπαίδευση και επιμόρφωση αστυνομικών και δικαστικών αρχών, η σύσταση ομάδων εργασίας και έρευνας για την ανταλλαγή πληροφοριών, τη συλλογή και την ανάλυση των στοιχείων και των ηλεκτρονικών ιχνών στο διαδίκτυο, η έγκαιρη πρόβλεψη νέων μορφών εγκληματικότητας στον κυβερνοχώρο. </a:t>
            </a:r>
            <a:endParaRPr lang="el-GR" sz="1500" dirty="0">
              <a:latin typeface="Calibri" pitchFamily="34"/>
              <a:cs typeface="Times New Roman" pitchFamily="18"/>
            </a:endParaRPr>
          </a:p>
          <a:p>
            <a:pPr lvl="0" algn="just">
              <a:lnSpc>
                <a:spcPct val="150000"/>
              </a:lnSpc>
              <a:spcBef>
                <a:spcPts val="0"/>
              </a:spcBef>
            </a:pPr>
            <a:r>
              <a:rPr lang="el-GR" sz="1500" dirty="0">
                <a:latin typeface="Times New Roman" pitchFamily="18"/>
                <a:cs typeface="Times New Roman" pitchFamily="18"/>
              </a:rPr>
              <a:t>Βασικές μέθοδοι στην αντιμετώπιση της εγκληματικότητας στον κυβερνοχώρο είναι η άρση του απορρήτου των επικοινωνιών και η εξέταση των ψηφιακών ιχνών και πειστηρίων. </a:t>
            </a:r>
            <a:endParaRPr lang="el-GR" sz="1500" dirty="0">
              <a:latin typeface="Calibri" pitchFamily="34"/>
              <a:cs typeface="Times New Roman" pitchFamily="1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7809CD-D055-4C2A-24ED-171493FE716F}"/>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51870DAB-40ED-6CD0-6228-405B7D3B1FB8}"/>
              </a:ext>
            </a:extLst>
          </p:cNvPr>
          <p:cNvSpPr txBox="1">
            <a:spLocks noGrp="1"/>
          </p:cNvSpPr>
          <p:nvPr>
            <p:ph idx="1"/>
          </p:nvPr>
        </p:nvSpPr>
        <p:spPr/>
        <p:txBody>
          <a:bodyPr>
            <a:noAutofit/>
          </a:bodyPr>
          <a:lstStyle/>
          <a:p>
            <a:pPr marL="0" indent="0" algn="just">
              <a:lnSpc>
                <a:spcPct val="150000"/>
              </a:lnSpc>
              <a:spcBef>
                <a:spcPts val="0"/>
              </a:spcBef>
              <a:buNone/>
            </a:pPr>
            <a:r>
              <a:rPr lang="de-DE" sz="1400" dirty="0">
                <a:latin typeface="Times New Roman" panose="02020603050405020304" pitchFamily="18" charset="0"/>
                <a:cs typeface="Times New Roman" panose="02020603050405020304" pitchFamily="18" charset="0"/>
                <a:hlinkClick r:id="rId2"/>
              </a:rPr>
              <a:t>https://www.consilium.europa.eu/el/press/press-releases/2021/03/22/cybersecurity-council-adopts-conclusions-on-the-eu-s-cybersecurity-strategy/</a:t>
            </a:r>
            <a:r>
              <a:rPr lang="el-GR" sz="1400" dirty="0">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latin typeface="Times New Roman" panose="02020603050405020304" pitchFamily="18" charset="0"/>
              <a:cs typeface="Times New Roman" panose="02020603050405020304" pitchFamily="18" charset="0"/>
            </a:endParaRPr>
          </a:p>
          <a:p>
            <a:pPr marL="0" lvl="0" indent="0" algn="just">
              <a:lnSpc>
                <a:spcPct val="150000"/>
              </a:lnSpc>
              <a:spcBef>
                <a:spcPts val="0"/>
              </a:spcBef>
              <a:buNone/>
            </a:pPr>
            <a:r>
              <a:rPr lang="el-GR" sz="1400" b="1" u="sng" dirty="0">
                <a:latin typeface="Times New Roman" pitchFamily="18"/>
                <a:cs typeface="Times New Roman" pitchFamily="18"/>
              </a:rPr>
              <a:t>Οργανισμός της ΕΕ για την Ασφάλεια Δικτύων και Πληροφοριών (</a:t>
            </a:r>
            <a:r>
              <a:rPr lang="en-US" sz="1400" b="1" u="sng" dirty="0">
                <a:latin typeface="Times New Roman" pitchFamily="18"/>
                <a:cs typeface="Times New Roman" pitchFamily="18"/>
              </a:rPr>
              <a:t>European Union Agency for Cybersecurity</a:t>
            </a:r>
            <a:r>
              <a:rPr lang="el-GR" sz="1400" b="1" u="sng" dirty="0">
                <a:latin typeface="Times New Roman" pitchFamily="18"/>
                <a:cs typeface="Times New Roman" pitchFamily="18"/>
              </a:rPr>
              <a:t> – </a:t>
            </a:r>
            <a:r>
              <a:rPr lang="en-US" sz="1400" b="1" u="sng" dirty="0">
                <a:latin typeface="Times New Roman" pitchFamily="18"/>
                <a:cs typeface="Times New Roman" pitchFamily="18"/>
              </a:rPr>
              <a:t>ENISA</a:t>
            </a:r>
            <a:r>
              <a:rPr lang="el-GR" sz="1400" b="1" u="sng" dirty="0">
                <a:latin typeface="Times New Roman" pitchFamily="18"/>
                <a:cs typeface="Times New Roman" pitchFamily="18"/>
              </a:rPr>
              <a:t>)</a:t>
            </a:r>
            <a:endParaRPr lang="el-GR" sz="1400" u="sng" dirty="0">
              <a:latin typeface="Calibri" pitchFamily="34"/>
              <a:cs typeface="Times New Roman" pitchFamily="18"/>
            </a:endParaRPr>
          </a:p>
          <a:p>
            <a:pPr algn="just">
              <a:lnSpc>
                <a:spcPct val="150000"/>
              </a:lnSpc>
              <a:spcBef>
                <a:spcPts val="0"/>
              </a:spcBef>
            </a:pPr>
            <a:r>
              <a:rPr lang="el-GR" sz="1400" dirty="0">
                <a:solidFill>
                  <a:srgbClr val="333333"/>
                </a:solidFill>
                <a:latin typeface="Times New Roman" pitchFamily="18"/>
                <a:cs typeface="Times New Roman" pitchFamily="18"/>
              </a:rPr>
              <a:t> Η Ε.Ε. λαμβάνει υπ' </a:t>
            </a:r>
            <a:r>
              <a:rPr lang="el-GR" sz="1400" dirty="0" err="1">
                <a:solidFill>
                  <a:srgbClr val="333333"/>
                </a:solidFill>
                <a:latin typeface="Times New Roman" pitchFamily="18"/>
                <a:cs typeface="Times New Roman" pitchFamily="18"/>
              </a:rPr>
              <a:t>όψιν</a:t>
            </a:r>
            <a:r>
              <a:rPr lang="el-GR" sz="1400" dirty="0">
                <a:solidFill>
                  <a:srgbClr val="333333"/>
                </a:solidFill>
                <a:latin typeface="Times New Roman" pitchFamily="18"/>
                <a:cs typeface="Times New Roman" pitchFamily="18"/>
              </a:rPr>
              <a:t> το ζωτικό ρόλο που διαδραματίζουν τα συστήματα δικτύου και πληροφοριών, εκτιμά την σοβαρότητα της βλάβης που προκαλείται από σκόπιμες επιζήμιες ενέργειες στην οικονομία της Ένωσης και γενικότερα στην κοινωνία, και θεσπίζει κοινό πλαίσιο κανόνων για όλα τα ΚΜ, ώστε να επιτύχει ένα ελάχιστο κοινό επίπεδο ασφάλειας και να ενθαρρύνει τη συνεργασία με τον Οργανισμό της Ε.Ε. για την Ασφάλεια Δικτύων και Πληροφοριών (ENISA) ώστε να υπάρχει και ενιαία στρατηγική αντιμετώπισης των κινδύνων.</a:t>
            </a:r>
            <a:endParaRPr lang="el-GR" sz="1400" dirty="0">
              <a:latin typeface="Calibri" pitchFamily="34"/>
              <a:cs typeface="Times New Roman" pitchFamily="18"/>
            </a:endParaRPr>
          </a:p>
          <a:p>
            <a:pPr algn="just">
              <a:lnSpc>
                <a:spcPct val="150000"/>
              </a:lnSpc>
              <a:spcBef>
                <a:spcPts val="0"/>
              </a:spcBef>
            </a:pPr>
            <a:r>
              <a:rPr lang="el-GR"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 </a:t>
            </a:r>
            <a:r>
              <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ENISA </a:t>
            </a:r>
            <a:r>
              <a:rPr lang="el-GR"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είναι ένα ευρωπαϊκό κέντρο εμπειρογνωμόνων για την ασφάλεια στον κυβερνοχώρο που συνδράμει την ίδια την Ε.Ε. αλλά και τα ΚΜ για την ενίσχυση της </a:t>
            </a:r>
            <a:r>
              <a:rPr lang="el-GR" sz="1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κυβερνοασφάλειας</a:t>
            </a:r>
            <a:r>
              <a:rPr lang="el-GR"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Έχει συμβουλευτικό και συντονιστικό ρόλο για τη συγκέντρωση και την ανάλυση δεδομένων για την ασφάλεια στον κυβερνοχώρο και παρέχει συμβουλές επί τεχνικών θεμάτων ασφαλείας. Συνεργάζεται στενά με τις εθνικές αρχές τους και με το </a:t>
            </a:r>
            <a:r>
              <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EC</a:t>
            </a:r>
            <a:r>
              <a:rPr lang="el-GR"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 Η δομή και η λειτουργία του Οργανισμού ρυθμίζεται στον Κανονισμό (ΕΕ) 2019/881 </a:t>
            </a:r>
            <a:r>
              <a:rPr lang="el-GR" sz="1400" b="0" i="0" dirty="0">
                <a:solidFill>
                  <a:schemeClr val="tx1"/>
                </a:solidFill>
                <a:effectLst/>
                <a:latin typeface="Times New Roman" panose="02020603050405020304" pitchFamily="18" charset="0"/>
                <a:cs typeface="Times New Roman" panose="02020603050405020304" pitchFamily="18" charset="0"/>
              </a:rPr>
              <a:t>του Κοινοβουλίου και του Συμβουλίου, της 17ης Απριλίου 2019, σχετικά με τον ENISA («Οργανισμός της Ευρωπαϊκής Ένωσης για την </a:t>
            </a:r>
            <a:r>
              <a:rPr lang="el-GR" sz="1400" b="0" i="0" dirty="0" err="1">
                <a:solidFill>
                  <a:schemeClr val="tx1"/>
                </a:solidFill>
                <a:effectLst/>
                <a:latin typeface="Times New Roman" panose="02020603050405020304" pitchFamily="18" charset="0"/>
                <a:cs typeface="Times New Roman" panose="02020603050405020304" pitchFamily="18" charset="0"/>
              </a:rPr>
              <a:t>Κυβερνοασφάλεια</a:t>
            </a:r>
            <a:r>
              <a:rPr lang="el-GR" sz="1400" b="0" i="0" dirty="0">
                <a:solidFill>
                  <a:schemeClr val="tx1"/>
                </a:solidFill>
                <a:effectLst/>
                <a:latin typeface="Times New Roman" panose="02020603050405020304" pitchFamily="18" charset="0"/>
                <a:cs typeface="Times New Roman" panose="02020603050405020304" pitchFamily="18" charset="0"/>
              </a:rPr>
              <a:t>») και με την πιστοποίηση της </a:t>
            </a:r>
            <a:r>
              <a:rPr lang="el-GR" sz="1400" b="0" i="0" dirty="0" err="1">
                <a:solidFill>
                  <a:schemeClr val="tx1"/>
                </a:solidFill>
                <a:effectLst/>
                <a:latin typeface="Times New Roman" panose="02020603050405020304" pitchFamily="18" charset="0"/>
                <a:cs typeface="Times New Roman" panose="02020603050405020304" pitchFamily="18" charset="0"/>
              </a:rPr>
              <a:t>κυβερνοασφάλειας</a:t>
            </a:r>
            <a:r>
              <a:rPr lang="el-GR" sz="1400" b="0" i="0" dirty="0">
                <a:solidFill>
                  <a:schemeClr val="tx1"/>
                </a:solidFill>
                <a:effectLst/>
                <a:latin typeface="Times New Roman" panose="02020603050405020304" pitchFamily="18" charset="0"/>
                <a:cs typeface="Times New Roman" panose="02020603050405020304" pitchFamily="18" charset="0"/>
              </a:rPr>
              <a:t> στον τομέα της τεχνολογίας πληροφοριών και επικοινωνιών και για την κατάργηση του κανονισμού (ΕΕ) αριθ. 526/2013 (πράξη για την </a:t>
            </a:r>
            <a:r>
              <a:rPr lang="el-GR" sz="1400" b="0" i="0" dirty="0" err="1">
                <a:solidFill>
                  <a:schemeClr val="tx1"/>
                </a:solidFill>
                <a:effectLst/>
                <a:latin typeface="Times New Roman" panose="02020603050405020304" pitchFamily="18" charset="0"/>
                <a:cs typeface="Times New Roman" panose="02020603050405020304" pitchFamily="18" charset="0"/>
              </a:rPr>
              <a:t>κυβερνοασφάλεια</a:t>
            </a:r>
            <a:r>
              <a:rPr lang="el-GR" sz="1400" b="0" i="0" dirty="0">
                <a:solidFill>
                  <a:schemeClr val="tx1"/>
                </a:solidFill>
                <a:effectLst/>
                <a:latin typeface="Times New Roman" panose="02020603050405020304" pitchFamily="18" charset="0"/>
                <a:cs typeface="Times New Roman" panose="02020603050405020304" pitchFamily="18" charset="0"/>
              </a:rPr>
              <a:t>).</a:t>
            </a:r>
            <a:endParaRPr lang="el-GR"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A66C56-39F7-AB18-DFA3-CBC19969FB5F}"/>
              </a:ext>
            </a:extLst>
          </p:cNvPr>
          <p:cNvSpPr txBox="1">
            <a:spLocks noGrp="1"/>
          </p:cNvSpPr>
          <p:nvPr>
            <p:ph type="title"/>
          </p:nvPr>
        </p:nvSpPr>
        <p:spPr/>
        <p:txBody>
          <a:bodyPr anchorCtr="1">
            <a:normAutofit/>
          </a:bodyPr>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AA3EB79D-7FA2-A25D-B10D-968892EC63C4}"/>
              </a:ext>
            </a:extLst>
          </p:cNvPr>
          <p:cNvSpPr txBox="1">
            <a:spLocks noGrp="1"/>
          </p:cNvSpPr>
          <p:nvPr>
            <p:ph idx="1"/>
          </p:nvPr>
        </p:nvSpPr>
        <p:spPr>
          <a:xfrm>
            <a:off x="337460" y="1553484"/>
            <a:ext cx="10515600" cy="4351336"/>
          </a:xfrm>
        </p:spPr>
        <p:txBody>
          <a:bodyPr>
            <a:noAutofit/>
          </a:bodyPr>
          <a:lstStyle/>
          <a:p>
            <a:pPr marL="0" lvl="0" indent="0" algn="just">
              <a:lnSpc>
                <a:spcPct val="150000"/>
              </a:lnSpc>
              <a:spcBef>
                <a:spcPts val="0"/>
              </a:spcBef>
              <a:buSzPts val="1200"/>
              <a:buNone/>
            </a:pP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Οδηγία 2016/1148/ΕΕ του Ευρωπαϊκού Κοινοβουλίου και του Συμβουλίου της 6</a:t>
            </a:r>
            <a:r>
              <a:rPr lang="el-GR" sz="1500" baseline="30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ης</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Ιουλίου 2016 σχετικά με μέτρα για υψηλό κοινό επίπεδο ασφάλειας συστημάτων δικτύου και πληροφοριών σε ολόκληρη την Ένωση (Ν</a:t>
            </a:r>
            <a:r>
              <a:rPr lang="en-US"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IS</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Network and Information Security Directive</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lvl="0" indent="0" algn="just">
              <a:lnSpc>
                <a:spcPct val="150000"/>
              </a:lnSpc>
              <a:spcBef>
                <a:spcPts val="0"/>
              </a:spcBef>
              <a:buSzPts val="1200"/>
              <a:buNone/>
            </a:pPr>
            <a:r>
              <a:rPr lang="el-GR" sz="1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Οδηγία 2022/2555/ΕΕ του Ευρωπαϊκού Κοινοβουλίου και του Συμβουλίου της 14ης Δεκεμβρίου 2022 σχετικά με μέτρα για υψηλό κοινό επίπεδο </a:t>
            </a:r>
            <a:r>
              <a:rPr lang="el-GR" sz="1500" b="1" u="sng"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κυβερνοασφάλειας</a:t>
            </a:r>
            <a:r>
              <a:rPr lang="el-GR" sz="1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σε ολόκληρη την Ένωση, την τροποποίηση του κανονισμού (ΕΕ) αριθ. 910/2014 και της οδηγίας (ΕΕ) 2018/1972, και για την κατάργηση της οδηγίας (ΕΕ) 2016/1148 (οδηγία NIS 2) – </a:t>
            </a:r>
            <a:r>
              <a:rPr lang="en-US" sz="1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NIS</a:t>
            </a:r>
            <a:r>
              <a:rPr lang="el-GR" sz="1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a:t>
            </a:r>
            <a:endParaRPr lang="el-GR" sz="1500"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0"/>
              </a:spcBef>
            </a:pP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Η </a:t>
            </a:r>
            <a:r>
              <a:rPr lang="el-GR" sz="15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Οδηγία </a:t>
            </a:r>
            <a:r>
              <a:rPr lang="en-US" sz="15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NIS</a:t>
            </a:r>
            <a:r>
              <a:rPr lang="el-GR" sz="15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5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περιλαμβάνει υποχρεώσεις ασφάλειας για τους φορείς εκμετάλλευσης βασικών υπηρεσιών σε ζωτικούς κρατικούς τομείς καθώς και για τους </a:t>
            </a:r>
            <a:r>
              <a:rPr lang="el-GR" sz="15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παρόχους</a:t>
            </a:r>
            <a:r>
              <a:rPr lang="el-GR" sz="15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ψηφιακών υπηρεσιών, επεκτείνει </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το πεδίο εφαρμογής και της υποχρεώσεις για την λήψη μέτρων </a:t>
            </a:r>
            <a:r>
              <a:rPr lang="el-GR" sz="15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κυβερνοασφάλειας</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σε νέους δημόσιους φορείς και σε ιδιωτικές επιχειρήσεις. Σε αντίθεση με την οδηγία GDPR, η οποία προστατεύει τα προσωπικά δεδομένα των πολιτών, </a:t>
            </a:r>
            <a:r>
              <a:rPr lang="el-GR" sz="15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η NIS 2 στοχεύει στην προστασία των οικονομικών δεδομένων</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που επηρεάζουν τις οικονομίες των επιχειρήσεων και κατ’ επέκταση των κρατών-μελών της Ένωσης. Πέραν, όμως, της επέκτασης του πεδίου εφαρμογής, με τη </a:t>
            </a:r>
            <a:r>
              <a:rPr lang="en-US"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NIS</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 διευρύνονται οι απαιτήσεις διαχείρισης κινδύνων </a:t>
            </a:r>
            <a:r>
              <a:rPr lang="el-GR" sz="15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κυβερνοασφάλειας</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και </a:t>
            </a:r>
            <a:r>
              <a:rPr lang="el-GR" sz="15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εξορθολογίζονται</a:t>
            </a:r>
            <a:r>
              <a:rPr lang="el-GR" sz="1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οι υποχρεώσεις αναφοράς περιστατικών με πιο λεπτομερείς διατάξεις σχετικά με την αναφορά, το περιεχόμενο και το χρονοδιάγραμμα.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9896FC-0C6A-3906-16C0-9ECCC24BA3AB}"/>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DD2C0EF0-6545-CE46-8097-33ED98F4F147}"/>
              </a:ext>
            </a:extLst>
          </p:cNvPr>
          <p:cNvSpPr>
            <a:spLocks noGrp="1"/>
          </p:cNvSpPr>
          <p:nvPr>
            <p:ph idx="1"/>
          </p:nvPr>
        </p:nvSpPr>
        <p:spPr/>
        <p:txBody>
          <a:bodyPr>
            <a:normAutofit fontScale="85000" lnSpcReduction="10000"/>
          </a:bodyPr>
          <a:lstStyle/>
          <a:p>
            <a:pPr marL="0" indent="0" algn="just">
              <a:lnSpc>
                <a:spcPct val="150000"/>
              </a:lnSpc>
              <a:spcBef>
                <a:spcPts val="0"/>
              </a:spcBef>
              <a:buNone/>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Η εργαλειοθήκη της Ε.Ε. για τη διπλωματία στον κυβερνοχώρο</a:t>
            </a:r>
          </a:p>
          <a:p>
            <a:pPr algn="just">
              <a:lnSpc>
                <a:spcPct val="150000"/>
              </a:lnSpc>
              <a:spcBef>
                <a:spcPts val="0"/>
              </a:spcBef>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Ε.Ε. τον Ιούνιο του 2017 η Ε.Ε. ανακοίνωσε πλαίσιο για κοινή διπλωματική αντίδραση της Ε.Ε. έναντι κακόβουλων επιθέσεων στον κυβερνοχώρο, την «εργαλειοθήκη για τη διπλωματία στον κυβερνοχώρο». Στο πλαίσιο αυτό, το οποίο θεσπίστηκε τον Μάιο του 2019, μπορεί η ίδια η Ε.Ε. και τα κράτη μέλη της να επιβάλει περιοριστικά μέτρα (απαγόρευση ταξιδιού, δέσμευση περιουσιακών στοιχείων) για την πρόληψη, την αποτροπή και την αντιμετώπιση κακόβουλων δραστηριοτήτων στον κυβερνοχώρο που απειλούν την ακεραιότητα και την ασφάλειά τους. </a:t>
            </a:r>
          </a:p>
          <a:p>
            <a:pPr algn="just">
              <a:lnSpc>
                <a:spcPct val="150000"/>
              </a:lnSpc>
              <a:spcBef>
                <a:spcPts val="0"/>
              </a:spcBef>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Συμβούλιο της Ε.Ε. χρησιμοποίησε για πρώτη φορά αυτό το μέσο τον Ιούλιο του 2020, επιβάλλοντας περιοριστικά μέτρα, στα οποία περιλαμβάνονται ταξιδιωτική απαγόρευση και δέσμευση περιουσιακών στοιχείων κατά προσώπων μεταξύ άλλων για την απόπειρα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κυβερνοεπίθεσης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κατά του ΟΑΧΟ (Οργανισμός για την Απαγόρευση  των Χημικών Όπλων) και την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κυβερνοεπίθεση</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WannaCry</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που μόλυνε 300.000 υπολογιστές ανά τον κόσμο (απαιτώντας εν συνεχεία λύτρα σε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bitcoins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για να ξεκλειδώσουν τα αρχεία που είχαν μπλοκάρει την πρόσβασή τους σε αυτά), ενώ και τον Οκτώβριο του 2020 επέβαλε ξανά περιοριστικά μέτρα για τις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κυβερνοεπιθέσεις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στο γερμανικό Ομοσπονδιακό Κοινοβούλιο την άνοιξη του 2015 που είχε ως αποτέλεσμα να κλαπεί σημαντικός όγκος δεδομένων και λογαριασμοί ηλεκτρονικού ταχυδρομείου βουλευτών αλλά και της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Angela Merkel</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233925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C2E4C-7380-BF25-09E4-CBBEFC99307E}"/>
              </a:ext>
            </a:extLst>
          </p:cNvPr>
          <p:cNvSpPr txBox="1">
            <a:spLocks noGrp="1"/>
          </p:cNvSpPr>
          <p:nvPr>
            <p:ph type="title"/>
          </p:nvPr>
        </p:nvSpPr>
        <p:spPr/>
        <p:txBody>
          <a:bodyPr anchorCtr="1"/>
          <a:lstStyle/>
          <a:p>
            <a:pPr lvl="0" algn="ctr"/>
            <a:r>
              <a:rPr lang="el-GR" b="1" dirty="0" err="1"/>
              <a:t>Διαδραστική</a:t>
            </a:r>
            <a:r>
              <a:rPr lang="el-GR" b="1" dirty="0"/>
              <a:t> δραστηριότητα 5</a:t>
            </a:r>
            <a:r>
              <a:rPr lang="el-GR" b="1" baseline="30000" dirty="0"/>
              <a:t>ης</a:t>
            </a:r>
            <a:r>
              <a:rPr lang="el-GR" b="1" dirty="0"/>
              <a:t> εβδομάδας</a:t>
            </a:r>
          </a:p>
        </p:txBody>
      </p:sp>
      <p:sp>
        <p:nvSpPr>
          <p:cNvPr id="3" name="Θέση περιεχομένου 2">
            <a:extLst>
              <a:ext uri="{FF2B5EF4-FFF2-40B4-BE49-F238E27FC236}">
                <a16:creationId xmlns:a16="http://schemas.microsoft.com/office/drawing/2014/main" id="{C8CF3082-C4F1-3045-3A1E-CC41242B0472}"/>
              </a:ext>
            </a:extLst>
          </p:cNvPr>
          <p:cNvSpPr txBox="1">
            <a:spLocks noGrp="1"/>
          </p:cNvSpPr>
          <p:nvPr>
            <p:ph idx="1"/>
          </p:nvPr>
        </p:nvSpPr>
        <p:spPr/>
        <p:txBody>
          <a:bodyPr>
            <a:normAutofit fontScale="92500" lnSpcReduction="20000"/>
          </a:bodyPr>
          <a:lstStyle/>
          <a:p>
            <a:pPr marL="0" indent="0" algn="just">
              <a:lnSpc>
                <a:spcPct val="150000"/>
              </a:lnSpc>
              <a:spcBef>
                <a:spcPts val="50"/>
              </a:spcBef>
              <a:spcAft>
                <a:spcPts val="800"/>
              </a:spcAft>
              <a:buNone/>
            </a:pPr>
            <a:r>
              <a:rPr lang="el-GR" sz="3000" dirty="0">
                <a:effectLst/>
                <a:latin typeface="+mn-lt"/>
                <a:ea typeface="Calibri" panose="020F0502020204030204" pitchFamily="34" charset="0"/>
                <a:cs typeface="Calibri" panose="020F0502020204030204" pitchFamily="34" charset="0"/>
              </a:rPr>
              <a:t>Μελετήστε την Έκθεση της </a:t>
            </a:r>
            <a:r>
              <a:rPr lang="en-US" sz="3000" dirty="0">
                <a:effectLst/>
                <a:latin typeface="+mn-lt"/>
                <a:ea typeface="Calibri" panose="020F0502020204030204" pitchFamily="34" charset="0"/>
                <a:cs typeface="Calibri" panose="020F0502020204030204" pitchFamily="34" charset="0"/>
              </a:rPr>
              <a:t>IOCTA</a:t>
            </a:r>
            <a:r>
              <a:rPr lang="el-GR" sz="3000" dirty="0">
                <a:effectLst/>
                <a:latin typeface="+mn-lt"/>
                <a:ea typeface="Calibri" panose="020F0502020204030204" pitchFamily="34" charset="0"/>
                <a:cs typeface="Calibri" panose="020F0502020204030204" pitchFamily="34" charset="0"/>
              </a:rPr>
              <a:t> που δημοσιεύτηκε το 2024 για την αξιολόγηση της διαδικτυακής εγκληματικότητας και αναφέρετε τους κινδύνους που αναμένεται στο άμεσο μέλλον να εμφανιστούν στο διαδίκτυο</a:t>
            </a:r>
            <a:r>
              <a:rPr lang="el-GR" sz="3000" dirty="0">
                <a:solidFill>
                  <a:srgbClr val="000000"/>
                </a:solidFill>
                <a:effectLst/>
                <a:latin typeface="+mn-lt"/>
                <a:ea typeface="Calibri" panose="020F0502020204030204" pitchFamily="34" charset="0"/>
                <a:cs typeface="Calibri" panose="020F0502020204030204" pitchFamily="34" charset="0"/>
              </a:rPr>
              <a:t>.</a:t>
            </a:r>
            <a:endParaRPr lang="el-GR" sz="3000" dirty="0">
              <a:effectLst/>
              <a:latin typeface="+mn-lt"/>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l-GR" sz="2400" kern="150" dirty="0">
              <a:latin typeface="Calibri" panose="020F0502020204030204" pitchFamily="34" charset="0"/>
              <a:cs typeface="Times New Roman" panose="02020603050405020304" pitchFamily="18" charset="0"/>
            </a:endParaRPr>
          </a:p>
          <a:p>
            <a:pPr lvl="0"/>
            <a:r>
              <a:rPr lang="el-GR" dirty="0"/>
              <a:t>2</a:t>
            </a:r>
            <a:r>
              <a:rPr lang="el-GR" baseline="30000" dirty="0"/>
              <a:t>η</a:t>
            </a:r>
            <a:r>
              <a:rPr lang="el-GR" dirty="0"/>
              <a:t> βαθμολογούμενη δραστηριότητα</a:t>
            </a:r>
          </a:p>
          <a:p>
            <a:pPr lvl="0"/>
            <a:r>
              <a:rPr lang="el-GR" dirty="0"/>
              <a:t>Προθεσμία υποβολής: 06.04.2025</a:t>
            </a:r>
          </a:p>
          <a:p>
            <a:pPr lvl="0"/>
            <a:r>
              <a:rPr lang="el-GR" dirty="0"/>
              <a:t>Μέχρι 300 λέξεις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0013CE-C8E3-28AF-6E70-9D30C0D4D83A}"/>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0EFB1416-A6B7-6F3F-E216-4E7E3209D4FF}"/>
              </a:ext>
            </a:extLst>
          </p:cNvPr>
          <p:cNvSpPr txBox="1">
            <a:spLocks noGrp="1"/>
          </p:cNvSpPr>
          <p:nvPr>
            <p:ph idx="1"/>
          </p:nvPr>
        </p:nvSpPr>
        <p:spPr/>
        <p:txBody>
          <a:bodyPr>
            <a:normAutofit fontScale="85000" lnSpcReduction="20000"/>
          </a:bodyPr>
          <a:lstStyle/>
          <a:p>
            <a:pPr marL="0" lvl="0" indent="0">
              <a:lnSpc>
                <a:spcPct val="160000"/>
              </a:lnSpc>
              <a:spcBef>
                <a:spcPts val="0"/>
              </a:spcBef>
              <a:buNone/>
            </a:pPr>
            <a:r>
              <a:rPr lang="el-GR" sz="2500" b="1" u="sng" dirty="0">
                <a:latin typeface="Times New Roman" panose="02020603050405020304" pitchFamily="18" charset="0"/>
                <a:cs typeface="Times New Roman" panose="02020603050405020304" pitchFamily="18" charset="0"/>
              </a:rPr>
              <a:t>Ι.1. Το φαινόμενο της διαδικτυακής εγκληματικότητας και ο στόχος της </a:t>
            </a:r>
            <a:r>
              <a:rPr lang="el-GR" sz="2500" b="1" u="sng" dirty="0" err="1">
                <a:latin typeface="Times New Roman" panose="02020603050405020304" pitchFamily="18" charset="0"/>
                <a:cs typeface="Times New Roman" panose="02020603050405020304" pitchFamily="18" charset="0"/>
              </a:rPr>
              <a:t>κυβερνοασφάλειας</a:t>
            </a:r>
            <a:endParaRPr lang="el-GR" sz="2500" b="1" u="sng" dirty="0">
              <a:latin typeface="Times New Roman" panose="02020603050405020304" pitchFamily="18" charset="0"/>
              <a:cs typeface="Times New Roman" panose="02020603050405020304" pitchFamily="18" charset="0"/>
            </a:endParaRPr>
          </a:p>
          <a:p>
            <a:pPr marL="0" lvl="0" indent="0" algn="just">
              <a:lnSpc>
                <a:spcPct val="160000"/>
              </a:lnSpc>
              <a:spcBef>
                <a:spcPts val="0"/>
              </a:spcBef>
              <a:buNone/>
            </a:pPr>
            <a:r>
              <a:rPr lang="el-GR" sz="2500" dirty="0">
                <a:latin typeface="Times New Roman" panose="02020603050405020304" pitchFamily="18" charset="0"/>
                <a:cs typeface="Times New Roman" panose="02020603050405020304" pitchFamily="18" charset="0"/>
              </a:rPr>
              <a:t>Οι εξελίξεις στην τεχνολογία της πληροφορίας και της επικοινωνίας έχουν οδηγήσει σε αυξημένη εγκληματικότητα με τη χρήση υπολογιστών και του διαδικτύου, θέτοντας σε κίνδυνο την ασφάλεια στον κυβερνοχώρο και την ακεραιότητα των πληροφοριακών και ψηφιακών δομών. </a:t>
            </a:r>
            <a:endParaRPr lang="el-GR" sz="25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60000"/>
              </a:lnSpc>
              <a:spcBef>
                <a:spcPts val="0"/>
              </a:spcBef>
              <a:buNone/>
            </a:pPr>
            <a:r>
              <a:rPr lang="el-GR" sz="2500" dirty="0">
                <a:latin typeface="Times New Roman" panose="02020603050405020304" pitchFamily="18" charset="0"/>
                <a:cs typeface="Times New Roman" panose="02020603050405020304" pitchFamily="18" charset="0"/>
              </a:rPr>
              <a:t>Επίσης, η πανδημία και τα </a:t>
            </a:r>
            <a:r>
              <a:rPr lang="en-US" sz="2500" dirty="0">
                <a:latin typeface="Times New Roman" panose="02020603050405020304" pitchFamily="18" charset="0"/>
                <a:cs typeface="Times New Roman" panose="02020603050405020304" pitchFamily="18" charset="0"/>
              </a:rPr>
              <a:t>lockdown</a:t>
            </a:r>
            <a:r>
              <a:rPr lang="el-GR" sz="2500" dirty="0">
                <a:latin typeface="Times New Roman" panose="02020603050405020304" pitchFamily="18" charset="0"/>
                <a:cs typeface="Times New Roman" panose="02020603050405020304" pitchFamily="18" charset="0"/>
              </a:rPr>
              <a:t> ανέδειξαν τις εξαιρετικά μεγάλες διαστάσεις του διαδικτυακού εγκλήματος και τους κινδύνους που ελλοχεύουν για φυσικά πρόσωπα και επιχειρήσεις. </a:t>
            </a:r>
          </a:p>
          <a:p>
            <a:pPr marL="0" indent="0" algn="just">
              <a:lnSpc>
                <a:spcPct val="160000"/>
              </a:lnSpc>
              <a:spcBef>
                <a:spcPts val="0"/>
              </a:spcBef>
              <a:buNone/>
            </a:pPr>
            <a:r>
              <a:rPr lang="el-GR" sz="2500" dirty="0">
                <a:latin typeface="Times New Roman" panose="02020603050405020304" pitchFamily="18" charset="0"/>
                <a:ea typeface="Calibri" panose="020F0502020204030204" pitchFamily="34" charset="0"/>
                <a:cs typeface="Times New Roman" panose="02020603050405020304" pitchFamily="18" charset="0"/>
              </a:rPr>
              <a:t>«</a:t>
            </a:r>
            <a:r>
              <a:rPr lang="el-GR" sz="2500" dirty="0" err="1">
                <a:latin typeface="Times New Roman" panose="02020603050405020304" pitchFamily="18" charset="0"/>
                <a:ea typeface="Calibri" panose="020F0502020204030204" pitchFamily="34" charset="0"/>
                <a:cs typeface="Times New Roman" panose="02020603050405020304" pitchFamily="18" charset="0"/>
              </a:rPr>
              <a:t>Κυβερνοπόλεμος</a:t>
            </a:r>
            <a:r>
              <a:rPr lang="el-GR" sz="2500" dirty="0">
                <a:latin typeface="Times New Roman" panose="02020603050405020304" pitchFamily="18" charset="0"/>
                <a:ea typeface="Calibri" panose="020F0502020204030204" pitchFamily="34" charset="0"/>
                <a:cs typeface="Times New Roman" panose="02020603050405020304" pitchFamily="18" charset="0"/>
              </a:rPr>
              <a:t>» </a:t>
            </a:r>
          </a:p>
          <a:p>
            <a:pPr lvl="0" algn="just">
              <a:lnSpc>
                <a:spcPct val="150000"/>
              </a:lnSpc>
              <a:spcBef>
                <a:spcPts val="0"/>
              </a:spcBef>
            </a:pPr>
            <a:endParaRPr lang="el-GR" sz="1600" dirty="0">
              <a:latin typeface="Calibri" pitchFamily="34"/>
              <a:cs typeface="Times New Roman" pitchFamily="1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E5E6EC-907A-7699-8961-7F0EED3946FC}"/>
              </a:ext>
            </a:extLst>
          </p:cNvPr>
          <p:cNvSpPr txBox="1">
            <a:spLocks noGrp="1"/>
          </p:cNvSpPr>
          <p:nvPr>
            <p:ph type="title"/>
          </p:nvPr>
        </p:nvSpPr>
        <p:spPr/>
        <p:txBody>
          <a:bodyPr anchorCtr="1"/>
          <a:lstStyle/>
          <a:p>
            <a:pPr lvl="0" algn="ctr"/>
            <a:r>
              <a:rPr lang="el-GR" sz="4000" b="1" dirty="0"/>
              <a:t>Ι</a:t>
            </a:r>
            <a:r>
              <a:rPr lang="en-US" sz="4000" b="1" dirty="0"/>
              <a:t>I</a:t>
            </a:r>
            <a:r>
              <a:rPr lang="el-GR" sz="4000" b="1" dirty="0"/>
              <a:t>.</a:t>
            </a:r>
            <a:r>
              <a:rPr lang="en-US" sz="4000" b="1" dirty="0"/>
              <a:t>1.</a:t>
            </a:r>
            <a:r>
              <a:rPr lang="el-GR" sz="4000" b="1" dirty="0"/>
              <a:t> Ευρωπαϊκό Ένταλμα Σύλληψης (ΕΕΣ)</a:t>
            </a:r>
          </a:p>
        </p:txBody>
      </p:sp>
      <p:sp>
        <p:nvSpPr>
          <p:cNvPr id="3" name="Θέση περιεχομένου 2">
            <a:extLst>
              <a:ext uri="{FF2B5EF4-FFF2-40B4-BE49-F238E27FC236}">
                <a16:creationId xmlns:a16="http://schemas.microsoft.com/office/drawing/2014/main" id="{95587CF8-D0CB-3F10-7052-241E351A2007}"/>
              </a:ext>
            </a:extLst>
          </p:cNvPr>
          <p:cNvSpPr txBox="1">
            <a:spLocks noGrp="1"/>
          </p:cNvSpPr>
          <p:nvPr>
            <p:ph idx="1"/>
          </p:nvPr>
        </p:nvSpPr>
        <p:spPr/>
        <p:txBody>
          <a:bodyPr>
            <a:normAutofit fontScale="77500" lnSpcReduction="20000"/>
          </a:bodyPr>
          <a:lstStyle/>
          <a:p>
            <a:pPr marL="0" indent="0" algn="just">
              <a:lnSpc>
                <a:spcPct val="150000"/>
              </a:lnSpc>
              <a:spcBef>
                <a:spcPts val="500"/>
              </a:spcBef>
              <a:spcAft>
                <a:spcPts val="500"/>
              </a:spcAft>
              <a:buNone/>
            </a:pPr>
            <a:r>
              <a:rPr lang="el-GR" sz="2400" b="1" u="sng" dirty="0">
                <a:effectLst/>
                <a:latin typeface="Times New Roman" panose="02020603050405020304" pitchFamily="18" charset="0"/>
                <a:ea typeface="Times New Roman" panose="02020603050405020304" pitchFamily="18" charset="0"/>
                <a:cs typeface="Calibri" panose="020F0502020204030204" pitchFamily="34" charset="0"/>
              </a:rPr>
              <a:t>Η σημασία του Ευρωπαϊκού Εντάλματος Σύλληψης</a:t>
            </a:r>
          </a:p>
          <a:p>
            <a:pPr marL="0" indent="0" algn="just">
              <a:lnSpc>
                <a:spcPct val="150000"/>
              </a:lnSpc>
              <a:spcBef>
                <a:spcPts val="500"/>
              </a:spcBef>
              <a:spcAft>
                <a:spcPts val="500"/>
              </a:spcAft>
              <a:buNone/>
            </a:pP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Η ολοένα και αυξανόμενη εγκληματικότητα σε συνδυασμό με την ολοένα και αυξανόμενη κινητικότητα των προσώπων έχουν καταστήσει την ανάγκη διακρατικής συνεργασίας, δικαστικής και αστυνομικής, απολύτως επιτακτική. Η συνεργασία αυτή λαμβάνει χώρα τόσο σε ευρωπαϊκό όσο και σε διεθνές επίπεδο. Ειδικότερα στο πλαίσιο της δικαστικής συνεργασίας σε ευρωπαϊκό επίπεδο, είναι αυτονόητο ότι η σύλληψη δραστών αποτελεί βασικό στόχο της Ε.Ε. και των κρατών μελών αυτής. Ένας από τους τρόπους με τους οποίους η Ε.Ε. επιχειρεί να ενισχύσει τις προσπάθειες των κρατών μελών για τη σύλληψη δραστών σε ευρωπαϊκό έδαφος, είναι η έκδοση ευρωπαϊκού εντάλματος σύλληψης. Με την έκδοση του ευρωπαϊκού εντάλματος σύλληψης </a:t>
            </a: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απλουστεύτηκε και επιταχύνθηκε σημαντικά</a:t>
            </a: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 η διαδικασία έκδοσης των </a:t>
            </a:r>
            <a:r>
              <a:rPr lang="el-GR" sz="24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εκζητούμενων</a:t>
            </a: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 προσώπων, ειδικά μετά τα τρομοκρατικά χτυπήματα στους Δίδυμους Πύργους τον Σεπτέμβριο του 2001.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307863-BB3B-CECC-BBE4-91D57D28E59F}"/>
              </a:ext>
            </a:extLst>
          </p:cNvPr>
          <p:cNvSpPr txBox="1">
            <a:spLocks noGrp="1"/>
          </p:cNvSpPr>
          <p:nvPr>
            <p:ph type="title"/>
          </p:nvPr>
        </p:nvSpPr>
        <p:spPr/>
        <p:txBody>
          <a:bodyPr anchorCtr="1"/>
          <a:lstStyle/>
          <a:p>
            <a:pPr lvl="0" algn="ctr"/>
            <a:r>
              <a:rPr lang="el-GR" sz="4000" b="1" dirty="0"/>
              <a:t>Ι</a:t>
            </a:r>
            <a:r>
              <a:rPr lang="en-US" sz="4000" b="1" dirty="0"/>
              <a:t>I</a:t>
            </a:r>
            <a:r>
              <a:rPr lang="el-GR" sz="4000" b="1" dirty="0"/>
              <a:t>.</a:t>
            </a:r>
            <a:r>
              <a:rPr lang="en-US" sz="4000" b="1" dirty="0"/>
              <a:t>1.</a:t>
            </a:r>
            <a:r>
              <a:rPr lang="el-GR" sz="4000" b="1" dirty="0"/>
              <a:t> Ευρωπαϊκό Ένταλμα Σύλληψης (ΕΕΣ)</a:t>
            </a:r>
          </a:p>
        </p:txBody>
      </p:sp>
      <p:sp>
        <p:nvSpPr>
          <p:cNvPr id="3" name="Θέση περιεχομένου 2">
            <a:extLst>
              <a:ext uri="{FF2B5EF4-FFF2-40B4-BE49-F238E27FC236}">
                <a16:creationId xmlns:a16="http://schemas.microsoft.com/office/drawing/2014/main" id="{D1451E0B-942B-5AEC-18A8-7B260559AA1F}"/>
              </a:ext>
            </a:extLst>
          </p:cNvPr>
          <p:cNvSpPr txBox="1">
            <a:spLocks noGrp="1"/>
          </p:cNvSpPr>
          <p:nvPr>
            <p:ph idx="1"/>
          </p:nvPr>
        </p:nvSpPr>
        <p:spPr/>
        <p:txBody>
          <a:bodyPr>
            <a:noAutofit/>
          </a:bodyPr>
          <a:lstStyle/>
          <a:p>
            <a:pPr marL="0" indent="0" algn="just">
              <a:lnSpc>
                <a:spcPct val="150000"/>
              </a:lnSpc>
              <a:spcBef>
                <a:spcPts val="500"/>
              </a:spcBef>
              <a:spcAft>
                <a:spcPts val="500"/>
              </a:spcAft>
              <a:buNone/>
            </a:pPr>
            <a:r>
              <a:rPr lang="el-GR" sz="2600" b="1" u="sng" dirty="0">
                <a:effectLst/>
                <a:latin typeface="Times New Roman" panose="02020603050405020304" pitchFamily="18" charset="0"/>
                <a:ea typeface="Times New Roman" panose="02020603050405020304" pitchFamily="18" charset="0"/>
                <a:cs typeface="Calibri" panose="020F0502020204030204" pitchFamily="34" charset="0"/>
              </a:rPr>
              <a:t>Νομική βάση του Ευρωπαϊκού Εντάλματος Σύλληψης</a:t>
            </a:r>
          </a:p>
          <a:p>
            <a:pPr marL="0" indent="0" algn="just">
              <a:lnSpc>
                <a:spcPct val="150000"/>
              </a:lnSpc>
              <a:spcBef>
                <a:spcPts val="500"/>
              </a:spcBef>
              <a:spcAft>
                <a:spcPts val="500"/>
              </a:spcAft>
              <a:buNone/>
            </a:pPr>
            <a:r>
              <a:rPr lang="el-GR" sz="2600" dirty="0">
                <a:effectLst/>
                <a:latin typeface="Times New Roman" panose="02020603050405020304" pitchFamily="18" charset="0"/>
                <a:ea typeface="Times New Roman" panose="02020603050405020304" pitchFamily="18" charset="0"/>
                <a:cs typeface="Calibri" panose="020F0502020204030204" pitchFamily="34" charset="0"/>
              </a:rPr>
              <a:t>Το ευρωπαϊκό ένταλμα σύλληψης στηρίζεται </a:t>
            </a:r>
            <a:r>
              <a:rPr lang="el-GR" sz="2600" b="1" dirty="0">
                <a:effectLst/>
                <a:latin typeface="Times New Roman" panose="02020603050405020304" pitchFamily="18" charset="0"/>
                <a:ea typeface="Times New Roman" panose="02020603050405020304" pitchFamily="18" charset="0"/>
                <a:cs typeface="Calibri" panose="020F0502020204030204" pitchFamily="34" charset="0"/>
              </a:rPr>
              <a:t>στην αρχή της αμοιβαίας εμπιστοσύνης καθώς και στην αρχή της αμοιβαίας αναγνώρισης δικαστικών αποφάσεων</a:t>
            </a:r>
            <a:r>
              <a:rPr lang="el-GR" sz="2600" dirty="0">
                <a:effectLst/>
                <a:latin typeface="Times New Roman" panose="02020603050405020304" pitchFamily="18" charset="0"/>
                <a:ea typeface="Times New Roman" panose="02020603050405020304" pitchFamily="18" charset="0"/>
                <a:cs typeface="Calibri" panose="020F0502020204030204" pitchFamily="34" charset="0"/>
              </a:rPr>
              <a:t> μεταξύ των κρατών μελών της Ε.Ε.. Όταν ένα κράτος μέλος εκδίδει ένταλμα σύλληψης σε βάρος ενός προσώπου στο πλαίσιο μίας ποινικής διαδικασίας, το ένταλμα αυτό γίνεται και ευρωπαϊκό και τα υπόλοιπα κράτη μέλη οφείλουν να το εκτελέσουν.  </a:t>
            </a:r>
            <a:endParaRPr lang="el-GR" sz="2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C63A05-D090-8277-2B92-57B7CCB311B6}"/>
              </a:ext>
            </a:extLst>
          </p:cNvPr>
          <p:cNvSpPr txBox="1">
            <a:spLocks noGrp="1"/>
          </p:cNvSpPr>
          <p:nvPr>
            <p:ph type="title"/>
          </p:nvPr>
        </p:nvSpPr>
        <p:spPr/>
        <p:txBody>
          <a:bodyPr anchorCtr="1"/>
          <a:lstStyle/>
          <a:p>
            <a:pPr lvl="0" algn="ctr"/>
            <a:r>
              <a:rPr lang="el-GR" sz="4000" b="1" dirty="0"/>
              <a:t>Ι</a:t>
            </a:r>
            <a:r>
              <a:rPr lang="en-US" sz="4000" b="1" dirty="0"/>
              <a:t>I</a:t>
            </a:r>
            <a:r>
              <a:rPr lang="el-GR" sz="4000" b="1" dirty="0"/>
              <a:t>.</a:t>
            </a:r>
            <a:r>
              <a:rPr lang="en-US" sz="4000" b="1" dirty="0"/>
              <a:t>1.</a:t>
            </a:r>
            <a:r>
              <a:rPr lang="el-GR" sz="4000" b="1" dirty="0"/>
              <a:t> Ευρωπαϊκό Ένταλμα Σύλληψης (ΕΕΣ)</a:t>
            </a:r>
            <a:endParaRPr lang="el-GR" sz="4000" dirty="0"/>
          </a:p>
        </p:txBody>
      </p:sp>
      <p:sp>
        <p:nvSpPr>
          <p:cNvPr id="3" name="Θέση περιεχομένου 2">
            <a:extLst>
              <a:ext uri="{FF2B5EF4-FFF2-40B4-BE49-F238E27FC236}">
                <a16:creationId xmlns:a16="http://schemas.microsoft.com/office/drawing/2014/main" id="{9CC0CAB6-84F9-F78E-3048-2125D7FE7375}"/>
              </a:ext>
            </a:extLst>
          </p:cNvPr>
          <p:cNvSpPr txBox="1">
            <a:spLocks noGrp="1"/>
          </p:cNvSpPr>
          <p:nvPr>
            <p:ph idx="1"/>
          </p:nvPr>
        </p:nvSpPr>
        <p:spPr/>
        <p:txBody>
          <a:bodyPr>
            <a:noAutofit/>
          </a:bodyPr>
          <a:lstStyle/>
          <a:p>
            <a:pPr marL="0" indent="0" algn="just">
              <a:lnSpc>
                <a:spcPct val="150000"/>
              </a:lnSpc>
              <a:spcBef>
                <a:spcPts val="500"/>
              </a:spcBef>
              <a:spcAft>
                <a:spcPts val="500"/>
              </a:spcAft>
              <a:buNone/>
            </a:pPr>
            <a:r>
              <a:rPr lang="el-GR" sz="2400" b="1" u="sng" dirty="0">
                <a:effectLst/>
                <a:latin typeface="Times New Roman" panose="02020603050405020304" pitchFamily="18" charset="0"/>
                <a:ea typeface="Times New Roman" panose="02020603050405020304" pitchFamily="18" charset="0"/>
                <a:cs typeface="Calibri" panose="020F0502020204030204" pitchFamily="34" charset="0"/>
              </a:rPr>
              <a:t>Νομοθεσία</a:t>
            </a:r>
          </a:p>
          <a:p>
            <a:pPr algn="just">
              <a:lnSpc>
                <a:spcPct val="150000"/>
              </a:lnSpc>
              <a:spcBef>
                <a:spcPts val="500"/>
              </a:spcBef>
              <a:spcAft>
                <a:spcPts val="500"/>
              </a:spcAft>
            </a:pP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Το ευρωπαϊκό ένταλμα σύλληψης υιοθετήθηκε με την</a:t>
            </a: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 Απόφαση-Πλαίσιο 2002/584/ΔΕΥ του Συμβουλίου της 13</a:t>
            </a:r>
            <a:r>
              <a:rPr lang="el-GR" sz="2400" b="1" baseline="30000" dirty="0">
                <a:effectLst/>
                <a:latin typeface="Times New Roman" panose="02020603050405020304" pitchFamily="18" charset="0"/>
                <a:ea typeface="Times New Roman" panose="02020603050405020304" pitchFamily="18" charset="0"/>
                <a:cs typeface="Calibri" panose="020F0502020204030204" pitchFamily="34" charset="0"/>
              </a:rPr>
              <a:t>ης</a:t>
            </a: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 Ιουνίου 2002 </a:t>
            </a: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για το ευρωπαϊκό ένταλμα σύλληψης και τις διαδικασίες παράδοσης μεταξύ των κρατών-μελών και τροποποιήθηκε εν συνεχεία με την </a:t>
            </a: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Απόφαση-Πλαίσιο 2009/299/ΔΕΥ του Συμβουλίου της 26</a:t>
            </a:r>
            <a:r>
              <a:rPr lang="el-GR" sz="2400" b="1" baseline="30000" dirty="0">
                <a:effectLst/>
                <a:latin typeface="Times New Roman" panose="02020603050405020304" pitchFamily="18" charset="0"/>
                <a:ea typeface="Times New Roman" panose="02020603050405020304" pitchFamily="18" charset="0"/>
                <a:cs typeface="Calibri" panose="020F0502020204030204" pitchFamily="34" charset="0"/>
              </a:rPr>
              <a:t>ης</a:t>
            </a: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 Φεβρουαρίου 2009</a:t>
            </a:r>
            <a:r>
              <a:rPr lang="el-GR" sz="2400" dirty="0">
                <a:effectLst/>
                <a:latin typeface="Times New Roman" panose="02020603050405020304" pitchFamily="18" charset="0"/>
                <a:ea typeface="Times New Roman" panose="02020603050405020304" pitchFamily="18" charset="0"/>
                <a:cs typeface="Calibri" panose="020F0502020204030204" pitchFamily="34" charset="0"/>
              </a:rPr>
              <a:t>. Στην ελληνική έννομη τάξη εισήχθη ο θεσμός του ευρωπαϊκού εντάλματος σύλληψης με το ν. 3251/2004, ενώ στην κυπριακή έννομη τάξη εισήχθη με το ν. 133(1)/2004.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717904-1EB9-A4C3-3B67-E62A81EE31A4}"/>
              </a:ext>
            </a:extLst>
          </p:cNvPr>
          <p:cNvSpPr txBox="1">
            <a:spLocks noGrp="1"/>
          </p:cNvSpPr>
          <p:nvPr>
            <p:ph type="title"/>
          </p:nvPr>
        </p:nvSpPr>
        <p:spPr/>
        <p:txBody>
          <a:bodyPr anchorCtr="1">
            <a:normAutofit/>
          </a:bodyPr>
          <a:lstStyle/>
          <a:p>
            <a:pPr lvl="0"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b="1" dirty="0"/>
          </a:p>
        </p:txBody>
      </p:sp>
      <p:sp>
        <p:nvSpPr>
          <p:cNvPr id="3" name="Θέση περιεχομένου 2">
            <a:extLst>
              <a:ext uri="{FF2B5EF4-FFF2-40B4-BE49-F238E27FC236}">
                <a16:creationId xmlns:a16="http://schemas.microsoft.com/office/drawing/2014/main" id="{E84F6650-EE6E-4763-F97C-009E73BA42F4}"/>
              </a:ext>
            </a:extLst>
          </p:cNvPr>
          <p:cNvSpPr txBox="1">
            <a:spLocks noGrp="1"/>
          </p:cNvSpPr>
          <p:nvPr>
            <p:ph idx="1"/>
          </p:nvPr>
        </p:nvSpPr>
        <p:spPr/>
        <p:txBody>
          <a:bodyPr>
            <a:normAutofit fontScale="70000" lnSpcReduction="20000"/>
          </a:bodyPr>
          <a:lstStyle/>
          <a:p>
            <a:pPr marL="0" indent="0" algn="just">
              <a:lnSpc>
                <a:spcPct val="150000"/>
              </a:lnSpc>
              <a:spcBef>
                <a:spcPts val="500"/>
              </a:spcBef>
              <a:spcAft>
                <a:spcPts val="500"/>
              </a:spcAft>
              <a:buNone/>
            </a:pPr>
            <a:r>
              <a:rPr lang="el-GR" sz="2400" b="1" u="sng" dirty="0">
                <a:solidFill>
                  <a:srgbClr val="000000"/>
                </a:solidFill>
                <a:effectLst/>
                <a:latin typeface="Times New Roman" panose="02020603050405020304" pitchFamily="18" charset="0"/>
                <a:ea typeface="Times New Roman" panose="02020603050405020304" pitchFamily="18" charset="0"/>
              </a:rPr>
              <a:t>Έννοια Ευρωπαϊκού Εντάλματος Σύλληψης</a:t>
            </a:r>
          </a:p>
          <a:p>
            <a:pPr algn="just">
              <a:lnSpc>
                <a:spcPct val="150000"/>
              </a:lnSpc>
              <a:spcBef>
                <a:spcPts val="500"/>
              </a:spcBef>
              <a:spcAft>
                <a:spcPts val="500"/>
              </a:spcAft>
            </a:pPr>
            <a:r>
              <a:rPr lang="el-GR" sz="2400" dirty="0">
                <a:solidFill>
                  <a:srgbClr val="000000"/>
                </a:solidFill>
                <a:effectLst/>
                <a:latin typeface="Times New Roman" panose="02020603050405020304" pitchFamily="18" charset="0"/>
                <a:ea typeface="Times New Roman" panose="02020603050405020304" pitchFamily="18" charset="0"/>
              </a:rPr>
              <a:t>Σύμφωνα με το άρθρο 1 παρ. 1 της Απόφασης-Πλαίσιο: «Το ευρωπαϊκό ένταλμα σύλληψης είναι δικαστική απόφαση η οποία εκδίδεται από κράτος μέλος προς το σκοπό της σύλληψης και της παράδοσης από άλλο κράτος μέλος προσώπου που καταζητείται για την άσκηση ποινικής δίωξης ή για την εκτέλεση ποινής ή μέτρου στερητικών της ελευθερίας». </a:t>
            </a:r>
            <a:endParaRPr lang="el-GR" sz="24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endParaRPr lang="el-GR" sz="24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2400" dirty="0">
                <a:solidFill>
                  <a:srgbClr val="000000"/>
                </a:solidFill>
                <a:effectLst/>
                <a:latin typeface="Times New Roman" panose="02020603050405020304" pitchFamily="18" charset="0"/>
                <a:ea typeface="Times New Roman" panose="02020603050405020304" pitchFamily="18" charset="0"/>
              </a:rPr>
              <a:t>Το ευρωπαϊκό ένταλμα σύλληψης είναι ένα έντυπο κοινό για όλα τα κράτη μέλη της Ε.Ε., στο οποίο αναφέρονται πληροφορίες για το πρόσωπο που αναζητείται και για το αδίκημα για το οποίο αναζητείται. Με βάση ευρωπαϊκό ένταλμα σύλληψης μπορεί να εκδοθεί από το αιτούν κράτος μέλος ακόμα και υπήκοος του κράτους μέλους από το οποίο ζητείται η έκδοση, δηλαδή τα κράτη μέλη υποχρεούνται, εφόσον συντρέχουν οι απαιτούμενες προϋποθέσεις, να εκδώσουν ακόμα και δικούς τους υπηκόους.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6542F1-FC9C-2449-5ACB-31622B635065}"/>
              </a:ext>
            </a:extLst>
          </p:cNvPr>
          <p:cNvSpPr>
            <a:spLocks noGrp="1"/>
          </p:cNvSpPr>
          <p:nvPr>
            <p:ph type="title"/>
          </p:nvPr>
        </p:nvSpPr>
        <p:spPr/>
        <p:txBody>
          <a:bodyPr/>
          <a:lstStyle/>
          <a:p>
            <a:pPr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dirty="0"/>
          </a:p>
        </p:txBody>
      </p:sp>
      <p:sp>
        <p:nvSpPr>
          <p:cNvPr id="3" name="Θέση περιεχομένου 2">
            <a:extLst>
              <a:ext uri="{FF2B5EF4-FFF2-40B4-BE49-F238E27FC236}">
                <a16:creationId xmlns:a16="http://schemas.microsoft.com/office/drawing/2014/main" id="{7EBCF546-1696-18F9-8DE9-06ACF1560CE7}"/>
              </a:ext>
            </a:extLst>
          </p:cNvPr>
          <p:cNvSpPr>
            <a:spLocks noGrp="1"/>
          </p:cNvSpPr>
          <p:nvPr>
            <p:ph idx="1"/>
          </p:nvPr>
        </p:nvSpPr>
        <p:spPr/>
        <p:txBody>
          <a:bodyPr>
            <a:normAutofit fontScale="62500" lnSpcReduction="20000"/>
          </a:bodyPr>
          <a:lstStyle/>
          <a:p>
            <a:pPr marL="0" indent="0" algn="just">
              <a:lnSpc>
                <a:spcPct val="150000"/>
              </a:lnSpc>
              <a:spcBef>
                <a:spcPts val="500"/>
              </a:spcBef>
              <a:spcAft>
                <a:spcPts val="500"/>
              </a:spcAft>
              <a:buNone/>
            </a:pPr>
            <a:r>
              <a:rPr lang="el-GR" sz="2800" b="1" u="sng" dirty="0">
                <a:solidFill>
                  <a:srgbClr val="000000"/>
                </a:solidFill>
                <a:effectLst/>
                <a:latin typeface="Times New Roman" panose="02020603050405020304" pitchFamily="18" charset="0"/>
                <a:ea typeface="Times New Roman" panose="02020603050405020304" pitchFamily="18" charset="0"/>
              </a:rPr>
              <a:t>Προϋποθέσεις έκδοσης Ευρωπαϊκού Εντάλματος Σύλληψης</a:t>
            </a:r>
          </a:p>
          <a:p>
            <a:pPr marL="0" indent="0" algn="just">
              <a:lnSpc>
                <a:spcPct val="150000"/>
              </a:lnSpc>
              <a:spcBef>
                <a:spcPts val="500"/>
              </a:spcBef>
              <a:spcAft>
                <a:spcPts val="500"/>
              </a:spcAft>
              <a:buNone/>
            </a:pPr>
            <a:r>
              <a:rPr lang="el-GR" sz="2800" dirty="0">
                <a:solidFill>
                  <a:srgbClr val="000000"/>
                </a:solidFill>
                <a:effectLst/>
                <a:latin typeface="Times New Roman" panose="02020603050405020304" pitchFamily="18" charset="0"/>
                <a:ea typeface="Times New Roman" panose="02020603050405020304" pitchFamily="18" charset="0"/>
              </a:rPr>
              <a:t>α) Η έκδοση ευρωπαϊκού εντάλματος σύλληψης σε βάρος κάποιου προσώπου προϋποθέτει την έκδοση δικαστικής απόφασης, εντάλματος σύλληψης ή διάταξης αρμόδιας εθνικής δικαστικής ή εισαγγελικής αρχής. </a:t>
            </a:r>
            <a:endParaRPr lang="el-GR" sz="2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endParaRPr lang="el-GR" sz="2800" dirty="0">
              <a:effectLst/>
              <a:latin typeface="Times New Roman" panose="02020603050405020304" pitchFamily="18" charset="0"/>
              <a:ea typeface="Times New Roman" panose="02020603050405020304" pitchFamily="18" charset="0"/>
            </a:endParaRPr>
          </a:p>
          <a:p>
            <a:pPr marL="0" indent="0" algn="just">
              <a:lnSpc>
                <a:spcPct val="150000"/>
              </a:lnSpc>
              <a:spcBef>
                <a:spcPts val="500"/>
              </a:spcBef>
              <a:spcAft>
                <a:spcPts val="500"/>
              </a:spcAft>
              <a:buNone/>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β) Ευρωπαϊκό ένταλμα σύλληψης εκδίδεται μόνον για πράξεις που τιμωρούνται από το δίκαιο του κράτους μέλους έκδοσης με στερητική της ελευθερίας ποινή ή με στερητικό της ελευθερίας μέτρο ασφαλείας ανώτατης διάρκειας τουλάχιστον δώδεκα μηνών ή, εάν έχει επιβληθεί ποινή ή μέτρο ασφαλείας, για </a:t>
            </a:r>
            <a:r>
              <a:rPr lang="el-GR" sz="2800" dirty="0" err="1">
                <a:effectLst/>
                <a:latin typeface="Times New Roman" panose="02020603050405020304" pitchFamily="18" charset="0"/>
                <a:ea typeface="Times New Roman" panose="02020603050405020304" pitchFamily="18" charset="0"/>
                <a:cs typeface="Calibri" panose="020F0502020204030204" pitchFamily="34" charset="0"/>
              </a:rPr>
              <a:t>απαγγελθείσες</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καταδίκες διάρκειας τουλάχιστον τεσσάρων μηνών (άρθρο 2 παρ. 1 της Απόφασης-Πλαίσιο).</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251863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E60F47-319D-9CE2-31AF-C33133FED83B}"/>
              </a:ext>
            </a:extLst>
          </p:cNvPr>
          <p:cNvSpPr>
            <a:spLocks noGrp="1"/>
          </p:cNvSpPr>
          <p:nvPr>
            <p:ph type="title"/>
          </p:nvPr>
        </p:nvSpPr>
        <p:spPr/>
        <p:txBody>
          <a:bodyPr/>
          <a:lstStyle/>
          <a:p>
            <a:pPr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dirty="0"/>
          </a:p>
        </p:txBody>
      </p:sp>
      <p:sp>
        <p:nvSpPr>
          <p:cNvPr id="3" name="Θέση περιεχομένου 2">
            <a:extLst>
              <a:ext uri="{FF2B5EF4-FFF2-40B4-BE49-F238E27FC236}">
                <a16:creationId xmlns:a16="http://schemas.microsoft.com/office/drawing/2014/main" id="{17D2043A-B4CC-212D-19EA-0912646365AC}"/>
              </a:ext>
            </a:extLst>
          </p:cNvPr>
          <p:cNvSpPr>
            <a:spLocks noGrp="1"/>
          </p:cNvSpPr>
          <p:nvPr>
            <p:ph idx="1"/>
          </p:nvPr>
        </p:nvSpPr>
        <p:spPr/>
        <p:txBody>
          <a:bodyPr>
            <a:normAutofit fontScale="47500" lnSpcReduction="20000"/>
          </a:bodyPr>
          <a:lstStyle/>
          <a:p>
            <a:pPr marL="0" indent="0" algn="just">
              <a:lnSpc>
                <a:spcPct val="170000"/>
              </a:lnSpc>
              <a:spcBef>
                <a:spcPts val="0"/>
              </a:spcBef>
              <a:buNone/>
            </a:pPr>
            <a:r>
              <a:rPr lang="el-GR" sz="2900" b="1" u="sng" dirty="0">
                <a:solidFill>
                  <a:srgbClr val="000000"/>
                </a:solidFill>
                <a:effectLst/>
                <a:latin typeface="Times New Roman" panose="02020603050405020304" pitchFamily="18" charset="0"/>
                <a:ea typeface="Times New Roman" panose="02020603050405020304" pitchFamily="18" charset="0"/>
              </a:rPr>
              <a:t>Αρχές που διέπουν την εκτέλε</a:t>
            </a:r>
            <a:r>
              <a:rPr lang="el-GR" sz="2900" b="1" u="sng" dirty="0">
                <a:latin typeface="Times New Roman" panose="02020603050405020304" pitchFamily="18" charset="0"/>
                <a:ea typeface="Times New Roman" panose="02020603050405020304" pitchFamily="18" charset="0"/>
              </a:rPr>
              <a:t>ση </a:t>
            </a:r>
            <a:r>
              <a:rPr lang="el-GR" sz="2900" b="1" u="sng" dirty="0">
                <a:solidFill>
                  <a:srgbClr val="000000"/>
                </a:solidFill>
                <a:effectLst/>
                <a:latin typeface="Times New Roman" panose="02020603050405020304" pitchFamily="18" charset="0"/>
                <a:ea typeface="Times New Roman" panose="02020603050405020304" pitchFamily="18" charset="0"/>
              </a:rPr>
              <a:t>Ευρωπαϊκού Εντάλματος Σύλληψης</a:t>
            </a:r>
          </a:p>
          <a:p>
            <a:pPr algn="just">
              <a:lnSpc>
                <a:spcPct val="170000"/>
              </a:lnSpc>
              <a:spcBef>
                <a:spcPts val="0"/>
              </a:spcBef>
            </a:pP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α) Για την εκτέλεση του ευρωπαϊκού εντάλματος σύλληψης ισχύει </a:t>
            </a:r>
            <a:r>
              <a:rPr lang="el-GR" sz="2900" b="1" dirty="0">
                <a:effectLst/>
                <a:latin typeface="Times New Roman" panose="02020603050405020304" pitchFamily="18" charset="0"/>
                <a:ea typeface="Times New Roman" panose="02020603050405020304" pitchFamily="18" charset="0"/>
                <a:cs typeface="Calibri" panose="020F0502020204030204" pitchFamily="34" charset="0"/>
              </a:rPr>
              <a:t>η αρχή του διττού αξιοποίνου,</a:t>
            </a: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 δηλαδή το </a:t>
            </a:r>
            <a:r>
              <a:rPr lang="el-GR" sz="29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a:t>
            </a: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 πρόσωπο μπορεί να εκδοθεί από άλλο κράτος μέλος μόνον όταν η πράξη για την οποία ζητείται η έκδοσή του τιμωρείται ποινικά και στο κράτος μέλος που ζητά την έκδοση και στο κράτος μέλος από το οποίο ζητείται η έκδοση. Όμως, η αρχή του διττού αξιοποίνου δεν ισχύει για </a:t>
            </a:r>
            <a:r>
              <a:rPr lang="el-GR" sz="2900" u="sng" dirty="0">
                <a:effectLst/>
                <a:latin typeface="Times New Roman" panose="02020603050405020304" pitchFamily="18" charset="0"/>
                <a:ea typeface="Times New Roman" panose="02020603050405020304" pitchFamily="18" charset="0"/>
                <a:cs typeface="Calibri" panose="020F0502020204030204" pitchFamily="34" charset="0"/>
              </a:rPr>
              <a:t>32 αδικήματα</a:t>
            </a: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 εφόσον αυτά τιμωρούνται από το δίκαιο του κράτους μέλους έκδοσης με στερητική της ελευθερίας ποινή ή με στερητικό της ελευθερίας μέτρο ασφαλείας ανώτατης διάρκειας τουλάχιστον τριών ετών. Τα 32 αυτά αδικήματα αναφέρονται ρητά στο άρθρο 2 παρ. 2 της Απόφασης-Πλαίσιο (συμμετοχή σε εγκληματική οργάνωση, τρομοκρατία, νομιμοποίηση εσόδων από εγκληματικές δραστηριότητες, ναρκωτικά, όπλα, δωροδοκία κ.λπ.).</a:t>
            </a:r>
            <a:endParaRPr lang="el-GR" sz="2900" dirty="0">
              <a:effectLst/>
              <a:latin typeface="Times New Roman" panose="02020603050405020304" pitchFamily="18" charset="0"/>
              <a:ea typeface="Times New Roman" panose="02020603050405020304" pitchFamily="18" charset="0"/>
            </a:endParaRPr>
          </a:p>
          <a:p>
            <a:pPr algn="just">
              <a:lnSpc>
                <a:spcPct val="170000"/>
              </a:lnSpc>
              <a:spcBef>
                <a:spcPts val="0"/>
              </a:spcBef>
            </a:pPr>
            <a:endParaRPr lang="el-GR" sz="2900" dirty="0">
              <a:effectLst/>
              <a:latin typeface="Times New Roman" panose="02020603050405020304" pitchFamily="18" charset="0"/>
              <a:ea typeface="Times New Roman" panose="02020603050405020304" pitchFamily="18" charset="0"/>
            </a:endParaRPr>
          </a:p>
          <a:p>
            <a:pPr algn="just">
              <a:lnSpc>
                <a:spcPct val="170000"/>
              </a:lnSpc>
              <a:spcBef>
                <a:spcPts val="0"/>
              </a:spcBef>
            </a:pP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β) Η δικαστική απόφαση, το ένταλμα σύλληψης ή η διάταξη της εθνικής δικαστικής ή εισαγγελικής αρχής, που αποτελούν τη βάση για την έκδοση του ευρωπαϊκού εντάλματος σύλληψης, πρέπει να στηρίζονται στην </a:t>
            </a:r>
            <a:r>
              <a:rPr lang="el-GR" sz="2900" b="1" dirty="0">
                <a:effectLst/>
                <a:latin typeface="Times New Roman" panose="02020603050405020304" pitchFamily="18" charset="0"/>
                <a:ea typeface="Times New Roman" panose="02020603050405020304" pitchFamily="18" charset="0"/>
                <a:cs typeface="Calibri" panose="020F0502020204030204" pitchFamily="34" charset="0"/>
              </a:rPr>
              <a:t>αρχή της αναλογικότητας</a:t>
            </a:r>
            <a:r>
              <a:rPr lang="el-GR" sz="2900" dirty="0">
                <a:effectLst/>
                <a:latin typeface="Times New Roman" panose="02020603050405020304" pitchFamily="18" charset="0"/>
                <a:ea typeface="Times New Roman" panose="02020603050405020304" pitchFamily="18" charset="0"/>
                <a:cs typeface="Calibri" panose="020F0502020204030204" pitchFamily="34" charset="0"/>
              </a:rPr>
              <a:t>, πρέπει δηλαδή να μην υπάρχουν άλλα ηπιότερα μέσα με τα οποία μπορεί να επιτευχθεί ο σκοπός για τον οποίο εκδόθηκε το ένταλμα, το δε ένταλμα πρέπει να είναι κατάλληλο και αναγκαίο για την εκπλήρωση του σκοπού του. </a:t>
            </a:r>
            <a:endParaRPr lang="el-GR" sz="29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485524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BFBF43-1AB7-C273-2350-61E3AB9DEA3D}"/>
              </a:ext>
            </a:extLst>
          </p:cNvPr>
          <p:cNvSpPr>
            <a:spLocks noGrp="1"/>
          </p:cNvSpPr>
          <p:nvPr>
            <p:ph type="title"/>
          </p:nvPr>
        </p:nvSpPr>
        <p:spPr/>
        <p:txBody>
          <a:bodyPr/>
          <a:lstStyle/>
          <a:p>
            <a:pPr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dirty="0"/>
          </a:p>
        </p:txBody>
      </p:sp>
      <p:sp>
        <p:nvSpPr>
          <p:cNvPr id="3" name="Θέση περιεχομένου 2">
            <a:extLst>
              <a:ext uri="{FF2B5EF4-FFF2-40B4-BE49-F238E27FC236}">
                <a16:creationId xmlns:a16="http://schemas.microsoft.com/office/drawing/2014/main" id="{29C3505A-67C3-BFF0-AF1B-C268FA2A71CB}"/>
              </a:ext>
            </a:extLst>
          </p:cNvPr>
          <p:cNvSpPr>
            <a:spLocks noGrp="1"/>
          </p:cNvSpPr>
          <p:nvPr>
            <p:ph idx="1"/>
          </p:nvPr>
        </p:nvSpPr>
        <p:spPr/>
        <p:txBody>
          <a:bodyPr>
            <a:normAutofit fontScale="62500" lnSpcReduction="20000"/>
          </a:bodyPr>
          <a:lstStyle/>
          <a:p>
            <a:pPr marL="0" indent="0" algn="just">
              <a:lnSpc>
                <a:spcPct val="150000"/>
              </a:lnSpc>
              <a:spcBef>
                <a:spcPts val="500"/>
              </a:spcBef>
              <a:spcAft>
                <a:spcPts val="500"/>
              </a:spcAft>
              <a:buNone/>
            </a:pPr>
            <a:r>
              <a:rPr lang="el-GR" sz="2800" b="1" u="sng" dirty="0">
                <a:effectLst/>
                <a:latin typeface="Times New Roman" panose="02020603050405020304" pitchFamily="18" charset="0"/>
                <a:ea typeface="Times New Roman" panose="02020603050405020304" pitchFamily="18" charset="0"/>
                <a:cs typeface="Calibri" panose="020F0502020204030204" pitchFamily="34" charset="0"/>
              </a:rPr>
              <a:t>Υποχρεωτικοί λόγοι άρνησης εκτέλεσης:  </a:t>
            </a:r>
            <a:endParaRPr lang="el-GR" sz="2800" u="sng"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Για την πράξη για την οποία έχει εκδοθεί το ευρωπαϊκό ένταλμα σύλληψης έχει χορηγηθεί </a:t>
            </a:r>
            <a:r>
              <a:rPr lang="el-GR" sz="2800" b="1" dirty="0">
                <a:effectLst/>
                <a:latin typeface="Times New Roman" panose="02020603050405020304" pitchFamily="18" charset="0"/>
                <a:ea typeface="Times New Roman" panose="02020603050405020304" pitchFamily="18" charset="0"/>
                <a:cs typeface="Calibri" panose="020F0502020204030204" pitchFamily="34" charset="0"/>
              </a:rPr>
              <a:t>αμνηστία</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στο κράτος μέλος από το οποίο ζητείται η έκδοση (άρθρο 3 παρ. 1 της Απόφασης-Πλαίσιο) </a:t>
            </a:r>
            <a:endParaRPr lang="el-GR" sz="2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Το πρόσωπο του οποίου ζητείται η έκδοση με το ευρωπαϊκό ένταλμα σύλληψης </a:t>
            </a:r>
            <a:r>
              <a:rPr lang="el-GR" sz="2800" b="1" dirty="0">
                <a:effectLst/>
                <a:latin typeface="Times New Roman" panose="02020603050405020304" pitchFamily="18" charset="0"/>
                <a:ea typeface="Times New Roman" panose="02020603050405020304" pitchFamily="18" charset="0"/>
                <a:cs typeface="Calibri" panose="020F0502020204030204" pitchFamily="34" charset="0"/>
              </a:rPr>
              <a:t>έχει δικαστεί ξανά</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a:t>
            </a:r>
            <a:r>
              <a:rPr lang="el-GR" sz="2800" b="1" dirty="0">
                <a:effectLst/>
                <a:latin typeface="Times New Roman" panose="02020603050405020304" pitchFamily="18" charset="0"/>
                <a:ea typeface="Times New Roman" panose="02020603050405020304" pitchFamily="18" charset="0"/>
                <a:cs typeface="Calibri" panose="020F0502020204030204" pitchFamily="34" charset="0"/>
              </a:rPr>
              <a:t>για την ίδια πράξη</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(άρθρο 3 παρ. 2 της Απόφασης-Πλαίσιο)</a:t>
            </a:r>
            <a:endParaRPr lang="el-GR" sz="2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Το πρόσωπο του οποίου ζητείται η έκδοση δεν είναι ποινικά υπεύθυνο λόγω </a:t>
            </a:r>
            <a:r>
              <a:rPr lang="el-GR" sz="2800" b="1" dirty="0">
                <a:effectLst/>
                <a:latin typeface="Times New Roman" panose="02020603050405020304" pitchFamily="18" charset="0"/>
                <a:ea typeface="Times New Roman" panose="02020603050405020304" pitchFamily="18" charset="0"/>
                <a:cs typeface="Calibri" panose="020F0502020204030204" pitchFamily="34" charset="0"/>
              </a:rPr>
              <a:t>ηλικίας</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για την πράξη για την οποία ζητείται η έκδοσή του (άρθρο 3 παρ. 3 της Απόφασης-Πλαίσιο) </a:t>
            </a:r>
            <a:endParaRPr lang="el-GR" sz="2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Το </a:t>
            </a:r>
            <a:r>
              <a:rPr lang="el-GR" sz="28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πρόσωπο δεν εκδίδεται όταν η έκδοσή του ζητείται προς τον σκοπό της δίωξης ή της τιμωρίας του </a:t>
            </a:r>
            <a:r>
              <a:rPr lang="el-GR" sz="2800" b="1" dirty="0">
                <a:effectLst/>
                <a:latin typeface="Times New Roman" panose="02020603050405020304" pitchFamily="18" charset="0"/>
                <a:ea typeface="Times New Roman" panose="02020603050405020304" pitchFamily="18" charset="0"/>
                <a:cs typeface="Calibri" panose="020F0502020204030204" pitchFamily="34" charset="0"/>
              </a:rPr>
              <a:t>λόγω φύλου, φυλής, θρησκείας, πολιτικών φρονημάτων, γενετήσιου προσανατολισμού κ.ά.</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(Σημείο 12 της Απόφασης-Πλαίσιο)</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550735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0EB2D0-1910-4EF3-1340-111D4BE30E07}"/>
              </a:ext>
            </a:extLst>
          </p:cNvPr>
          <p:cNvSpPr>
            <a:spLocks noGrp="1"/>
          </p:cNvSpPr>
          <p:nvPr>
            <p:ph type="title"/>
          </p:nvPr>
        </p:nvSpPr>
        <p:spPr/>
        <p:txBody>
          <a:bodyPr/>
          <a:lstStyle/>
          <a:p>
            <a:pPr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dirty="0"/>
          </a:p>
        </p:txBody>
      </p:sp>
      <p:sp>
        <p:nvSpPr>
          <p:cNvPr id="3" name="Θέση περιεχομένου 2">
            <a:extLst>
              <a:ext uri="{FF2B5EF4-FFF2-40B4-BE49-F238E27FC236}">
                <a16:creationId xmlns:a16="http://schemas.microsoft.com/office/drawing/2014/main" id="{CDC25FA1-C817-8669-1C4B-D60C1BCD9F7E}"/>
              </a:ext>
            </a:extLst>
          </p:cNvPr>
          <p:cNvSpPr>
            <a:spLocks noGrp="1"/>
          </p:cNvSpPr>
          <p:nvPr>
            <p:ph idx="1"/>
          </p:nvPr>
        </p:nvSpPr>
        <p:spPr/>
        <p:txBody>
          <a:bodyPr>
            <a:normAutofit fontScale="47500" lnSpcReduction="20000"/>
          </a:bodyPr>
          <a:lstStyle/>
          <a:p>
            <a:pPr lvl="0" algn="just">
              <a:lnSpc>
                <a:spcPct val="170000"/>
              </a:lnSpc>
              <a:spcBef>
                <a:spcPts val="0"/>
              </a:spcBef>
              <a:buFontTx/>
              <a:buChar char="-"/>
            </a:pP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Το </a:t>
            </a:r>
            <a:r>
              <a:rPr lang="el-GR" sz="32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a:t>
            </a: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πρόσωπο δεν εκδίδεται όταν υπάρχει </a:t>
            </a:r>
            <a:r>
              <a:rPr lang="el-GR" sz="3200" b="1" dirty="0">
                <a:effectLst/>
                <a:latin typeface="Times New Roman" panose="02020603050405020304" pitchFamily="18" charset="0"/>
                <a:ea typeface="Times New Roman" panose="02020603050405020304" pitchFamily="18" charset="0"/>
                <a:cs typeface="Calibri" panose="020F0502020204030204" pitchFamily="34" charset="0"/>
              </a:rPr>
              <a:t>ο φόβος παραβίασης θεμελιωδών ανθρωπίνων δικαιωμάτων</a:t>
            </a: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του </a:t>
            </a:r>
            <a:r>
              <a:rPr lang="el-GR" sz="32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εκζητούμενου</a:t>
            </a: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προσώπου στο αιτούν κράτος (Σημείο 10 της Απόφασης-Πλαίσιο) </a:t>
            </a:r>
            <a:r>
              <a:rPr lang="el-GR" sz="3200" dirty="0">
                <a:latin typeface="Times New Roman" panose="02020603050405020304" pitchFamily="18" charset="0"/>
                <a:ea typeface="Times New Roman" panose="02020603050405020304" pitchFamily="18" charset="0"/>
                <a:cs typeface="Calibri" panose="020F0502020204030204" pitchFamily="34" charset="0"/>
              </a:rPr>
              <a:t>– </a:t>
            </a:r>
          </a:p>
          <a:p>
            <a:pPr lvl="0" algn="just">
              <a:lnSpc>
                <a:spcPct val="170000"/>
              </a:lnSpc>
              <a:spcBef>
                <a:spcPts val="0"/>
              </a:spcBef>
              <a:buFontTx/>
              <a:buChar char="-"/>
            </a:pP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Το </a:t>
            </a:r>
            <a:r>
              <a:rPr lang="el-GR" sz="32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a:t>
            </a: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πρόσωπο δεν εκδίδεται όταν υπάρχει </a:t>
            </a:r>
            <a:r>
              <a:rPr lang="el-GR" sz="3200" b="1" dirty="0">
                <a:effectLst/>
                <a:latin typeface="Times New Roman" panose="02020603050405020304" pitchFamily="18" charset="0"/>
                <a:ea typeface="Times New Roman" panose="02020603050405020304" pitchFamily="18" charset="0"/>
                <a:cs typeface="Calibri" panose="020F0502020204030204" pitchFamily="34" charset="0"/>
              </a:rPr>
              <a:t>ο κίνδυνος να επιβληθεί στο </a:t>
            </a:r>
            <a:r>
              <a:rPr lang="el-GR" sz="3200" b="1"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a:t>
            </a:r>
            <a:r>
              <a:rPr lang="el-GR" sz="3200" b="1" dirty="0">
                <a:effectLst/>
                <a:latin typeface="Times New Roman" panose="02020603050405020304" pitchFamily="18" charset="0"/>
                <a:ea typeface="Times New Roman" panose="02020603050405020304" pitchFamily="18" charset="0"/>
                <a:cs typeface="Calibri" panose="020F0502020204030204" pitchFamily="34" charset="0"/>
              </a:rPr>
              <a:t> πρόσωπο η θανατική ποινή ή να υποβληθεί σε βασανιστήρια ή άλλη απάνθρωπη ή εξευτελιστική ποινή ή μεταχείριση</a:t>
            </a: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(Σημείο 13 της Απόφασης-Πλαίσιο). </a:t>
            </a:r>
            <a:endParaRPr lang="el-GR" sz="3200" dirty="0">
              <a:effectLst/>
              <a:latin typeface="Times New Roman" panose="02020603050405020304" pitchFamily="18" charset="0"/>
              <a:ea typeface="Times New Roman" panose="02020603050405020304" pitchFamily="18" charset="0"/>
            </a:endParaRPr>
          </a:p>
          <a:p>
            <a:pPr marL="0" indent="0" algn="just">
              <a:lnSpc>
                <a:spcPct val="170000"/>
              </a:lnSpc>
              <a:spcBef>
                <a:spcPts val="0"/>
              </a:spcBef>
              <a:buNone/>
            </a:pPr>
            <a:endParaRPr lang="el-GR" sz="3200" b="1" dirty="0">
              <a:latin typeface="Times New Roman" pitchFamily="18"/>
              <a:ea typeface="Times New Roman" panose="02020603050405020304" pitchFamily="18" charset="0"/>
              <a:cs typeface="Calibri" pitchFamily="34"/>
            </a:endParaRPr>
          </a:p>
          <a:p>
            <a:pPr marL="0" indent="0" algn="just">
              <a:lnSpc>
                <a:spcPct val="170000"/>
              </a:lnSpc>
              <a:spcBef>
                <a:spcPts val="0"/>
              </a:spcBef>
              <a:buNone/>
            </a:pPr>
            <a:r>
              <a:rPr lang="el-GR" sz="3200" b="1" u="sng" dirty="0">
                <a:effectLst/>
                <a:latin typeface="Times New Roman" panose="02020603050405020304" pitchFamily="18" charset="0"/>
                <a:ea typeface="Times New Roman" panose="02020603050405020304" pitchFamily="18" charset="0"/>
                <a:cs typeface="Calibri" panose="020F0502020204030204" pitchFamily="34" charset="0"/>
              </a:rPr>
              <a:t>Προαιρετικοί λόγοι άρνησης εκτέλεσης: </a:t>
            </a:r>
            <a:endParaRPr lang="el-GR" sz="3200" b="1" u="sng" dirty="0">
              <a:effectLst/>
              <a:latin typeface="Times New Roman" panose="02020603050405020304" pitchFamily="18" charset="0"/>
              <a:ea typeface="Times New Roman" panose="02020603050405020304" pitchFamily="18" charset="0"/>
            </a:endParaRPr>
          </a:p>
          <a:p>
            <a:pPr marL="0" indent="0" algn="just">
              <a:lnSpc>
                <a:spcPct val="170000"/>
              </a:lnSpc>
              <a:spcBef>
                <a:spcPts val="0"/>
              </a:spcBef>
              <a:buNone/>
            </a:pP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Προβλέπονται στο άρθρο 4 της Απόφασης-Πλαίσιο και οι σημαντικότεροι από αυτούς είναι οι εξής: </a:t>
            </a:r>
            <a:endParaRPr lang="el-GR" sz="3200" dirty="0">
              <a:effectLst/>
              <a:latin typeface="Times New Roman" panose="02020603050405020304" pitchFamily="18" charset="0"/>
              <a:ea typeface="Times New Roman" panose="02020603050405020304" pitchFamily="18" charset="0"/>
            </a:endParaRPr>
          </a:p>
          <a:p>
            <a:pPr marL="0" lvl="0" indent="0" algn="just">
              <a:lnSpc>
                <a:spcPct val="170000"/>
              </a:lnSpc>
              <a:spcBef>
                <a:spcPts val="0"/>
              </a:spcBef>
              <a:buNone/>
            </a:pP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Δεν πληρούνται οι προϋποθέσεις για το διττό αξιόποινο, για όσες πράξεις αυτό προβλέπεται (άρθρο 4 παρ. 1 της Απόφασης-Πλαίσιο) </a:t>
            </a:r>
            <a:endParaRPr lang="el-GR" sz="3200" dirty="0">
              <a:effectLst/>
              <a:latin typeface="Times New Roman" panose="02020603050405020304" pitchFamily="18" charset="0"/>
              <a:ea typeface="Times New Roman" panose="02020603050405020304" pitchFamily="18" charset="0"/>
            </a:endParaRPr>
          </a:p>
          <a:p>
            <a:pPr marL="0" lvl="0" indent="0" algn="just">
              <a:lnSpc>
                <a:spcPct val="170000"/>
              </a:lnSpc>
              <a:spcBef>
                <a:spcPts val="0"/>
              </a:spcBef>
              <a:buNone/>
            </a:pPr>
            <a:r>
              <a:rPr lang="el-GR" sz="3200" dirty="0">
                <a:effectLst/>
                <a:latin typeface="Times New Roman" panose="02020603050405020304" pitchFamily="18" charset="0"/>
                <a:ea typeface="Times New Roman" panose="02020603050405020304" pitchFamily="18" charset="0"/>
                <a:cs typeface="Calibri" panose="020F0502020204030204" pitchFamily="34" charset="0"/>
              </a:rPr>
              <a:t>- Η πράξη για την οποία ζητείται η έκδοση διώκεται και στο κράτος μέλος από το οποίο ζητείται η έκδοση (άρθρο 4 παρ. 2 της Απόφασης-Πλαίσιο)</a:t>
            </a:r>
            <a:endParaRPr lang="el-GR" sz="3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665152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4E42A9-DF0F-7441-BEBF-37275C73D592}"/>
              </a:ext>
            </a:extLst>
          </p:cNvPr>
          <p:cNvSpPr>
            <a:spLocks noGrp="1"/>
          </p:cNvSpPr>
          <p:nvPr>
            <p:ph type="title"/>
          </p:nvPr>
        </p:nvSpPr>
        <p:spPr/>
        <p:txBody>
          <a:bodyPr/>
          <a:lstStyle/>
          <a:p>
            <a:pPr algn="ctr"/>
            <a:r>
              <a:rPr lang="el-GR" sz="4400" b="1" dirty="0"/>
              <a:t>Ι</a:t>
            </a:r>
            <a:r>
              <a:rPr lang="en-US" sz="4400" b="1" dirty="0"/>
              <a:t>I</a:t>
            </a:r>
            <a:r>
              <a:rPr lang="el-GR" sz="4400" b="1" dirty="0"/>
              <a:t>.</a:t>
            </a:r>
            <a:r>
              <a:rPr lang="en-US" sz="4400" b="1" dirty="0"/>
              <a:t>1.</a:t>
            </a:r>
            <a:r>
              <a:rPr lang="el-GR" sz="4400" b="1" dirty="0"/>
              <a:t> Ευρωπαϊκό Ένταλμα Σύλληψης (ΕΕΣ)</a:t>
            </a:r>
            <a:endParaRPr lang="el-GR" dirty="0"/>
          </a:p>
        </p:txBody>
      </p:sp>
      <p:sp>
        <p:nvSpPr>
          <p:cNvPr id="3" name="Θέση περιεχομένου 2">
            <a:extLst>
              <a:ext uri="{FF2B5EF4-FFF2-40B4-BE49-F238E27FC236}">
                <a16:creationId xmlns:a16="http://schemas.microsoft.com/office/drawing/2014/main" id="{9A820FDD-B140-224B-1192-B8C3EB4134D6}"/>
              </a:ext>
            </a:extLst>
          </p:cNvPr>
          <p:cNvSpPr>
            <a:spLocks noGrp="1"/>
          </p:cNvSpPr>
          <p:nvPr>
            <p:ph idx="1"/>
          </p:nvPr>
        </p:nvSpPr>
        <p:spPr/>
        <p:txBody>
          <a:bodyPr>
            <a:normAutofit fontScale="85000" lnSpcReduction="20000"/>
          </a:bodyPr>
          <a:lstStyle/>
          <a:p>
            <a:pPr marL="0" indent="0" algn="just">
              <a:lnSpc>
                <a:spcPct val="150000"/>
              </a:lnSpc>
              <a:spcBef>
                <a:spcPts val="500"/>
              </a:spcBef>
              <a:spcAft>
                <a:spcPts val="500"/>
              </a:spcAft>
              <a:buNone/>
            </a:pPr>
            <a:r>
              <a:rPr lang="el-GR" sz="2800" b="1" u="sng" dirty="0">
                <a:effectLst/>
                <a:latin typeface="Times New Roman" panose="02020603050405020304" pitchFamily="18" charset="0"/>
                <a:ea typeface="Times New Roman" panose="02020603050405020304" pitchFamily="18" charset="0"/>
                <a:cs typeface="Calibri" panose="020F0502020204030204" pitchFamily="34" charset="0"/>
              </a:rPr>
              <a:t>Διαδικασία εκτέλεσης του ευρωπαϊκού εντάλματος σύλληψης </a:t>
            </a:r>
            <a:endParaRPr lang="el-GR" sz="2800" u="sng"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Η προστασία των ανθρωπίνων δικαιωμάτων που κατοχυρώνονται με τον Χάρτη των Θεμελιωδών Ελευθεριών ισχύει και κατά τη διαδικασία εκτέλεσης του ευρωπαϊκού εντάλματος σύλληψης. </a:t>
            </a:r>
            <a:endParaRPr lang="el-GR" sz="2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endParaRPr lang="el-GR" sz="2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Η διαδικασία έκδοσης ενός </a:t>
            </a:r>
            <a:r>
              <a:rPr lang="el-GR" sz="2800" dirty="0" err="1">
                <a:effectLst/>
                <a:latin typeface="Times New Roman" panose="02020603050405020304" pitchFamily="18" charset="0"/>
                <a:ea typeface="Times New Roman" panose="02020603050405020304" pitchFamily="18" charset="0"/>
                <a:cs typeface="Calibri" panose="020F0502020204030204" pitchFamily="34" charset="0"/>
              </a:rPr>
              <a:t>εκζητούμενου</a:t>
            </a:r>
            <a:r>
              <a:rPr lang="el-GR" sz="2800" dirty="0">
                <a:effectLst/>
                <a:latin typeface="Times New Roman" panose="02020603050405020304" pitchFamily="18" charset="0"/>
                <a:ea typeface="Times New Roman" panose="02020603050405020304" pitchFamily="18" charset="0"/>
                <a:cs typeface="Calibri" panose="020F0502020204030204" pitchFamily="34" charset="0"/>
              </a:rPr>
              <a:t> προσώπου στο αιτούν κράτος, σε περίπτωση σύλληψης, είναι απλή και πολύ σύντομη (10 ημέρες όταν το υπό έκδοση πρόσωπο συναινεί στην έκδοσή του και 60 ημέρες όταν δεν συναινεί). </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5869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4B928-40D8-FAAA-4ABF-A76AED1C1A3F}"/>
              </a:ext>
            </a:extLst>
          </p:cNvPr>
          <p:cNvSpPr>
            <a:spLocks noGrp="1"/>
          </p:cNvSpPr>
          <p:nvPr>
            <p:ph type="title"/>
          </p:nvPr>
        </p:nvSpPr>
        <p:spPr/>
        <p:txBody>
          <a:bodyPr/>
          <a:lstStyle/>
          <a:p>
            <a:pPr algn="ctr"/>
            <a:r>
              <a:rPr lang="el-GR" sz="4400" b="1" dirty="0"/>
              <a:t>ΙΙ.2. Ευρωπαϊκή Εντολή Έρευνας (ΕΕΑ)</a:t>
            </a:r>
            <a:endParaRPr lang="el-GR" dirty="0"/>
          </a:p>
        </p:txBody>
      </p:sp>
      <p:sp>
        <p:nvSpPr>
          <p:cNvPr id="3" name="Θέση περιεχομένου 2">
            <a:extLst>
              <a:ext uri="{FF2B5EF4-FFF2-40B4-BE49-F238E27FC236}">
                <a16:creationId xmlns:a16="http://schemas.microsoft.com/office/drawing/2014/main" id="{AB81164D-F262-1CA1-8AD7-048E0B04FFFE}"/>
              </a:ext>
            </a:extLst>
          </p:cNvPr>
          <p:cNvSpPr>
            <a:spLocks noGrp="1"/>
          </p:cNvSpPr>
          <p:nvPr>
            <p:ph idx="1"/>
          </p:nvPr>
        </p:nvSpPr>
        <p:spPr/>
        <p:txBody>
          <a:bodyPr>
            <a:normAutofit fontScale="92500" lnSpcReduction="20000"/>
          </a:bodyPr>
          <a:lstStyle/>
          <a:p>
            <a:pPr marL="0" indent="0" algn="just">
              <a:lnSpc>
                <a:spcPct val="150000"/>
              </a:lnSpc>
              <a:spcBef>
                <a:spcPts val="500"/>
              </a:spcBef>
              <a:spcAft>
                <a:spcPts val="500"/>
              </a:spcAft>
              <a:buNone/>
            </a:pPr>
            <a:r>
              <a:rPr lang="el-GR" sz="2800" b="1" u="sng" dirty="0">
                <a:effectLst/>
                <a:latin typeface="Times New Roman" panose="02020603050405020304" pitchFamily="18" charset="0"/>
                <a:ea typeface="Times New Roman" panose="02020603050405020304" pitchFamily="18" charset="0"/>
              </a:rPr>
              <a:t>Νομική βάση, σκοπός και έννοια της Ευρωπαϊκής Εντολής Έρευνας</a:t>
            </a:r>
          </a:p>
          <a:p>
            <a:pPr algn="just">
              <a:lnSpc>
                <a:spcPct val="150000"/>
              </a:lnSpc>
              <a:spcBef>
                <a:spcPts val="500"/>
              </a:spcBef>
              <a:spcAft>
                <a:spcPts val="500"/>
              </a:spcAft>
            </a:pPr>
            <a:r>
              <a:rPr lang="el-GR" sz="2800" dirty="0">
                <a:effectLst/>
                <a:latin typeface="Times New Roman" panose="02020603050405020304" pitchFamily="18" charset="0"/>
                <a:ea typeface="Times New Roman" panose="02020603050405020304" pitchFamily="18" charset="0"/>
              </a:rPr>
              <a:t>Ίδια νομική βάση με το ΕΕΣ: Αρχές της αμοιβαίας εμπιστοσύνης και της αμοιβαίας αναγνώρισης δικαστικών αποφάσεων </a:t>
            </a:r>
          </a:p>
          <a:p>
            <a:pPr algn="just">
              <a:lnSpc>
                <a:spcPct val="150000"/>
              </a:lnSpc>
              <a:spcBef>
                <a:spcPts val="500"/>
              </a:spcBef>
              <a:spcAft>
                <a:spcPts val="500"/>
              </a:spcAft>
            </a:pPr>
            <a:r>
              <a:rPr lang="el-GR" sz="2800" dirty="0">
                <a:latin typeface="Times New Roman" panose="02020603050405020304" pitchFamily="18" charset="0"/>
                <a:ea typeface="Times New Roman" panose="02020603050405020304" pitchFamily="18" charset="0"/>
              </a:rPr>
              <a:t>Ο</a:t>
            </a:r>
            <a:r>
              <a:rPr lang="el-GR" sz="2800" dirty="0">
                <a:effectLst/>
                <a:latin typeface="Times New Roman" panose="02020603050405020304" pitchFamily="18" charset="0"/>
                <a:ea typeface="Times New Roman" panose="02020603050405020304" pitchFamily="18" charset="0"/>
              </a:rPr>
              <a:t> κοινοτικός νομοθέτης προχώρησε το 2014 στην έκδοση Οδηγίας, της Οδηγίας 2014/41/ΕΕ για την Ευρωπαϊκή Εντολή Έρευνας </a:t>
            </a:r>
          </a:p>
          <a:p>
            <a:pPr algn="just">
              <a:lnSpc>
                <a:spcPct val="150000"/>
              </a:lnSpc>
              <a:spcBef>
                <a:spcPts val="500"/>
              </a:spcBef>
              <a:spcAft>
                <a:spcPts val="500"/>
              </a:spcAft>
            </a:pPr>
            <a:r>
              <a:rPr lang="el-GR" sz="2800" dirty="0">
                <a:latin typeface="Times New Roman" panose="02020603050405020304" pitchFamily="18" charset="0"/>
                <a:ea typeface="Times New Roman" panose="02020603050405020304" pitchFamily="18" charset="0"/>
              </a:rPr>
              <a:t>Σκοπός της Οδηγίας: να ενισχύσει</a:t>
            </a:r>
            <a:r>
              <a:rPr lang="el-GR" sz="2800" dirty="0">
                <a:effectLst/>
                <a:latin typeface="Times New Roman" panose="02020603050405020304" pitchFamily="18" charset="0"/>
                <a:ea typeface="Times New Roman" panose="02020603050405020304" pitchFamily="18" charset="0"/>
              </a:rPr>
              <a:t> τη διακρατική συνεργασία προς τον σκοπό συλλογής αποδεικτικών στοιχείων </a:t>
            </a:r>
          </a:p>
          <a:p>
            <a:endParaRPr lang="el-GR" dirty="0"/>
          </a:p>
        </p:txBody>
      </p:sp>
    </p:spTree>
    <p:extLst>
      <p:ext uri="{BB962C8B-B14F-4D97-AF65-F5344CB8AC3E}">
        <p14:creationId xmlns:p14="http://schemas.microsoft.com/office/powerpoint/2010/main" val="1374659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1D4795-941F-B81A-2770-00804331418D}"/>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30737BA8-4804-D119-176E-82B12805009A}"/>
              </a:ext>
            </a:extLst>
          </p:cNvPr>
          <p:cNvSpPr>
            <a:spLocks noGrp="1"/>
          </p:cNvSpPr>
          <p:nvPr>
            <p:ph idx="1"/>
          </p:nvPr>
        </p:nvSpPr>
        <p:spPr/>
        <p:txBody>
          <a:bodyPr>
            <a:normAutofit lnSpcReduction="10000"/>
          </a:bodyPr>
          <a:lstStyle/>
          <a:p>
            <a:pPr marL="0" lvl="0" indent="0" algn="just">
              <a:lnSpc>
                <a:spcPct val="150000"/>
              </a:lnSpc>
              <a:spcBef>
                <a:spcPts val="0"/>
              </a:spcBef>
              <a:buNone/>
            </a:pPr>
            <a:r>
              <a:rPr lang="el-GR" sz="1600" b="1" u="sng" dirty="0">
                <a:latin typeface="Times New Roman" pitchFamily="18"/>
                <a:cs typeface="Times New Roman" pitchFamily="18"/>
              </a:rPr>
              <a:t>Σύγχρονοι τρόποι εκδήλωσης εγκλήματος στο διαδίκτυο</a:t>
            </a:r>
            <a:r>
              <a:rPr lang="el-GR" sz="1600" dirty="0">
                <a:latin typeface="Times New Roman" pitchFamily="18"/>
                <a:cs typeface="Times New Roman" pitchFamily="18"/>
              </a:rPr>
              <a:t>: </a:t>
            </a:r>
          </a:p>
          <a:p>
            <a:pPr marL="0" lvl="0" indent="0" algn="just">
              <a:lnSpc>
                <a:spcPct val="150000"/>
              </a:lnSpc>
              <a:spcBef>
                <a:spcPts val="0"/>
              </a:spcBef>
              <a:buNone/>
            </a:pPr>
            <a:r>
              <a:rPr lang="el-GR" sz="1600" dirty="0">
                <a:latin typeface="Times New Roman" pitchFamily="18"/>
                <a:cs typeface="Times New Roman" pitchFamily="18"/>
              </a:rPr>
              <a:t>Ηλεκτρονικές απάτες</a:t>
            </a:r>
          </a:p>
          <a:p>
            <a:pPr marL="0" indent="0" algn="just">
              <a:lnSpc>
                <a:spcPct val="150000"/>
              </a:lnSpc>
              <a:spcBef>
                <a:spcPts val="0"/>
              </a:spcBef>
              <a:buNone/>
            </a:pPr>
            <a:r>
              <a:rPr lang="en-US" sz="1600" b="1" dirty="0">
                <a:latin typeface="Times New Roman" panose="02020603050405020304" pitchFamily="18" charset="0"/>
                <a:ea typeface="Calibri" panose="020F0502020204030204" pitchFamily="34" charset="0"/>
                <a:cs typeface="Times New Roman" panose="02020603050405020304" pitchFamily="18" charset="0"/>
              </a:rPr>
              <a:t>Phishing</a:t>
            </a:r>
            <a:r>
              <a:rPr lang="el-GR" sz="1600" dirty="0">
                <a:latin typeface="Times New Roman" panose="02020603050405020304" pitchFamily="18" charset="0"/>
                <a:ea typeface="Calibri" panose="020F0502020204030204" pitchFamily="34" charset="0"/>
                <a:cs typeface="Times New Roman" panose="02020603050405020304" pitchFamily="18" charset="0"/>
              </a:rPr>
              <a:t> (ηλεκτρονικό ψάρεμα, αλίευση):  Περίπτωση όπου το θύμα </a:t>
            </a:r>
            <a:r>
              <a:rPr lang="el-GR" sz="1600" dirty="0" err="1">
                <a:latin typeface="Times New Roman" panose="02020603050405020304" pitchFamily="18" charset="0"/>
                <a:ea typeface="Calibri" panose="020F0502020204030204" pitchFamily="34" charset="0"/>
                <a:cs typeface="Times New Roman" panose="02020603050405020304" pitchFamily="18" charset="0"/>
              </a:rPr>
              <a:t>παραπλανάται</a:t>
            </a:r>
            <a:r>
              <a:rPr lang="el-GR" sz="1600" dirty="0">
                <a:latin typeface="Times New Roman" panose="02020603050405020304" pitchFamily="18" charset="0"/>
                <a:ea typeface="Calibri" panose="020F0502020204030204" pitchFamily="34" charset="0"/>
                <a:cs typeface="Times New Roman" panose="02020603050405020304" pitchFamily="18" charset="0"/>
              </a:rPr>
              <a:t> από τον δράστη, δίνει τα στοιχεία του και εν συνεχεία ο δράστης ζημιώνει την περιουσία του χρησιμοποιώντας τα στοιχεία αυτά. </a:t>
            </a:r>
          </a:p>
          <a:p>
            <a:pPr marL="0" indent="0" algn="just">
              <a:lnSpc>
                <a:spcPct val="150000"/>
              </a:lnSpc>
              <a:spcBef>
                <a:spcPts val="0"/>
              </a:spcBef>
              <a:buNone/>
            </a:pPr>
            <a:r>
              <a:rPr lang="en-US" sz="1600" b="1" dirty="0">
                <a:latin typeface="Times New Roman" panose="02020603050405020304" pitchFamily="18" charset="0"/>
                <a:ea typeface="Calibri" panose="020F0502020204030204" pitchFamily="34" charset="0"/>
                <a:cs typeface="Times New Roman" panose="02020603050405020304" pitchFamily="18" charset="0"/>
              </a:rPr>
              <a:t>Pharming</a:t>
            </a:r>
            <a:r>
              <a:rPr lang="el-GR" sz="1600" dirty="0">
                <a:latin typeface="Times New Roman" panose="02020603050405020304" pitchFamily="18" charset="0"/>
                <a:ea typeface="Calibri" panose="020F0502020204030204" pitchFamily="34" charset="0"/>
                <a:cs typeface="Times New Roman" panose="02020603050405020304" pitchFamily="18" charset="0"/>
              </a:rPr>
              <a:t> (καλλιέργεια): Εξελιγμένη μορφή του </a:t>
            </a:r>
            <a:r>
              <a:rPr lang="en-US" sz="1600" dirty="0">
                <a:latin typeface="Times New Roman" panose="02020603050405020304" pitchFamily="18" charset="0"/>
                <a:ea typeface="Calibri" panose="020F0502020204030204" pitchFamily="34" charset="0"/>
                <a:cs typeface="Times New Roman" panose="02020603050405020304" pitchFamily="18" charset="0"/>
              </a:rPr>
              <a:t>phishing</a:t>
            </a:r>
            <a:r>
              <a:rPr lang="el-GR" sz="1600" dirty="0">
                <a:latin typeface="Times New Roman" panose="02020603050405020304" pitchFamily="18" charset="0"/>
                <a:ea typeface="Calibri" panose="020F0502020204030204" pitchFamily="34" charset="0"/>
                <a:cs typeface="Times New Roman" panose="02020603050405020304" pitchFamily="18" charset="0"/>
              </a:rPr>
              <a:t>, όπου ο δράστης δεν παραπλανά το θύμα για να του δώσει τα στοιχεία του, αλλά τα παίρνει χρησιμοποιώντας προγράμματα υπολογιστή που </a:t>
            </a:r>
            <a:r>
              <a:rPr lang="el-GR" sz="1600" dirty="0" err="1">
                <a:latin typeface="Times New Roman" panose="02020603050405020304" pitchFamily="18" charset="0"/>
                <a:ea typeface="Calibri" panose="020F0502020204030204" pitchFamily="34" charset="0"/>
                <a:cs typeface="Times New Roman" panose="02020603050405020304" pitchFamily="18" charset="0"/>
              </a:rPr>
              <a:t>αναδρομολογούν</a:t>
            </a:r>
            <a:r>
              <a:rPr lang="el-GR" sz="1600" dirty="0">
                <a:latin typeface="Times New Roman" panose="02020603050405020304" pitchFamily="18" charset="0"/>
                <a:ea typeface="Calibri" panose="020F0502020204030204" pitchFamily="34" charset="0"/>
                <a:cs typeface="Times New Roman" panose="02020603050405020304" pitchFamily="18" charset="0"/>
              </a:rPr>
              <a:t> την κυκλοφορία των δεδομένων με αποτέλεσμα το θύμα να καταχωρεί τα στοιχεία του σε ιστοσελίδα που πιστεύει ότι είναι η γνήσια, ενώ στην πραγματικότητα είναι αντίγραφό της. </a:t>
            </a:r>
          </a:p>
          <a:p>
            <a:pPr marL="0" indent="0" algn="just">
              <a:lnSpc>
                <a:spcPct val="150000"/>
              </a:lnSpc>
              <a:spcBef>
                <a:spcPts val="0"/>
              </a:spcBef>
              <a:buNone/>
            </a:pPr>
            <a:r>
              <a:rPr lang="el-GR" sz="1600" b="1" dirty="0">
                <a:latin typeface="Times New Roman" panose="02020603050405020304" pitchFamily="18" charset="0"/>
                <a:ea typeface="Calibri" panose="020F0502020204030204" pitchFamily="34" charset="0"/>
                <a:cs typeface="Times New Roman" panose="02020603050405020304" pitchFamily="18" charset="0"/>
              </a:rPr>
              <a:t>Περίπτωση κλεμμένης κάρτας</a:t>
            </a:r>
            <a:r>
              <a:rPr lang="el-GR" sz="1600" dirty="0">
                <a:latin typeface="Times New Roman" panose="02020603050405020304" pitchFamily="18" charset="0"/>
                <a:ea typeface="Calibri" panose="020F0502020204030204" pitchFamily="34" charset="0"/>
                <a:cs typeface="Times New Roman" panose="02020603050405020304" pitchFamily="18" charset="0"/>
              </a:rPr>
              <a:t>: Ο πιο συνηθισμένος τρόπος τέλεσης της απάτης με υπολογιστή. </a:t>
            </a:r>
          </a:p>
          <a:p>
            <a:pPr marL="0" indent="0" algn="just">
              <a:lnSpc>
                <a:spcPct val="150000"/>
              </a:lnSpc>
              <a:spcBef>
                <a:spcPts val="0"/>
              </a:spcBef>
              <a:buNone/>
            </a:pPr>
            <a:r>
              <a:rPr lang="el-GR" sz="1600" b="1" dirty="0">
                <a:latin typeface="Times New Roman" panose="02020603050405020304" pitchFamily="18" charset="0"/>
                <a:ea typeface="Calibri" panose="020F0502020204030204" pitchFamily="34" charset="0"/>
                <a:cs typeface="Times New Roman" panose="02020603050405020304" pitchFamily="18" charset="0"/>
              </a:rPr>
              <a:t>Μεταφορά χρημάτων μέσω </a:t>
            </a:r>
            <a:r>
              <a:rPr lang="en-US" sz="1600" b="1" dirty="0">
                <a:latin typeface="Times New Roman" panose="02020603050405020304" pitchFamily="18" charset="0"/>
                <a:ea typeface="Calibri" panose="020F0502020204030204" pitchFamily="34" charset="0"/>
                <a:cs typeface="Times New Roman" panose="02020603050405020304" pitchFamily="18" charset="0"/>
              </a:rPr>
              <a:t>web banking</a:t>
            </a:r>
            <a:r>
              <a:rPr lang="el-GR" sz="1600" b="1" dirty="0">
                <a:latin typeface="Times New Roman" panose="02020603050405020304" pitchFamily="18" charset="0"/>
                <a:ea typeface="Calibri" panose="020F0502020204030204" pitchFamily="34" charset="0"/>
                <a:cs typeface="Times New Roman" panose="02020603050405020304" pitchFamily="18" charset="0"/>
              </a:rPr>
              <a:t> από μη δικαιούμενο πρόσωπο </a:t>
            </a:r>
          </a:p>
          <a:p>
            <a:pPr marL="0" lvl="0" indent="0" algn="just">
              <a:lnSpc>
                <a:spcPct val="150000"/>
              </a:lnSpc>
              <a:spcBef>
                <a:spcPts val="0"/>
              </a:spcBef>
              <a:buNone/>
            </a:pPr>
            <a:r>
              <a:rPr lang="en-US" sz="1600" b="1" dirty="0">
                <a:latin typeface="Times New Roman" panose="02020603050405020304" pitchFamily="18" charset="0"/>
                <a:ea typeface="Calibri" panose="020F0502020204030204" pitchFamily="34" charset="0"/>
              </a:rPr>
              <a:t>R</a:t>
            </a:r>
            <a:r>
              <a:rPr lang="en-US" sz="1600" b="1" dirty="0">
                <a:effectLst/>
                <a:latin typeface="Times New Roman" panose="02020603050405020304" pitchFamily="18" charset="0"/>
                <a:ea typeface="Calibri" panose="020F0502020204030204" pitchFamily="34" charset="0"/>
              </a:rPr>
              <a:t>ansomware</a:t>
            </a:r>
            <a:r>
              <a:rPr lang="el-GR" sz="1600" dirty="0">
                <a:effectLst/>
                <a:latin typeface="Times New Roman" panose="02020603050405020304" pitchFamily="18" charset="0"/>
                <a:ea typeface="Calibri" panose="020F0502020204030204" pitchFamily="34" charset="0"/>
              </a:rPr>
              <a:t> </a:t>
            </a:r>
            <a:endParaRPr lang="en-US" sz="1600" dirty="0">
              <a:effectLst/>
              <a:latin typeface="Times New Roman" panose="02020603050405020304" pitchFamily="18" charset="0"/>
              <a:ea typeface="Calibri" panose="020F0502020204030204" pitchFamily="34" charset="0"/>
            </a:endParaRPr>
          </a:p>
          <a:p>
            <a:pPr marL="0" indent="0" algn="just">
              <a:lnSpc>
                <a:spcPct val="150000"/>
              </a:lnSpc>
              <a:spcBef>
                <a:spcPts val="0"/>
              </a:spcBef>
              <a:buNone/>
            </a:pPr>
            <a:r>
              <a:rPr lang="el-GR" sz="1600" b="1" dirty="0">
                <a:latin typeface="Times New Roman" panose="02020603050405020304" pitchFamily="18" charset="0"/>
                <a:ea typeface="Calibri" panose="020F0502020204030204" pitchFamily="34" charset="0"/>
              </a:rPr>
              <a:t>Υποκλοπή</a:t>
            </a:r>
            <a:r>
              <a:rPr lang="el-GR" sz="1600" dirty="0">
                <a:latin typeface="Times New Roman" panose="02020603050405020304" pitchFamily="18" charset="0"/>
                <a:ea typeface="Calibri" panose="020F0502020204030204" pitchFamily="34" charset="0"/>
              </a:rPr>
              <a:t> </a:t>
            </a:r>
            <a:r>
              <a:rPr lang="el-GR" sz="1600" b="1" dirty="0">
                <a:latin typeface="Times New Roman" panose="02020603050405020304" pitchFamily="18" charset="0"/>
                <a:ea typeface="Calibri" panose="020F0502020204030204" pitchFamily="34" charset="0"/>
              </a:rPr>
              <a:t>προσωπικών</a:t>
            </a:r>
            <a:r>
              <a:rPr lang="el-GR" sz="1600" dirty="0">
                <a:latin typeface="Times New Roman" panose="02020603050405020304" pitchFamily="18" charset="0"/>
                <a:ea typeface="Calibri" panose="020F0502020204030204" pitchFamily="34" charset="0"/>
              </a:rPr>
              <a:t> </a:t>
            </a:r>
            <a:r>
              <a:rPr lang="el-GR" sz="1600" b="1" dirty="0">
                <a:latin typeface="Times New Roman" panose="02020603050405020304" pitchFamily="18" charset="0"/>
                <a:ea typeface="Calibri" panose="020F0502020204030204" pitchFamily="34" charset="0"/>
              </a:rPr>
              <a:t>δεδομένων</a:t>
            </a:r>
            <a:endParaRPr lang="el-GR" sz="1600" b="1" dirty="0">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12054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913F08-D09C-99F3-7D98-C50C75D7D2EC}"/>
              </a:ext>
            </a:extLst>
          </p:cNvPr>
          <p:cNvSpPr>
            <a:spLocks noGrp="1"/>
          </p:cNvSpPr>
          <p:nvPr>
            <p:ph type="title"/>
          </p:nvPr>
        </p:nvSpPr>
        <p:spPr/>
        <p:txBody>
          <a:bodyPr/>
          <a:lstStyle/>
          <a:p>
            <a:pPr algn="ctr"/>
            <a:r>
              <a:rPr lang="el-GR" sz="4400" b="1" dirty="0"/>
              <a:t>ΙΙ.2. Ευρωπαϊκή Εντολή Έρευνας (ΕΕΑ)</a:t>
            </a:r>
            <a:endParaRPr lang="el-GR" dirty="0"/>
          </a:p>
        </p:txBody>
      </p:sp>
      <p:sp>
        <p:nvSpPr>
          <p:cNvPr id="3" name="Θέση περιεχομένου 2">
            <a:extLst>
              <a:ext uri="{FF2B5EF4-FFF2-40B4-BE49-F238E27FC236}">
                <a16:creationId xmlns:a16="http://schemas.microsoft.com/office/drawing/2014/main" id="{E40D67C4-2008-AA84-B1C3-832EC649BF59}"/>
              </a:ext>
            </a:extLst>
          </p:cNvPr>
          <p:cNvSpPr>
            <a:spLocks noGrp="1"/>
          </p:cNvSpPr>
          <p:nvPr>
            <p:ph idx="1"/>
          </p:nvPr>
        </p:nvSpPr>
        <p:spPr/>
        <p:txBody>
          <a:bodyPr/>
          <a:lstStyle/>
          <a:p>
            <a:pPr algn="just">
              <a:lnSpc>
                <a:spcPct val="150000"/>
              </a:lnSpc>
              <a:spcBef>
                <a:spcPts val="0"/>
              </a:spcBef>
            </a:pPr>
            <a:r>
              <a:rPr lang="el-GR" sz="2400" dirty="0">
                <a:effectLst/>
                <a:latin typeface="Times New Roman" panose="02020603050405020304" pitchFamily="18" charset="0"/>
                <a:ea typeface="Times New Roman" panose="02020603050405020304" pitchFamily="18" charset="0"/>
              </a:rPr>
              <a:t>ΕΕΕ είναι η δικαστική απόφαση που εκδίδει ή επικυρώνει δικαστική αρχή ενός κράτους-μέλους (κράτους έκδοσης) με σκοπό την εκτέλεση ενός ή περισσοτέρων συγκεκριμένων ερευνητικών μέτρων σε άλλο κράτος-μέλος (κράτος εκτέλεσης) για τη λήψη, συγκέντρωση και αποστολή αποδεικτικών στοιχείων που θα αποκτηθούν ή βρίσκονται ήδη στην κατοχή των αρμοδίων αρχών του κράτους εκτέλεσης. </a:t>
            </a:r>
          </a:p>
          <a:p>
            <a:endParaRPr lang="el-GR" dirty="0"/>
          </a:p>
        </p:txBody>
      </p:sp>
    </p:spTree>
    <p:extLst>
      <p:ext uri="{BB962C8B-B14F-4D97-AF65-F5344CB8AC3E}">
        <p14:creationId xmlns:p14="http://schemas.microsoft.com/office/powerpoint/2010/main" val="31570152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FB737F-66B6-69F2-87C1-ED55287DF485}"/>
              </a:ext>
            </a:extLst>
          </p:cNvPr>
          <p:cNvSpPr>
            <a:spLocks noGrp="1"/>
          </p:cNvSpPr>
          <p:nvPr>
            <p:ph type="title"/>
          </p:nvPr>
        </p:nvSpPr>
        <p:spPr/>
        <p:txBody>
          <a:bodyPr/>
          <a:lstStyle/>
          <a:p>
            <a:pPr algn="ctr"/>
            <a:r>
              <a:rPr lang="el-GR" sz="4400" b="1" dirty="0"/>
              <a:t>ΙΙ.2. Ευρωπαϊκή Εντολή Έρευνας (ΕΕΑ)</a:t>
            </a:r>
            <a:endParaRPr lang="el-GR" dirty="0"/>
          </a:p>
        </p:txBody>
      </p:sp>
      <p:sp>
        <p:nvSpPr>
          <p:cNvPr id="3" name="Θέση περιεχομένου 2">
            <a:extLst>
              <a:ext uri="{FF2B5EF4-FFF2-40B4-BE49-F238E27FC236}">
                <a16:creationId xmlns:a16="http://schemas.microsoft.com/office/drawing/2014/main" id="{865B4314-ED03-AE22-1EF2-B4D4083F18C8}"/>
              </a:ext>
            </a:extLst>
          </p:cNvPr>
          <p:cNvSpPr>
            <a:spLocks noGrp="1"/>
          </p:cNvSpPr>
          <p:nvPr>
            <p:ph idx="1"/>
          </p:nvPr>
        </p:nvSpPr>
        <p:spPr/>
        <p:txBody>
          <a:bodyPr>
            <a:normAutofit fontScale="92500" lnSpcReduction="10000"/>
          </a:bodyPr>
          <a:lstStyle/>
          <a:p>
            <a:pPr marL="0" indent="0" algn="just">
              <a:lnSpc>
                <a:spcPct val="170000"/>
              </a:lnSpc>
              <a:spcBef>
                <a:spcPts val="0"/>
              </a:spcBef>
              <a:buNone/>
            </a:pPr>
            <a:r>
              <a:rPr lang="el-GR" sz="1800" b="1" u="sng" dirty="0">
                <a:effectLst/>
                <a:latin typeface="Times New Roman" panose="02020603050405020304" pitchFamily="18" charset="0"/>
                <a:ea typeface="Times New Roman" panose="02020603050405020304" pitchFamily="18" charset="0"/>
              </a:rPr>
              <a:t>Βασικές διατάξεις Οδηγίας</a:t>
            </a:r>
            <a:endParaRPr lang="el-GR" sz="1800" u="sng" dirty="0">
              <a:effectLst/>
              <a:latin typeface="Times New Roman" panose="02020603050405020304" pitchFamily="18" charset="0"/>
              <a:ea typeface="Times New Roman" panose="02020603050405020304" pitchFamily="18" charset="0"/>
            </a:endParaRP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1 – Ορισμός ΕΕΕ, αρχή αμοιβαίας αναγνώρισης, σεβασμός θεμελιωδών δικαιωμάτων </a:t>
            </a: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2 – Ορισμοί (ιδίως </a:t>
            </a:r>
            <a:r>
              <a:rPr lang="el-GR" sz="1800" dirty="0" err="1">
                <a:effectLst/>
                <a:latin typeface="Times New Roman" panose="02020603050405020304" pitchFamily="18" charset="0"/>
                <a:ea typeface="Times New Roman" panose="02020603050405020304" pitchFamily="18" charset="0"/>
              </a:rPr>
              <a:t>στ</a:t>
            </a:r>
            <a:r>
              <a:rPr lang="el-GR" sz="1800" dirty="0">
                <a:effectLst/>
                <a:latin typeface="Times New Roman" panose="02020603050405020304" pitchFamily="18" charset="0"/>
                <a:ea typeface="Times New Roman" panose="02020603050405020304" pitchFamily="18" charset="0"/>
              </a:rPr>
              <a:t>. γ΄ «αρχή έκδοσης»)</a:t>
            </a: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6 παρ. 1 – Διττή προϋπόθεση έκδοσης ή επικύρωσης ΕΕΕ: α) αρχή αναλογικότητας με βάση την προστασία θεμελιωδών δικαιωμάτων, β) το ερευνητικό μέτρο θα μπορούσε να διαταχθεί υπό τις ίδιες προϋποθέσεις σε παρόμοια εγχώρια υπόθεση</a:t>
            </a: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11 – Λόγοι άρνησης εκτέλεσης ΕΕΕ </a:t>
            </a: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12 – Προθεσμίες εκτέλεσης ΕΕΕ </a:t>
            </a:r>
          </a:p>
          <a:p>
            <a:pPr algn="just">
              <a:lnSpc>
                <a:spcPct val="170000"/>
              </a:lnSpc>
              <a:spcBef>
                <a:spcPts val="0"/>
              </a:spcBef>
            </a:pPr>
            <a:r>
              <a:rPr lang="el-GR" sz="1800" dirty="0">
                <a:effectLst/>
                <a:latin typeface="Times New Roman" panose="02020603050405020304" pitchFamily="18" charset="0"/>
                <a:ea typeface="Times New Roman" panose="02020603050405020304" pitchFamily="18" charset="0"/>
              </a:rPr>
              <a:t>Άρθρο 14 – Πρόβλεψη ενδίκων βοηθημάτων κατά των ερευνητικών μέτρων στο κράτος της έκδοσης</a:t>
            </a:r>
          </a:p>
          <a:p>
            <a:pPr algn="just">
              <a:lnSpc>
                <a:spcPct val="170000"/>
              </a:lnSpc>
              <a:spcBef>
                <a:spcPts val="0"/>
              </a:spcBef>
            </a:pPr>
            <a:r>
              <a:rPr lang="el-GR" sz="1800" b="1" u="sng" dirty="0">
                <a:effectLst/>
                <a:latin typeface="Times New Roman" panose="02020603050405020304" pitchFamily="18" charset="0"/>
                <a:ea typeface="Times New Roman" panose="02020603050405020304" pitchFamily="18" charset="0"/>
              </a:rPr>
              <a:t>ΠΑΡΑΡΤΗΜΑ Α (έντυπο)</a:t>
            </a:r>
            <a:endParaRPr lang="el-G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4770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CF99A0-B9BD-9D58-F2AC-7F3BABA5A58B}"/>
              </a:ext>
            </a:extLst>
          </p:cNvPr>
          <p:cNvSpPr>
            <a:spLocks noGrp="1"/>
          </p:cNvSpPr>
          <p:nvPr>
            <p:ph type="title"/>
          </p:nvPr>
        </p:nvSpPr>
        <p:spPr/>
        <p:txBody>
          <a:bodyPr/>
          <a:lstStyle/>
          <a:p>
            <a:pPr algn="ctr"/>
            <a:r>
              <a:rPr lang="el-GR" sz="4400" b="1" dirty="0"/>
              <a:t>ΙΙ.2. Ευρωπαϊκή Εντολή Έρευνας (ΕΕΑ)</a:t>
            </a:r>
            <a:endParaRPr lang="el-GR" dirty="0"/>
          </a:p>
        </p:txBody>
      </p:sp>
      <p:sp>
        <p:nvSpPr>
          <p:cNvPr id="3" name="Θέση περιεχομένου 2">
            <a:extLst>
              <a:ext uri="{FF2B5EF4-FFF2-40B4-BE49-F238E27FC236}">
                <a16:creationId xmlns:a16="http://schemas.microsoft.com/office/drawing/2014/main" id="{28AE618E-1880-1BD0-1D20-F1EF7388FA5C}"/>
              </a:ext>
            </a:extLst>
          </p:cNvPr>
          <p:cNvSpPr>
            <a:spLocks noGrp="1"/>
          </p:cNvSpPr>
          <p:nvPr>
            <p:ph idx="1"/>
          </p:nvPr>
        </p:nvSpPr>
        <p:spPr/>
        <p:txBody>
          <a:bodyPr>
            <a:normAutofit/>
          </a:bodyPr>
          <a:lstStyle/>
          <a:p>
            <a:pPr marL="0" indent="0" algn="just">
              <a:lnSpc>
                <a:spcPct val="150000"/>
              </a:lnSpc>
              <a:spcBef>
                <a:spcPts val="0"/>
              </a:spcBef>
              <a:buNone/>
            </a:pPr>
            <a:r>
              <a:rPr lang="el-GR" sz="1500" dirty="0">
                <a:effectLst/>
                <a:latin typeface="Times New Roman" panose="02020603050405020304" pitchFamily="18" charset="0"/>
                <a:ea typeface="Times New Roman" panose="02020603050405020304" pitchFamily="18" charset="0"/>
                <a:cs typeface="Times New Roman" panose="02020603050405020304" pitchFamily="18" charset="0"/>
              </a:rPr>
              <a:t>Ιδιαιτέρως σημαντικές είναι οι </a:t>
            </a:r>
            <a:r>
              <a:rPr lang="el-GR" sz="1500" b="1" u="sng" dirty="0">
                <a:effectLst/>
                <a:latin typeface="Times New Roman" panose="02020603050405020304" pitchFamily="18" charset="0"/>
                <a:ea typeface="Times New Roman" panose="02020603050405020304" pitchFamily="18" charset="0"/>
                <a:cs typeface="Times New Roman" panose="02020603050405020304" pitchFamily="18" charset="0"/>
              </a:rPr>
              <a:t>παραδοχές του ΔΕΕ </a:t>
            </a:r>
            <a:r>
              <a:rPr lang="el-GR" sz="1500" dirty="0">
                <a:effectLst/>
                <a:latin typeface="Times New Roman" panose="02020603050405020304" pitchFamily="18" charset="0"/>
                <a:ea typeface="Times New Roman" panose="02020603050405020304" pitchFamily="18" charset="0"/>
                <a:cs typeface="Times New Roman" panose="02020603050405020304" pitchFamily="18" charset="0"/>
              </a:rPr>
              <a:t>στην απόφαση που εξέδωσε την 08.12.2020 επί προδικαστικού ερωτήματος που υπέβαλε το Πρωτοβάθμιο Περιφερειακό Ποινικό Δικαστήριο της Βιέννης σε σχέση με την Ευρωπαϊκή Εντολή Έρευνας και την Οδηγία 2014/41/ΕΕ και την Οδηγία 2014/41/ΕΕ (</a:t>
            </a:r>
            <a:r>
              <a:rPr lang="el-GR" sz="1500" b="1" dirty="0">
                <a:effectLst/>
                <a:latin typeface="Times New Roman" panose="02020603050405020304" pitchFamily="18" charset="0"/>
                <a:ea typeface="Times New Roman" panose="02020603050405020304" pitchFamily="18" charset="0"/>
                <a:cs typeface="Times New Roman" panose="02020603050405020304" pitchFamily="18" charset="0"/>
              </a:rPr>
              <a:t>υπόθεση </a:t>
            </a: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C</a:t>
            </a:r>
            <a:r>
              <a:rPr lang="el-GR" sz="1500" b="1" dirty="0">
                <a:effectLst/>
                <a:latin typeface="Times New Roman" panose="02020603050405020304" pitchFamily="18" charset="0"/>
                <a:ea typeface="Times New Roman" panose="02020603050405020304" pitchFamily="18" charset="0"/>
                <a:cs typeface="Times New Roman" panose="02020603050405020304" pitchFamily="18" charset="0"/>
              </a:rPr>
              <a:t>-584/19)</a:t>
            </a:r>
            <a:r>
              <a:rPr lang="el-GR" sz="15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2900" indent="-342900" algn="just">
              <a:lnSpc>
                <a:spcPct val="150000"/>
              </a:lnSpc>
              <a:spcBef>
                <a:spcPts val="0"/>
              </a:spcBef>
              <a:buFont typeface="Symbol" panose="05050102010706020507" pitchFamily="18" charset="2"/>
              <a:buChar char="-"/>
            </a:pPr>
            <a:r>
              <a:rPr lang="el-GR" sz="15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ΣΚΟΠΟΣ ΟΔΗΓΙΑΣ/Σημείο 39:</a:t>
            </a:r>
            <a:r>
              <a:rPr lang="de-DE" sz="15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Υπενθυμίζεται ότι η οδηγία έχει ως σκοπό, όπως προκύπτει να αντικαταστήσει το κατακερματισμένο και περίπλοκο πλαίσιο που υπήρχε σχετικά με τη συγκέντρωση αποδεικτικών στοιχείων σε ποινικές υποθέσεις με διασυνοριακή διάσταση και να διευκολύνει και να επιταχύνει τη δικαστική συνεργασία, με τη θέσπιση ενός απλουστευμένου και αποτελεσματικότερου συστήματος στηριζόμενου σε ένα ενιαίο εργαλείο καλούμενο «ευρωπαϊκή εντολή έρευνας», προκειμένου να καταστεί η Ένωση ένας χώρος ελευθερίας, ασφάλειας και δικαιοσύνης επί τη βάσει του υψηλού βαθμού εμπιστοσύνης που πρέπει να υφίσταται μεταξύ ΚΜ. </a:t>
            </a:r>
            <a:endParaRPr lang="el-GR" sz="15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Symbol" panose="05050102010706020507" pitchFamily="18" charset="2"/>
              <a:buChar char="-"/>
            </a:pPr>
            <a:r>
              <a:rPr lang="el-GR" sz="15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Σε αντίθεση με την Απόφαση-πλαίσιο για το ΕΕΣ που κάνει λόγο για «δικαστική αρχή έκδοσης, </a:t>
            </a:r>
            <a:r>
              <a:rPr lang="el-GR" sz="15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στην Οδηγία 2014/41/ΕΕ</a:t>
            </a:r>
            <a:r>
              <a:rPr lang="el-GR" sz="15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5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ο εισαγγελέας περιλαμβάνεται ρητώς μεταξύ των αρχών οι οποίες</a:t>
            </a:r>
            <a:r>
              <a:rPr lang="el-GR" sz="15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όπως ο δικαστής, το δικαστήριο ή ο ανακριτής, </a:t>
            </a:r>
            <a:r>
              <a:rPr lang="el-GR" sz="15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νοούνται ως «αρχή έκδοσης». </a:t>
            </a:r>
            <a:endParaRPr lang="el-GR" sz="15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129963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8BB6E0-4F76-0B3A-603D-C03EA564B2BD}"/>
              </a:ext>
            </a:extLst>
          </p:cNvPr>
          <p:cNvSpPr>
            <a:spLocks noGrp="1"/>
          </p:cNvSpPr>
          <p:nvPr>
            <p:ph type="title"/>
          </p:nvPr>
        </p:nvSpPr>
        <p:spPr/>
        <p:txBody>
          <a:bodyPr/>
          <a:lstStyle/>
          <a:p>
            <a:pPr algn="ctr"/>
            <a:r>
              <a:rPr lang="el-GR" sz="4400" b="1" dirty="0"/>
              <a:t>ΙΙ.2. Ευρωπαϊκή Εντολή Έρευνας (ΕΕΑ)</a:t>
            </a:r>
            <a:endParaRPr lang="el-GR" dirty="0"/>
          </a:p>
        </p:txBody>
      </p:sp>
      <p:sp>
        <p:nvSpPr>
          <p:cNvPr id="3" name="Θέση περιεχομένου 2">
            <a:extLst>
              <a:ext uri="{FF2B5EF4-FFF2-40B4-BE49-F238E27FC236}">
                <a16:creationId xmlns:a16="http://schemas.microsoft.com/office/drawing/2014/main" id="{9106F202-6690-06E8-76DD-F0B9B1659965}"/>
              </a:ext>
            </a:extLst>
          </p:cNvPr>
          <p:cNvSpPr>
            <a:spLocks noGrp="1"/>
          </p:cNvSpPr>
          <p:nvPr>
            <p:ph idx="1"/>
          </p:nvPr>
        </p:nvSpPr>
        <p:spPr/>
        <p:txBody>
          <a:bodyPr>
            <a:normAutofit fontScale="62500" lnSpcReduction="20000"/>
          </a:bodyPr>
          <a:lstStyle/>
          <a:p>
            <a:pPr marL="342900" lvl="0" indent="-342900" algn="just">
              <a:lnSpc>
                <a:spcPct val="170000"/>
              </a:lnSpc>
              <a:spcBef>
                <a:spcPts val="0"/>
              </a:spcBef>
              <a:buFont typeface="Symbol" panose="05050102010706020507" pitchFamily="18" charset="2"/>
              <a:buChar char="-"/>
            </a:pPr>
            <a:r>
              <a:rPr lang="el-GR" sz="2800" dirty="0">
                <a:solidFill>
                  <a:srgbClr val="333333"/>
                </a:solidFill>
                <a:latin typeface="Times New Roman" panose="02020603050405020304" pitchFamily="18" charset="0"/>
                <a:ea typeface="Calibri" panose="020F0502020204030204" pitchFamily="34" charset="0"/>
                <a:cs typeface="Times New Roman" panose="02020603050405020304" pitchFamily="18" charset="0"/>
              </a:rPr>
              <a:t>Η</a:t>
            </a:r>
            <a:r>
              <a:rPr lang="el-GR" sz="2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Οδηγία 2014/41/ΕΕ περιλαμβάνει ένα </a:t>
            </a:r>
            <a:r>
              <a:rPr lang="el-GR" sz="2800" b="1" u="sng"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σύνολο εγγυήσεων </a:t>
            </a:r>
            <a:r>
              <a:rPr lang="el-GR" sz="2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που διασφαλίζουν την προστασία των θεμελιωδών δικαιωμάτων του προσώπου το οποίο αφορά η εντολή </a:t>
            </a:r>
            <a:r>
              <a:rPr lang="el-GR" sz="2800" dirty="0">
                <a:solidFill>
                  <a:srgbClr val="333333"/>
                </a:solidFill>
                <a:latin typeface="Times New Roman" panose="02020603050405020304" pitchFamily="18" charset="0"/>
                <a:ea typeface="Calibri" panose="020F0502020204030204" pitchFamily="34" charset="0"/>
                <a:cs typeface="Times New Roman" panose="02020603050405020304" pitchFamily="18" charset="0"/>
              </a:rPr>
              <a:t>και κατά το στάδιο της έκδοσης και κατά το στάδιο της εκτέλεσης της ΕΕΑ</a:t>
            </a:r>
            <a:endParaRPr lang="el-GR"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70000"/>
              </a:lnSpc>
              <a:spcBef>
                <a:spcPts val="0"/>
              </a:spcBef>
              <a:buFont typeface="Symbol" panose="05050102010706020507" pitchFamily="18" charset="2"/>
              <a:buChar char="-"/>
            </a:pPr>
            <a:r>
              <a:rPr lang="el-GR" sz="2800" b="1" u="sng"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Ο σκοπός που επιδιώκει μια ευρωπαϊκή εντολή έρευνας είναι διαφορετικός από τον σκοπό που επιδιώκει ένα ευρωπαϊκό ένταλμα σύλληψης</a:t>
            </a:r>
            <a:r>
              <a:rPr lang="el-GR" sz="28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2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Ενώ το ευρωπαϊκό ένταλμα σύλληψης αποσκοπεί στη σύλληψη και στην παράδοση προσώπου που καταζητείται για την άσκηση ποινικής δίωξης ή για την εκτέλεση ποινής ή μέτρου στερητικών της ελευθερίας, η ευρωπαϊκή εντολή έρευνας αποσκοπεί στην εκτέλεση ενός ή περισσότερων συγκεκριμένων ερευνητικών μέτρων με στόχο τη συγκέντρωση αποδεικτικών στοιχείων. Τα μέτρα αυτά μπορεί να είναι παρεμβατικά, όμως δεν θίγουν την ελευθερία που προσώπου όπως στο ΕΕΣ. </a:t>
            </a:r>
            <a:endParaRPr lang="el-GR"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04000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B5EB2A-9ACC-4341-83E9-78F6F4817DE8}"/>
              </a:ext>
            </a:extLst>
          </p:cNvPr>
          <p:cNvSpPr>
            <a:spLocks noGrp="1"/>
          </p:cNvSpPr>
          <p:nvPr>
            <p:ph type="title"/>
          </p:nvPr>
        </p:nvSpPr>
        <p:spPr/>
        <p:txBody>
          <a:bodyPr/>
          <a:lstStyle/>
          <a:p>
            <a:pPr algn="ctr"/>
            <a:r>
              <a:rPr lang="el-GR" sz="4400" b="1" dirty="0"/>
              <a:t>ΙΙ.3. Ευρωπαϊκή Εντολή Προστασίας (ΕΕΠ)</a:t>
            </a:r>
            <a:endParaRPr lang="el-GR" dirty="0"/>
          </a:p>
        </p:txBody>
      </p:sp>
      <p:sp>
        <p:nvSpPr>
          <p:cNvPr id="3" name="Θέση περιεχομένου 2">
            <a:extLst>
              <a:ext uri="{FF2B5EF4-FFF2-40B4-BE49-F238E27FC236}">
                <a16:creationId xmlns:a16="http://schemas.microsoft.com/office/drawing/2014/main" id="{10E8229D-A6B7-2CD6-4E77-3F9ED505A145}"/>
              </a:ext>
            </a:extLst>
          </p:cNvPr>
          <p:cNvSpPr>
            <a:spLocks noGrp="1"/>
          </p:cNvSpPr>
          <p:nvPr>
            <p:ph idx="1"/>
          </p:nvPr>
        </p:nvSpPr>
        <p:spPr/>
        <p:txBody>
          <a:bodyPr>
            <a:normAutofit fontScale="92500" lnSpcReduction="10000"/>
          </a:bodyPr>
          <a:lstStyle/>
          <a:p>
            <a:pPr marL="0" indent="0" algn="just">
              <a:lnSpc>
                <a:spcPct val="150000"/>
              </a:lnSpc>
              <a:spcBef>
                <a:spcPts val="500"/>
              </a:spcBef>
              <a:spcAft>
                <a:spcPts val="500"/>
              </a:spcAft>
              <a:buNone/>
            </a:pPr>
            <a:r>
              <a:rPr lang="el-GR" sz="2800" b="1" dirty="0">
                <a:effectLst/>
                <a:latin typeface="Times New Roman" panose="02020603050405020304" pitchFamily="18" charset="0"/>
                <a:ea typeface="Times New Roman" panose="02020603050405020304" pitchFamily="18" charset="0"/>
              </a:rPr>
              <a:t>Η Οδηγία 2011/99/ΕΕ του Ευρωπαϊκού Κοινοβουλίου και του Συμβουλίου της 13</a:t>
            </a:r>
            <a:r>
              <a:rPr lang="el-GR" sz="2800" b="1" baseline="30000" dirty="0">
                <a:effectLst/>
                <a:latin typeface="Times New Roman" panose="02020603050405020304" pitchFamily="18" charset="0"/>
                <a:ea typeface="Times New Roman" panose="02020603050405020304" pitchFamily="18" charset="0"/>
              </a:rPr>
              <a:t>ης</a:t>
            </a:r>
            <a:r>
              <a:rPr lang="el-GR" sz="2800" b="1" dirty="0">
                <a:effectLst/>
                <a:latin typeface="Times New Roman" panose="02020603050405020304" pitchFamily="18" charset="0"/>
                <a:ea typeface="Times New Roman" panose="02020603050405020304" pitchFamily="18" charset="0"/>
              </a:rPr>
              <a:t> Δεκεμβρίου 2011 περί της ευρωπαϊκής εντολής προστασίας</a:t>
            </a:r>
            <a:endParaRPr lang="el-GR" sz="2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2800" dirty="0">
                <a:solidFill>
                  <a:srgbClr val="000000"/>
                </a:solidFill>
                <a:effectLst/>
                <a:latin typeface="Times New Roman" panose="02020603050405020304" pitchFamily="18" charset="0"/>
                <a:ea typeface="Times New Roman" panose="02020603050405020304" pitchFamily="18" charset="0"/>
              </a:rPr>
              <a:t>Με την Οδηγία αυτή κατ’ </a:t>
            </a:r>
            <a:r>
              <a:rPr lang="el-GR" sz="2800" dirty="0" err="1">
                <a:solidFill>
                  <a:srgbClr val="000000"/>
                </a:solidFill>
                <a:effectLst/>
                <a:latin typeface="Times New Roman" panose="02020603050405020304" pitchFamily="18" charset="0"/>
                <a:ea typeface="Times New Roman" panose="02020603050405020304" pitchFamily="18" charset="0"/>
              </a:rPr>
              <a:t>εφαρμογήν</a:t>
            </a:r>
            <a:r>
              <a:rPr lang="el-GR" sz="2800" dirty="0">
                <a:solidFill>
                  <a:srgbClr val="000000"/>
                </a:solidFill>
                <a:effectLst/>
                <a:latin typeface="Times New Roman" panose="02020603050405020304" pitchFamily="18" charset="0"/>
                <a:ea typeface="Times New Roman" panose="02020603050405020304" pitchFamily="18" charset="0"/>
              </a:rPr>
              <a:t> της αρχής της αμοιβαίας δικαστικής αναγνώρισης προβλέπεται η επέκταση της προστασίας θυμάτων εγκληματικών πράξεων με τη λήψη προστατευτικών μέτρων και σε άλλα κράτη-μέλη πέραν αυτού στο οποίο διεξάγεται η ποινική διαδικασία.</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7655173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21B06B-AD5E-2579-D7E0-9873073BFFD4}"/>
              </a:ext>
            </a:extLst>
          </p:cNvPr>
          <p:cNvSpPr>
            <a:spLocks noGrp="1"/>
          </p:cNvSpPr>
          <p:nvPr>
            <p:ph type="title"/>
          </p:nvPr>
        </p:nvSpPr>
        <p:spPr/>
        <p:txBody>
          <a:bodyPr>
            <a:normAutofit/>
          </a:bodyPr>
          <a:lstStyle/>
          <a:p>
            <a:pPr algn="ctr"/>
            <a:r>
              <a:rPr lang="el-GR" sz="4400" b="1" dirty="0"/>
              <a:t>ΙΙ.4. </a:t>
            </a:r>
            <a:r>
              <a:rPr lang="en-US" sz="4400" b="1" dirty="0"/>
              <a:t>e-evidence</a:t>
            </a:r>
            <a:endParaRPr lang="el-GR" dirty="0"/>
          </a:p>
        </p:txBody>
      </p:sp>
      <p:sp>
        <p:nvSpPr>
          <p:cNvPr id="3" name="Θέση περιεχομένου 2">
            <a:extLst>
              <a:ext uri="{FF2B5EF4-FFF2-40B4-BE49-F238E27FC236}">
                <a16:creationId xmlns:a16="http://schemas.microsoft.com/office/drawing/2014/main" id="{9293B569-A212-BBF2-9FED-B8A16D0B90D2}"/>
              </a:ext>
            </a:extLst>
          </p:cNvPr>
          <p:cNvSpPr>
            <a:spLocks noGrp="1"/>
          </p:cNvSpPr>
          <p:nvPr>
            <p:ph idx="1"/>
          </p:nvPr>
        </p:nvSpPr>
        <p:spPr/>
        <p:txBody>
          <a:bodyPr>
            <a:noAutofit/>
          </a:bodyPr>
          <a:lstStyle/>
          <a:p>
            <a:pPr algn="just">
              <a:lnSpc>
                <a:spcPct val="150000"/>
              </a:lnSpc>
              <a:spcBef>
                <a:spcPts val="0"/>
              </a:spcBef>
            </a:pPr>
            <a:r>
              <a:rPr lang="el-GR" sz="1500" b="1" u="sng" dirty="0">
                <a:effectLst/>
                <a:latin typeface="Times New Roman" panose="02020603050405020304" pitchFamily="18" charset="0"/>
                <a:ea typeface="Times New Roman" panose="02020603050405020304" pitchFamily="18" charset="0"/>
              </a:rPr>
              <a:t>Κανονισμός (ΕΕ) 2023/1543 του Ευρωπαϊκού Κοινοβουλίου και του Συμβουλίου της 12ης Ιουλίου 2023 σχετικά με τις ευρωπαϊκές εντολές υποβολής στοιχείων και τις ευρωπαϊκές εντολές διατήρησης στοιχείων για ηλεκτρονικά αποδεικτικά στοιχεία σε ποινικές διαδικασίες και για την εκτέλεση περιοριστικών της ελευθερίας ποινών κατόπιν ποινικών διαδικασιών</a:t>
            </a:r>
          </a:p>
          <a:p>
            <a:pPr algn="just">
              <a:lnSpc>
                <a:spcPct val="150000"/>
              </a:lnSpc>
              <a:spcBef>
                <a:spcPts val="0"/>
              </a:spcBef>
            </a:pPr>
            <a:r>
              <a:rPr lang="el-GR" sz="1500" b="1" u="sng" dirty="0">
                <a:effectLst/>
                <a:latin typeface="Times New Roman" panose="02020603050405020304" pitchFamily="18" charset="0"/>
                <a:ea typeface="Times New Roman" panose="02020603050405020304" pitchFamily="18" charset="0"/>
              </a:rPr>
              <a:t>Οδηγία (ΕΕ) 2023/1544 της 12ης Ιουλίου 2023 σχετικά με τη θέσπιση εναρμονισμένων κανόνων για τον ορισμό ορισθεισών εγκαταστάσεων και νόμιμων εκπροσώπων με σκοπό τη συγκέντρωση ηλεκτρονικών αποδεικτικών στοιχείων στο πλαίσιο ποινικών διαδικασιών </a:t>
            </a:r>
          </a:p>
          <a:p>
            <a:pPr algn="just">
              <a:lnSpc>
                <a:spcPct val="150000"/>
              </a:lnSpc>
              <a:spcBef>
                <a:spcPts val="0"/>
              </a:spcBef>
            </a:pPr>
            <a:r>
              <a:rPr lang="el-GR" sz="1500" dirty="0">
                <a:effectLst/>
                <a:latin typeface="Times New Roman" panose="02020603050405020304" pitchFamily="18" charset="0"/>
                <a:ea typeface="Times New Roman" panose="02020603050405020304" pitchFamily="18" charset="0"/>
              </a:rPr>
              <a:t>Στόχος: η συλλογή ηλεκτρονικών </a:t>
            </a:r>
            <a:r>
              <a:rPr lang="el-GR" sz="1500" dirty="0">
                <a:latin typeface="Times New Roman" panose="02020603050405020304" pitchFamily="18" charset="0"/>
                <a:ea typeface="Times New Roman" panose="02020603050405020304" pitchFamily="18" charset="0"/>
              </a:rPr>
              <a:t>αποδεικτικών στοιχείων με ταχύτητα και ευελιξία μέσω της διακρατικής συνεργασίας σε ποινικές υποθέσεις, </a:t>
            </a:r>
            <a:r>
              <a:rPr lang="el-GR" sz="1500" dirty="0">
                <a:effectLst/>
                <a:latin typeface="Times New Roman" panose="02020603050405020304" pitchFamily="18" charset="0"/>
                <a:ea typeface="Times New Roman" panose="02020603050405020304" pitchFamily="18" charset="0"/>
              </a:rPr>
              <a:t>για τα οποία η ΕΕΕ δεν ήταν επαρκής (βλ. άρθρα 10 και 30 Οδηγίας 2014/41/ΕΕ). </a:t>
            </a:r>
          </a:p>
          <a:p>
            <a:pPr algn="just">
              <a:lnSpc>
                <a:spcPct val="150000"/>
              </a:lnSpc>
              <a:spcBef>
                <a:spcPts val="0"/>
              </a:spcBef>
            </a:pPr>
            <a:r>
              <a:rPr lang="el-GR" sz="1500" dirty="0">
                <a:effectLst/>
                <a:latin typeface="Times New Roman" panose="02020603050405020304" pitchFamily="18" charset="0"/>
                <a:ea typeface="Times New Roman" panose="02020603050405020304" pitchFamily="18" charset="0"/>
              </a:rPr>
              <a:t>Καινοτομία: αποδέκτες δεν είναι οι δημόσιες αρχές του κράτους εκτέλεσης αλλά απευθείας οι, </a:t>
            </a:r>
            <a:r>
              <a:rPr lang="el-GR" sz="1500" dirty="0">
                <a:latin typeface="Times New Roman" panose="02020603050405020304" pitchFamily="18" charset="0"/>
                <a:ea typeface="Times New Roman" panose="02020603050405020304" pitchFamily="18" charset="0"/>
              </a:rPr>
              <a:t>εγκατεστημένοι στην Ε.Ε., </a:t>
            </a:r>
            <a:r>
              <a:rPr lang="el-GR" sz="1500" dirty="0" err="1">
                <a:effectLst/>
                <a:latin typeface="Times New Roman" panose="02020603050405020304" pitchFamily="18" charset="0"/>
                <a:ea typeface="Times New Roman" panose="02020603050405020304" pitchFamily="18" charset="0"/>
              </a:rPr>
              <a:t>πάροχοι</a:t>
            </a:r>
            <a:r>
              <a:rPr lang="el-GR" sz="1500" dirty="0">
                <a:effectLst/>
                <a:latin typeface="Times New Roman" panose="02020603050405020304" pitchFamily="18" charset="0"/>
                <a:ea typeface="Times New Roman" panose="02020603050405020304" pitchFamily="18" charset="0"/>
              </a:rPr>
              <a:t> υπηρεσιών. </a:t>
            </a:r>
          </a:p>
          <a:p>
            <a:pPr algn="just">
              <a:lnSpc>
                <a:spcPct val="150000"/>
              </a:lnSpc>
              <a:spcBef>
                <a:spcPts val="0"/>
              </a:spcBef>
            </a:pPr>
            <a:r>
              <a:rPr lang="el-GR" sz="1500" dirty="0">
                <a:effectLst/>
                <a:latin typeface="Times New Roman" panose="02020603050405020304" pitchFamily="18" charset="0"/>
                <a:ea typeface="Times New Roman" panose="02020603050405020304" pitchFamily="18" charset="0"/>
              </a:rPr>
              <a:t>Επίσης, προβλέπεται η υποχρέωση ορισμού </a:t>
            </a:r>
            <a:r>
              <a:rPr lang="el-GR" sz="1500" dirty="0" err="1">
                <a:effectLst/>
                <a:latin typeface="Times New Roman" panose="02020603050405020304" pitchFamily="18" charset="0"/>
                <a:ea typeface="Times New Roman" panose="02020603050405020304" pitchFamily="18" charset="0"/>
              </a:rPr>
              <a:t>νομίμου</a:t>
            </a:r>
            <a:r>
              <a:rPr lang="el-GR" sz="1500" dirty="0">
                <a:effectLst/>
                <a:latin typeface="Times New Roman" panose="02020603050405020304" pitchFamily="18" charset="0"/>
                <a:ea typeface="Times New Roman" panose="02020603050405020304" pitchFamily="18" charset="0"/>
              </a:rPr>
              <a:t> εκπροσώπου για τους </a:t>
            </a:r>
            <a:r>
              <a:rPr lang="el-GR" sz="1500" dirty="0" err="1">
                <a:effectLst/>
                <a:latin typeface="Times New Roman" panose="02020603050405020304" pitchFamily="18" charset="0"/>
                <a:ea typeface="Times New Roman" panose="02020603050405020304" pitchFamily="18" charset="0"/>
              </a:rPr>
              <a:t>παρόχους</a:t>
            </a:r>
            <a:r>
              <a:rPr lang="el-GR" sz="1500" dirty="0">
                <a:effectLst/>
                <a:latin typeface="Times New Roman" panose="02020603050405020304" pitchFamily="18" charset="0"/>
                <a:ea typeface="Times New Roman" panose="02020603050405020304" pitchFamily="18" charset="0"/>
              </a:rPr>
              <a:t> που δραστηριοποιούνται στην ΕΕ ώστε να υπάρχει πάντα ο αποδέκτης των εντολών της αρχής έκδοσης. </a:t>
            </a:r>
          </a:p>
          <a:p>
            <a:pPr algn="just">
              <a:lnSpc>
                <a:spcPct val="170000"/>
              </a:lnSpc>
              <a:spcBef>
                <a:spcPts val="0"/>
              </a:spcBef>
            </a:pPr>
            <a:endParaRPr lang="el-G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97378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8493E8-D1B6-4FE4-4879-14F3A98F7DD2}"/>
              </a:ext>
            </a:extLst>
          </p:cNvPr>
          <p:cNvSpPr>
            <a:spLocks noGrp="1"/>
          </p:cNvSpPr>
          <p:nvPr>
            <p:ph type="title"/>
          </p:nvPr>
        </p:nvSpPr>
        <p:spPr/>
        <p:txBody>
          <a:bodyPr/>
          <a:lstStyle/>
          <a:p>
            <a:pPr algn="ctr"/>
            <a:r>
              <a:rPr lang="el-GR" sz="4400" b="1" dirty="0"/>
              <a:t>ΙΙ.4. </a:t>
            </a:r>
            <a:r>
              <a:rPr lang="en-US" sz="4400" b="1" dirty="0"/>
              <a:t>e-evidence</a:t>
            </a:r>
            <a:endParaRPr lang="el-GR" dirty="0"/>
          </a:p>
        </p:txBody>
      </p:sp>
      <p:sp>
        <p:nvSpPr>
          <p:cNvPr id="3" name="Θέση περιεχομένου 2">
            <a:extLst>
              <a:ext uri="{FF2B5EF4-FFF2-40B4-BE49-F238E27FC236}">
                <a16:creationId xmlns:a16="http://schemas.microsoft.com/office/drawing/2014/main" id="{140DD305-6A87-6413-DAF6-1F91AD91A02B}"/>
              </a:ext>
            </a:extLst>
          </p:cNvPr>
          <p:cNvSpPr>
            <a:spLocks noGrp="1"/>
          </p:cNvSpPr>
          <p:nvPr>
            <p:ph idx="1"/>
          </p:nvPr>
        </p:nvSpPr>
        <p:spPr/>
        <p:txBody>
          <a:bodyPr>
            <a:normAutofit fontScale="62500" lnSpcReduction="20000"/>
          </a:bodyPr>
          <a:lstStyle/>
          <a:p>
            <a:pPr algn="just">
              <a:lnSpc>
                <a:spcPct val="170000"/>
              </a:lnSpc>
              <a:spcBef>
                <a:spcPts val="0"/>
              </a:spcBef>
            </a:pPr>
            <a:r>
              <a:rPr lang="el-GR" sz="3400" dirty="0">
                <a:effectLst/>
                <a:latin typeface="Times New Roman" panose="02020603050405020304" pitchFamily="18" charset="0"/>
                <a:ea typeface="Times New Roman" panose="02020603050405020304" pitchFamily="18" charset="0"/>
                <a:cs typeface="Times New Roman" panose="02020603050405020304" pitchFamily="18" charset="0"/>
              </a:rPr>
              <a:t>Ευρωπαϊκή Εντολή Υποβολής Στοιχείων είναι η δεσμευτική απόφαση της αρχής έκδοσης ΚΜ της Ε.Ε. προς τον </a:t>
            </a:r>
            <a:r>
              <a:rPr lang="el-GR" sz="3400" dirty="0" err="1">
                <a:effectLst/>
                <a:latin typeface="Times New Roman" panose="02020603050405020304" pitchFamily="18" charset="0"/>
                <a:ea typeface="Times New Roman" panose="02020603050405020304" pitchFamily="18" charset="0"/>
                <a:cs typeface="Times New Roman" panose="02020603050405020304" pitchFamily="18" charset="0"/>
              </a:rPr>
              <a:t>πάροχο</a:t>
            </a:r>
            <a:r>
              <a:rPr lang="el-GR" sz="3400" dirty="0">
                <a:effectLst/>
                <a:latin typeface="Times New Roman" panose="02020603050405020304" pitchFamily="18" charset="0"/>
                <a:ea typeface="Times New Roman" panose="02020603050405020304" pitchFamily="18" charset="0"/>
                <a:cs typeface="Times New Roman" panose="02020603050405020304" pitchFamily="18" charset="0"/>
              </a:rPr>
              <a:t> υπηρεσιών που παρέχει υπηρεσίες στο έδαφος της Ε.Ε. και είναι εγκατεστημένος ή εκπροσωπείται από άλλο κράτος μέλος της να υποβάλει ηλεκτρονικά αποδεικτικά στοιχεία εντός σύντομο χρόνου. </a:t>
            </a:r>
          </a:p>
          <a:p>
            <a:pPr algn="just">
              <a:lnSpc>
                <a:spcPct val="170000"/>
              </a:lnSpc>
              <a:spcBef>
                <a:spcPts val="0"/>
              </a:spcBef>
            </a:pPr>
            <a:r>
              <a:rPr lang="el-GR" sz="3400" dirty="0">
                <a:effectLst/>
                <a:latin typeface="Times New Roman" panose="02020603050405020304" pitchFamily="18" charset="0"/>
                <a:ea typeface="Times New Roman" panose="02020603050405020304" pitchFamily="18" charset="0"/>
                <a:cs typeface="Times New Roman" panose="02020603050405020304" pitchFamily="18" charset="0"/>
              </a:rPr>
              <a:t>Ευρωπαϊκή Εντολή Διατήρησης Στοιχείων είναι η δεσμευτική απόφαση της αρχής έκδοσης ΚΜ της Ε.Ε. προς τον </a:t>
            </a:r>
            <a:r>
              <a:rPr lang="el-GR" sz="3400" dirty="0" err="1">
                <a:effectLst/>
                <a:latin typeface="Times New Roman" panose="02020603050405020304" pitchFamily="18" charset="0"/>
                <a:ea typeface="Times New Roman" panose="02020603050405020304" pitchFamily="18" charset="0"/>
                <a:cs typeface="Times New Roman" panose="02020603050405020304" pitchFamily="18" charset="0"/>
              </a:rPr>
              <a:t>πάροχο</a:t>
            </a:r>
            <a:r>
              <a:rPr lang="el-GR" sz="3400" dirty="0">
                <a:effectLst/>
                <a:latin typeface="Times New Roman" panose="02020603050405020304" pitchFamily="18" charset="0"/>
                <a:ea typeface="Times New Roman" panose="02020603050405020304" pitchFamily="18" charset="0"/>
                <a:cs typeface="Times New Roman" panose="02020603050405020304" pitchFamily="18" charset="0"/>
              </a:rPr>
              <a:t> υπηρεσιών που παρέχει υπηρεσίες στο έδαφος της Ε.Ε. και είναι εγκατεστημένος ή εκπροσωπείται από άλλο κράτος μέλος της να διατηρήσει συγκεκριμένα ηλεκτρονικά αποδεικτικά στοιχεία ενόψει επικείμενης εντολής υποβολής τους. </a:t>
            </a:r>
          </a:p>
          <a:p>
            <a:endParaRPr lang="el-GR" dirty="0"/>
          </a:p>
        </p:txBody>
      </p:sp>
    </p:spTree>
    <p:extLst>
      <p:ext uri="{BB962C8B-B14F-4D97-AF65-F5344CB8AC3E}">
        <p14:creationId xmlns:p14="http://schemas.microsoft.com/office/powerpoint/2010/main" val="3137926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3D643B-79FF-2CD7-A34E-9213729DF2D4}"/>
              </a:ext>
            </a:extLst>
          </p:cNvPr>
          <p:cNvSpPr>
            <a:spLocks noGrp="1"/>
          </p:cNvSpPr>
          <p:nvPr>
            <p:ph type="title"/>
          </p:nvPr>
        </p:nvSpPr>
        <p:spPr/>
        <p:txBody>
          <a:bodyPr/>
          <a:lstStyle/>
          <a:p>
            <a:pPr algn="ctr"/>
            <a:r>
              <a:rPr lang="el-GR" sz="4400" b="1" dirty="0"/>
              <a:t>ΙΙ.4. </a:t>
            </a:r>
            <a:r>
              <a:rPr lang="en-US" sz="4400" b="1" dirty="0"/>
              <a:t>e-evidence</a:t>
            </a:r>
            <a:endParaRPr lang="el-GR" dirty="0"/>
          </a:p>
        </p:txBody>
      </p:sp>
      <p:sp>
        <p:nvSpPr>
          <p:cNvPr id="3" name="Θέση περιεχομένου 2">
            <a:extLst>
              <a:ext uri="{FF2B5EF4-FFF2-40B4-BE49-F238E27FC236}">
                <a16:creationId xmlns:a16="http://schemas.microsoft.com/office/drawing/2014/main" id="{41A07B4D-6690-CEDC-65EF-4ACE30CA566E}"/>
              </a:ext>
            </a:extLst>
          </p:cNvPr>
          <p:cNvSpPr>
            <a:spLocks noGrp="1"/>
          </p:cNvSpPr>
          <p:nvPr>
            <p:ph idx="1"/>
          </p:nvPr>
        </p:nvSpPr>
        <p:spPr/>
        <p:txBody>
          <a:bodyPr>
            <a:noAutofit/>
          </a:bodyPr>
          <a:lstStyle/>
          <a:p>
            <a:pPr algn="just">
              <a:lnSpc>
                <a:spcPct val="170000"/>
              </a:lnSpc>
              <a:spcBef>
                <a:spcPts val="0"/>
              </a:spcBef>
            </a:pPr>
            <a:r>
              <a:rPr lang="el-GR" sz="1350" b="0" i="0" dirty="0">
                <a:solidFill>
                  <a:srgbClr val="333333"/>
                </a:solidFill>
                <a:effectLst/>
                <a:latin typeface="Times New Roman" panose="02020603050405020304" pitchFamily="18" charset="0"/>
                <a:cs typeface="Times New Roman" panose="02020603050405020304" pitchFamily="18" charset="0"/>
              </a:rPr>
              <a:t>Οι ευρωπαϊκές εντολές υποβολής στοιχείων ή διατήρησης στοιχείων διαβιβάζονται μέσω ενός πιστοποιητικού ευρωπαϊκής εντολής υποβολής στοιχείων (πιστοποιητικό ΕΕΥ) ή ενός πιστοποιητικού ευρωπαϊκής εντολής διατήρησης στοιχείων (πιστοποιητικό ΕΕΔ)</a:t>
            </a:r>
          </a:p>
          <a:p>
            <a:pPr algn="l">
              <a:lnSpc>
                <a:spcPct val="170000"/>
              </a:lnSpc>
              <a:spcBef>
                <a:spcPts val="0"/>
              </a:spcBef>
              <a:buFont typeface="Arial" panose="020B0604020202020204" pitchFamily="34" charset="0"/>
              <a:buChar char="•"/>
            </a:pPr>
            <a:r>
              <a:rPr lang="el-GR" sz="1350" b="0" i="0" dirty="0">
                <a:solidFill>
                  <a:srgbClr val="333333"/>
                </a:solidFill>
                <a:effectLst/>
                <a:latin typeface="Times New Roman" panose="02020603050405020304" pitchFamily="18" charset="0"/>
                <a:cs typeface="Times New Roman" panose="02020603050405020304" pitchFamily="18" charset="0"/>
              </a:rPr>
              <a:t>Όταν λαμβάνεται πιστοποιητικό ΕΕΥ, </a:t>
            </a:r>
            <a:r>
              <a:rPr lang="el-GR" sz="1350" b="1" i="0" dirty="0">
                <a:solidFill>
                  <a:srgbClr val="333333"/>
                </a:solidFill>
                <a:effectLst/>
                <a:latin typeface="Times New Roman" panose="02020603050405020304" pitchFamily="18" charset="0"/>
                <a:cs typeface="Times New Roman" panose="02020603050405020304" pitchFamily="18" charset="0"/>
              </a:rPr>
              <a:t>τα απαιτούμενα στοιχεία πρέπει να διαβιβάζονται απευθείας στην αρχή έκδοσης ή στις αρχές επιβολής του νόμου εντός 10 ημερών</a:t>
            </a:r>
            <a:r>
              <a:rPr lang="el-GR" sz="1350" b="0" i="0" dirty="0">
                <a:solidFill>
                  <a:srgbClr val="333333"/>
                </a:solidFill>
                <a:effectLst/>
                <a:latin typeface="Times New Roman" panose="02020603050405020304" pitchFamily="18" charset="0"/>
                <a:cs typeface="Times New Roman" panose="02020603050405020304" pitchFamily="18" charset="0"/>
              </a:rPr>
              <a:t> ή σε περιπτώσεις ανάγκης εντός 8 ωρών. </a:t>
            </a:r>
          </a:p>
          <a:p>
            <a:pPr algn="l">
              <a:lnSpc>
                <a:spcPct val="170000"/>
              </a:lnSpc>
              <a:spcBef>
                <a:spcPts val="0"/>
              </a:spcBef>
              <a:buFont typeface="Arial" panose="020B0604020202020204" pitchFamily="34" charset="0"/>
              <a:buChar char="•"/>
            </a:pPr>
            <a:r>
              <a:rPr lang="el-GR" sz="1350" b="0" i="0" dirty="0">
                <a:solidFill>
                  <a:srgbClr val="333333"/>
                </a:solidFill>
                <a:effectLst/>
                <a:latin typeface="Times New Roman" panose="02020603050405020304" pitchFamily="18" charset="0"/>
                <a:cs typeface="Times New Roman" panose="02020603050405020304" pitchFamily="18" charset="0"/>
              </a:rPr>
              <a:t>Όταν λαμβάνεται πιστοποιητικό ΕΕΔ, </a:t>
            </a:r>
            <a:r>
              <a:rPr lang="el-GR" sz="1350" b="1" i="0" dirty="0">
                <a:solidFill>
                  <a:srgbClr val="333333"/>
                </a:solidFill>
                <a:effectLst/>
                <a:latin typeface="Times New Roman" panose="02020603050405020304" pitchFamily="18" charset="0"/>
                <a:cs typeface="Times New Roman" panose="02020603050405020304" pitchFamily="18" charset="0"/>
              </a:rPr>
              <a:t>τα απαιτούμενα στοιχεία πρέπει να διατηρούνται χωρίς καθυστέρηση για περίοδο 60 ημερών</a:t>
            </a:r>
            <a:r>
              <a:rPr lang="el-GR" sz="1350" b="0" i="0" dirty="0">
                <a:solidFill>
                  <a:srgbClr val="333333"/>
                </a:solidFill>
                <a:effectLst/>
                <a:latin typeface="Times New Roman" panose="02020603050405020304" pitchFamily="18" charset="0"/>
                <a:cs typeface="Times New Roman" panose="02020603050405020304" pitchFamily="18" charset="0"/>
              </a:rPr>
              <a:t> (που μπορεί να παραταθεί για 30 ημέρες ακόμα από την αρχή έκδοσης), εκτός εάν ληφθεί επακόλουθο αίτημα για την υποβολή των στοιχείων. </a:t>
            </a:r>
          </a:p>
          <a:p>
            <a:pPr algn="l">
              <a:lnSpc>
                <a:spcPct val="170000"/>
              </a:lnSpc>
              <a:spcBef>
                <a:spcPts val="0"/>
              </a:spcBef>
              <a:buFont typeface="Arial" panose="020B0604020202020204" pitchFamily="34" charset="0"/>
              <a:buChar char="•"/>
            </a:pPr>
            <a:r>
              <a:rPr lang="el-GR" sz="1350" b="0" i="0" dirty="0">
                <a:solidFill>
                  <a:srgbClr val="333333"/>
                </a:solidFill>
                <a:effectLst/>
                <a:latin typeface="Times New Roman" panose="02020603050405020304" pitchFamily="18" charset="0"/>
                <a:cs typeface="Times New Roman" panose="02020603050405020304" pitchFamily="18" charset="0"/>
              </a:rPr>
              <a:t>Η αρχή έκδοσης </a:t>
            </a:r>
            <a:r>
              <a:rPr lang="el-GR" sz="1350" b="1" i="0" dirty="0">
                <a:solidFill>
                  <a:srgbClr val="333333"/>
                </a:solidFill>
                <a:effectLst/>
                <a:latin typeface="Times New Roman" panose="02020603050405020304" pitchFamily="18" charset="0"/>
                <a:cs typeface="Times New Roman" panose="02020603050405020304" pitchFamily="18" charset="0"/>
              </a:rPr>
              <a:t>έχει στη διάθεσή της 5 ημέρες για την παροχή διευκρίνισης ή διόρθωσης</a:t>
            </a:r>
            <a:r>
              <a:rPr lang="el-GR" sz="1350" b="0" i="0" dirty="0">
                <a:solidFill>
                  <a:srgbClr val="333333"/>
                </a:solidFill>
                <a:effectLst/>
                <a:latin typeface="Times New Roman" panose="02020603050405020304" pitchFamily="18" charset="0"/>
                <a:cs typeface="Times New Roman" panose="02020603050405020304" pitchFamily="18" charset="0"/>
              </a:rPr>
              <a:t> όταν ο αποδέκτης δεν μπορεί να συμμορφωθεί με την εντολή επειδή είναι ελλιπής ή περιέχει πρόδηλα σφάλματα.</a:t>
            </a:r>
          </a:p>
          <a:p>
            <a:pPr algn="l">
              <a:lnSpc>
                <a:spcPct val="170000"/>
              </a:lnSpc>
              <a:spcBef>
                <a:spcPts val="0"/>
              </a:spcBef>
              <a:buFont typeface="Arial" panose="020B0604020202020204" pitchFamily="34" charset="0"/>
              <a:buChar char="•"/>
            </a:pPr>
            <a:r>
              <a:rPr lang="el-GR" sz="1350" b="0" i="0" dirty="0">
                <a:solidFill>
                  <a:srgbClr val="333333"/>
                </a:solidFill>
                <a:effectLst/>
                <a:latin typeface="Times New Roman" panose="02020603050405020304" pitchFamily="18" charset="0"/>
                <a:cs typeface="Times New Roman" panose="02020603050405020304" pitchFamily="18" charset="0"/>
              </a:rPr>
              <a:t>Η αρχή έκδοσης </a:t>
            </a:r>
            <a:r>
              <a:rPr lang="el-GR" sz="1350" b="1" i="0" dirty="0">
                <a:solidFill>
                  <a:srgbClr val="333333"/>
                </a:solidFill>
                <a:effectLst/>
                <a:latin typeface="Times New Roman" panose="02020603050405020304" pitchFamily="18" charset="0"/>
                <a:cs typeface="Times New Roman" panose="02020603050405020304" pitchFamily="18" charset="0"/>
              </a:rPr>
              <a:t>πρέπει να ενημερώνει το άτομο του οποίου τα δεδομένα ζητούνται</a:t>
            </a:r>
            <a:r>
              <a:rPr lang="el-GR" sz="1350" b="0" i="0" dirty="0">
                <a:solidFill>
                  <a:srgbClr val="333333"/>
                </a:solidFill>
                <a:effectLst/>
                <a:latin typeface="Times New Roman" panose="02020603050405020304" pitchFamily="18" charset="0"/>
                <a:cs typeface="Times New Roman" panose="02020603050405020304" pitchFamily="18" charset="0"/>
              </a:rPr>
              <a:t> χωρίς αδικαιολόγητη καθυστέρηση.</a:t>
            </a:r>
          </a:p>
          <a:p>
            <a:pPr algn="l">
              <a:lnSpc>
                <a:spcPct val="170000"/>
              </a:lnSpc>
              <a:spcBef>
                <a:spcPts val="0"/>
              </a:spcBef>
              <a:buFont typeface="Arial" panose="020B0604020202020204" pitchFamily="34" charset="0"/>
              <a:buChar char="•"/>
            </a:pPr>
            <a:r>
              <a:rPr lang="el-GR" sz="1350" b="0" i="0" dirty="0">
                <a:solidFill>
                  <a:srgbClr val="333333"/>
                </a:solidFill>
                <a:effectLst/>
                <a:latin typeface="Times New Roman" panose="02020603050405020304" pitchFamily="18" charset="0"/>
                <a:cs typeface="Times New Roman" panose="02020603050405020304" pitchFamily="18" charset="0"/>
              </a:rPr>
              <a:t>Οι </a:t>
            </a:r>
            <a:r>
              <a:rPr lang="el-GR" sz="1350" b="0" i="0" dirty="0" err="1">
                <a:solidFill>
                  <a:srgbClr val="333333"/>
                </a:solidFill>
                <a:effectLst/>
                <a:latin typeface="Times New Roman" panose="02020603050405020304" pitchFamily="18" charset="0"/>
                <a:cs typeface="Times New Roman" panose="02020603050405020304" pitchFamily="18" charset="0"/>
              </a:rPr>
              <a:t>πάροχοι</a:t>
            </a:r>
            <a:r>
              <a:rPr lang="el-GR" sz="1350" b="0" i="0" dirty="0">
                <a:solidFill>
                  <a:srgbClr val="333333"/>
                </a:solidFill>
                <a:effectLst/>
                <a:latin typeface="Times New Roman" panose="02020603050405020304" pitchFamily="18" charset="0"/>
                <a:cs typeface="Times New Roman" panose="02020603050405020304" pitchFamily="18" charset="0"/>
              </a:rPr>
              <a:t> υπηρεσιών </a:t>
            </a:r>
            <a:r>
              <a:rPr lang="el-GR" sz="1350" b="1" i="0" dirty="0">
                <a:solidFill>
                  <a:srgbClr val="333333"/>
                </a:solidFill>
                <a:effectLst/>
                <a:latin typeface="Times New Roman" panose="02020603050405020304" pitchFamily="18" charset="0"/>
                <a:cs typeface="Times New Roman" panose="02020603050405020304" pitchFamily="18" charset="0"/>
              </a:rPr>
              <a:t>πρέπει να διασφαλίζουν το απόρρητο, τη μυστικότητα και την ακεραιότητα</a:t>
            </a:r>
            <a:r>
              <a:rPr lang="el-GR" sz="1350" b="0" i="0" dirty="0">
                <a:solidFill>
                  <a:srgbClr val="333333"/>
                </a:solidFill>
                <a:effectLst/>
                <a:latin typeface="Times New Roman" panose="02020603050405020304" pitchFamily="18" charset="0"/>
                <a:cs typeface="Times New Roman" panose="02020603050405020304" pitchFamily="18" charset="0"/>
              </a:rPr>
              <a:t> του πιστοποιητικού ΕΕΥ ή του πιστοποιητικού ΕΕΔ και των υποβαλλόμενων ή διατηρούμενων δεδομένων.</a:t>
            </a:r>
          </a:p>
          <a:p>
            <a:pPr algn="just">
              <a:lnSpc>
                <a:spcPct val="170000"/>
              </a:lnSpc>
              <a:spcBef>
                <a:spcPts val="0"/>
              </a:spcBef>
            </a:pPr>
            <a:r>
              <a:rPr lang="el-GR" sz="1350" dirty="0">
                <a:effectLst/>
                <a:latin typeface="Times New Roman" panose="02020603050405020304" pitchFamily="18" charset="0"/>
                <a:ea typeface="Times New Roman" panose="02020603050405020304" pitchFamily="18" charset="0"/>
                <a:cs typeface="Times New Roman" panose="02020603050405020304" pitchFamily="18" charset="0"/>
              </a:rPr>
              <a:t>Η Οδηγία πρέπει να μεταφερθεί στο δίκαιο των κρατών-μελών ως την 18.02.2026, ενώ ο Κανονισμός αρχίζει να ισχύει από 18.08.2026.  </a:t>
            </a:r>
          </a:p>
        </p:txBody>
      </p:sp>
    </p:spTree>
    <p:extLst>
      <p:ext uri="{BB962C8B-B14F-4D97-AF65-F5344CB8AC3E}">
        <p14:creationId xmlns:p14="http://schemas.microsoft.com/office/powerpoint/2010/main" val="14873888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D28A36-095A-82F1-0AC9-73738EBFD864}"/>
              </a:ext>
            </a:extLst>
          </p:cNvPr>
          <p:cNvSpPr txBox="1">
            <a:spLocks noGrp="1"/>
          </p:cNvSpPr>
          <p:nvPr>
            <p:ph type="title"/>
          </p:nvPr>
        </p:nvSpPr>
        <p:spPr/>
        <p:txBody>
          <a:bodyPr anchorCtr="1"/>
          <a:lstStyle/>
          <a:p>
            <a:pPr lvl="0" algn="ctr"/>
            <a:r>
              <a:rPr lang="el-GR" b="1" dirty="0"/>
              <a:t>Πρακτικό ερώτημα</a:t>
            </a:r>
          </a:p>
        </p:txBody>
      </p:sp>
      <p:sp>
        <p:nvSpPr>
          <p:cNvPr id="3" name="Θέση περιεχομένου 2">
            <a:extLst>
              <a:ext uri="{FF2B5EF4-FFF2-40B4-BE49-F238E27FC236}">
                <a16:creationId xmlns:a16="http://schemas.microsoft.com/office/drawing/2014/main" id="{0CA3DB54-66A7-658F-A7DE-33317A5DE525}"/>
              </a:ext>
            </a:extLst>
          </p:cNvPr>
          <p:cNvSpPr txBox="1">
            <a:spLocks noGrp="1"/>
          </p:cNvSpPr>
          <p:nvPr>
            <p:ph idx="1"/>
          </p:nvPr>
        </p:nvSpPr>
        <p:spPr/>
        <p:txBody>
          <a:bodyPr>
            <a:normAutofit/>
          </a:bodyPr>
          <a:lstStyle/>
          <a:p>
            <a:pPr marL="0" indent="0" algn="just">
              <a:lnSpc>
                <a:spcPct val="170000"/>
              </a:lnSpc>
              <a:spcBef>
                <a:spcPts val="0"/>
              </a:spcBef>
              <a:buNone/>
            </a:pPr>
            <a:r>
              <a:rPr lang="el-GR" sz="17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 Γερμανοί κατηγορούμενοι έχουν παραπεμφθεί ενώπιον του Τριμελούς Εφετείου Κακουργημάτων Αθηνών για τα αδικήματα της ενεργητικής δωροδοκίας και της νομιμοποίησης εσόδων από παράνομες δραστηριότητες. Ειδικότερα, κατηγορούνται ότι ως στελέχη μίας μεγάλης γερμανικής εταιρείας δωροδόκησαν Έλληνες αξιωματικούς του Ελληνικού Στρατού για να λάβουν την απόφαση να προμηθευτεί το ελληνικό κράτος οπλικά συστήματα από την εταιρεία που εκπροσωπούσαν. Στη δίκη το Ελληνικό Δημόσιο, το οποίο παρίσταται προς υποστήριξη της κατηγορίας σε βάρος των Γερμανών κατηγορουμένων, θεωρεί ως ουσιώδη μάρτυρα κατηγορίας έναν πρώην υπάλληλο της εταιρείας, κάτοικο Γερμανίας, ο οποίος για σοβαρούς λόγους υγείας δεν μπορεί να ταξιδέψει στην Ελλάδα για να καταθέσει ως μάρτυρας στην δίκη. Πιστεύετε ότι το ελληνικό δικαστήριο μπορεί να εξασφαλίσει την εξέταση του μάρτυρα και, αν ναι, με ποιον τρόπο;</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A6402-BB60-ED46-5129-700A0E39B21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3472B45-5156-53B1-D236-B14EB0835D03}"/>
              </a:ext>
            </a:extLst>
          </p:cNvPr>
          <p:cNvSpPr txBox="1">
            <a:spLocks noGrp="1"/>
          </p:cNvSpPr>
          <p:nvPr>
            <p:ph type="title"/>
          </p:nvPr>
        </p:nvSpPr>
        <p:spPr/>
        <p:txBody>
          <a:bodyPr anchorCtr="1"/>
          <a:lstStyle/>
          <a:p>
            <a:pPr lvl="0" algn="ctr"/>
            <a:r>
              <a:rPr lang="el-GR" b="1" dirty="0" err="1"/>
              <a:t>Διαδραστική</a:t>
            </a:r>
            <a:r>
              <a:rPr lang="el-GR" b="1" dirty="0"/>
              <a:t> δραστηριότητα 6</a:t>
            </a:r>
            <a:r>
              <a:rPr lang="el-GR" b="1" baseline="30000" dirty="0"/>
              <a:t>ης</a:t>
            </a:r>
            <a:r>
              <a:rPr lang="el-GR" b="1" dirty="0"/>
              <a:t> εβδομάδας</a:t>
            </a:r>
          </a:p>
        </p:txBody>
      </p:sp>
      <p:sp>
        <p:nvSpPr>
          <p:cNvPr id="3" name="Θέση περιεχομένου 2">
            <a:extLst>
              <a:ext uri="{FF2B5EF4-FFF2-40B4-BE49-F238E27FC236}">
                <a16:creationId xmlns:a16="http://schemas.microsoft.com/office/drawing/2014/main" id="{BE27E7DF-D028-065B-33E3-FAAE070EAB16}"/>
              </a:ext>
            </a:extLst>
          </p:cNvPr>
          <p:cNvSpPr txBox="1">
            <a:spLocks noGrp="1"/>
          </p:cNvSpPr>
          <p:nvPr>
            <p:ph idx="1"/>
          </p:nvPr>
        </p:nvSpPr>
        <p:spPr/>
        <p:txBody>
          <a:bodyPr>
            <a:normAutofit fontScale="92500" lnSpcReduction="10000"/>
          </a:bodyPr>
          <a:lstStyle/>
          <a:p>
            <a:pPr marL="0" indent="0" algn="just">
              <a:lnSpc>
                <a:spcPct val="170000"/>
              </a:lnSpc>
              <a:spcBef>
                <a:spcPts val="0"/>
              </a:spcBef>
              <a:buNone/>
            </a:pPr>
            <a:r>
              <a:rPr lang="el-GR" sz="32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Αναφέρετε τους προαιρετικούς λόγους άρνησης εκτέλεσης ενός Ευρωπαϊκού Εντάλματος Σύλληψης. Για ποιους λόγους πιστεύετε ότι οι λόγοι αυτοί είναι προαιρετικοί και όχι υποχρεωτικοί; </a:t>
            </a:r>
            <a:endParaRPr lang="el-GR"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70000"/>
              </a:lnSpc>
              <a:spcBef>
                <a:spcPts val="0"/>
              </a:spcBef>
              <a:buNone/>
            </a:pPr>
            <a:endParaRPr lang="el-GR" sz="15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70000"/>
              </a:lnSpc>
              <a:spcBef>
                <a:spcPts val="0"/>
              </a:spcBef>
              <a:buNone/>
            </a:pPr>
            <a:endParaRPr lang="el-GR" sz="15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70000"/>
              </a:lnSpc>
              <a:spcBef>
                <a:spcPts val="0"/>
              </a:spcBef>
            </a:pPr>
            <a:r>
              <a:rPr lang="el-GR" sz="1900" dirty="0"/>
              <a:t>Προθεσμία υποβολής: 06</a:t>
            </a:r>
            <a:r>
              <a:rPr lang="en-US" sz="1900" dirty="0"/>
              <a:t>.</a:t>
            </a:r>
            <a:r>
              <a:rPr lang="el-GR" sz="1900" dirty="0"/>
              <a:t>04</a:t>
            </a:r>
            <a:r>
              <a:rPr lang="en-US" sz="1900" dirty="0"/>
              <a:t>.202</a:t>
            </a:r>
            <a:r>
              <a:rPr lang="el-GR" sz="1900" dirty="0"/>
              <a:t>5 </a:t>
            </a:r>
          </a:p>
          <a:p>
            <a:pPr>
              <a:lnSpc>
                <a:spcPct val="170000"/>
              </a:lnSpc>
              <a:spcBef>
                <a:spcPts val="0"/>
              </a:spcBef>
            </a:pPr>
            <a:r>
              <a:rPr lang="en-US" sz="1900" dirty="0"/>
              <a:t>Discussion forum</a:t>
            </a:r>
            <a:endParaRPr lang="el-GR" sz="1900" dirty="0"/>
          </a:p>
          <a:p>
            <a:pPr>
              <a:lnSpc>
                <a:spcPct val="170000"/>
              </a:lnSpc>
              <a:spcBef>
                <a:spcPts val="0"/>
              </a:spcBef>
            </a:pPr>
            <a:r>
              <a:rPr lang="el-GR" sz="1900" dirty="0"/>
              <a:t>Μέχρι 300 λέξεις </a:t>
            </a:r>
          </a:p>
        </p:txBody>
      </p:sp>
    </p:spTree>
    <p:extLst>
      <p:ext uri="{BB962C8B-B14F-4D97-AF65-F5344CB8AC3E}">
        <p14:creationId xmlns:p14="http://schemas.microsoft.com/office/powerpoint/2010/main" val="243286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9BB033-74DC-3F27-3465-EEB362AC9397}"/>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F544AD44-B669-5D2A-CAAA-A007AA81DE2F}"/>
              </a:ext>
            </a:extLst>
          </p:cNvPr>
          <p:cNvSpPr>
            <a:spLocks noGrp="1"/>
          </p:cNvSpPr>
          <p:nvPr>
            <p:ph idx="1"/>
          </p:nvPr>
        </p:nvSpPr>
        <p:spPr/>
        <p:txBody>
          <a:bodyPr>
            <a:noAutofit/>
          </a:bodyPr>
          <a:lstStyle/>
          <a:p>
            <a:pPr marL="0" lvl="0" indent="0" algn="just">
              <a:lnSpc>
                <a:spcPct val="170000"/>
              </a:lnSpc>
              <a:spcBef>
                <a:spcPts val="0"/>
              </a:spcBef>
              <a:buNone/>
            </a:pPr>
            <a:r>
              <a:rPr lang="el-GR" sz="1200" dirty="0">
                <a:latin typeface="Times New Roman" panose="02020603050405020304" pitchFamily="18" charset="0"/>
                <a:ea typeface="Calibri" panose="020F0502020204030204" pitchFamily="34" charset="0"/>
              </a:rPr>
              <a:t>(συνέχεια) </a:t>
            </a:r>
          </a:p>
          <a:p>
            <a:pPr marL="0" lvl="0" indent="0" algn="just">
              <a:lnSpc>
                <a:spcPct val="170000"/>
              </a:lnSpc>
              <a:spcBef>
                <a:spcPts val="0"/>
              </a:spcBef>
              <a:buNone/>
            </a:pPr>
            <a:r>
              <a:rPr lang="el-GR" sz="1200" b="1" dirty="0" err="1">
                <a:effectLst/>
                <a:latin typeface="Times New Roman" panose="02020603050405020304" pitchFamily="18" charset="0"/>
                <a:ea typeface="Calibri" panose="020F0502020204030204" pitchFamily="34" charset="0"/>
              </a:rPr>
              <a:t>Κυβερνοεπιθέσεις</a:t>
            </a:r>
            <a:r>
              <a:rPr lang="el-GR" sz="1200" b="1" dirty="0">
                <a:effectLst/>
                <a:latin typeface="Times New Roman" panose="02020603050405020304" pitchFamily="18" charset="0"/>
                <a:ea typeface="Calibri" panose="020F0502020204030204" pitchFamily="34" charset="0"/>
              </a:rPr>
              <a:t> </a:t>
            </a:r>
          </a:p>
          <a:p>
            <a:pPr marL="0" lvl="0" indent="0" algn="just">
              <a:lnSpc>
                <a:spcPct val="170000"/>
              </a:lnSpc>
              <a:spcBef>
                <a:spcPts val="0"/>
              </a:spcBef>
              <a:buNone/>
            </a:pPr>
            <a:r>
              <a:rPr lang="el-GR" sz="1200" b="1" dirty="0">
                <a:effectLst/>
                <a:latin typeface="Times New Roman" panose="02020603050405020304" pitchFamily="18" charset="0"/>
                <a:ea typeface="Calibri" panose="020F0502020204030204" pitchFamily="34" charset="0"/>
              </a:rPr>
              <a:t>Διασπορά ψευδών ειδήσεων</a:t>
            </a:r>
          </a:p>
          <a:p>
            <a:pPr marL="0" lvl="0" indent="0" algn="just">
              <a:lnSpc>
                <a:spcPct val="170000"/>
              </a:lnSpc>
              <a:spcBef>
                <a:spcPts val="0"/>
              </a:spcBef>
              <a:buNone/>
            </a:pPr>
            <a:r>
              <a:rPr lang="en-US" sz="1200" b="1" dirty="0">
                <a:latin typeface="Times New Roman" panose="02020603050405020304" pitchFamily="18" charset="0"/>
                <a:ea typeface="Calibri" panose="020F0502020204030204" pitchFamily="34" charset="0"/>
              </a:rPr>
              <a:t>H</a:t>
            </a:r>
            <a:r>
              <a:rPr lang="de-DE" sz="1200" b="1" dirty="0" err="1">
                <a:effectLst/>
                <a:latin typeface="Times New Roman" panose="02020603050405020304" pitchFamily="18" charset="0"/>
                <a:ea typeface="Calibri" panose="020F0502020204030204" pitchFamily="34" charset="0"/>
              </a:rPr>
              <a:t>ate</a:t>
            </a:r>
            <a:r>
              <a:rPr lang="de-DE" sz="1200" b="1" dirty="0">
                <a:effectLst/>
                <a:latin typeface="Times New Roman" panose="02020603050405020304" pitchFamily="18" charset="0"/>
                <a:ea typeface="Calibri" panose="020F0502020204030204" pitchFamily="34" charset="0"/>
              </a:rPr>
              <a:t> </a:t>
            </a:r>
            <a:r>
              <a:rPr lang="en-US" sz="1200" b="1" dirty="0">
                <a:effectLst/>
                <a:latin typeface="Times New Roman" panose="02020603050405020304" pitchFamily="18" charset="0"/>
                <a:ea typeface="Calibri" panose="020F0502020204030204" pitchFamily="34" charset="0"/>
              </a:rPr>
              <a:t>crimes</a:t>
            </a:r>
            <a:endParaRPr lang="el-GR" sz="1200" b="1" dirty="0">
              <a:effectLst/>
              <a:latin typeface="Times New Roman" panose="02020603050405020304" pitchFamily="18" charset="0"/>
              <a:ea typeface="Calibri" panose="020F0502020204030204" pitchFamily="34" charset="0"/>
            </a:endParaRPr>
          </a:p>
          <a:p>
            <a:pPr marL="0" lvl="0" indent="0" algn="just">
              <a:lnSpc>
                <a:spcPct val="170000"/>
              </a:lnSpc>
              <a:spcBef>
                <a:spcPts val="0"/>
              </a:spcBef>
              <a:buNone/>
            </a:pPr>
            <a:r>
              <a:rPr lang="en-US" sz="1200" b="1" dirty="0">
                <a:effectLst/>
                <a:latin typeface="Times New Roman" panose="02020603050405020304" pitchFamily="18" charset="0"/>
                <a:ea typeface="Calibri" panose="020F0502020204030204" pitchFamily="34" charset="0"/>
              </a:rPr>
              <a:t>Cyberbullying</a:t>
            </a:r>
            <a:r>
              <a:rPr lang="el-GR" sz="1200" b="1" dirty="0">
                <a:effectLst/>
                <a:latin typeface="Times New Roman" panose="02020603050405020304" pitchFamily="18" charset="0"/>
                <a:ea typeface="Calibri" panose="020F0502020204030204" pitchFamily="34" charset="0"/>
              </a:rPr>
              <a:t> </a:t>
            </a:r>
            <a:r>
              <a:rPr lang="el-GR" sz="1200" dirty="0">
                <a:effectLst/>
                <a:latin typeface="Times New Roman" panose="02020603050405020304" pitchFamily="18" charset="0"/>
                <a:ea typeface="Calibri" panose="020F0502020204030204" pitchFamily="34" charset="0"/>
              </a:rPr>
              <a:t>(βλ. επόμενη διαφάνεια)</a:t>
            </a:r>
            <a:endParaRPr lang="en-US" sz="1200" dirty="0">
              <a:effectLst/>
              <a:latin typeface="Times New Roman" panose="02020603050405020304" pitchFamily="18" charset="0"/>
              <a:ea typeface="Calibri" panose="020F0502020204030204" pitchFamily="34" charset="0"/>
            </a:endParaRPr>
          </a:p>
          <a:p>
            <a:pPr marL="0" lvl="0" indent="0" algn="just">
              <a:lnSpc>
                <a:spcPct val="170000"/>
              </a:lnSpc>
              <a:spcBef>
                <a:spcPts val="0"/>
              </a:spcBef>
              <a:buNone/>
            </a:pPr>
            <a:r>
              <a:rPr lang="en-US" sz="1200" b="1" dirty="0" err="1">
                <a:latin typeface="Times New Roman" panose="02020603050405020304" pitchFamily="18" charset="0"/>
                <a:ea typeface="Calibri" panose="020F0502020204030204" pitchFamily="34" charset="0"/>
              </a:rPr>
              <a:t>C</a:t>
            </a:r>
            <a:r>
              <a:rPr lang="en-US" sz="1200" b="1" dirty="0" err="1">
                <a:effectLst/>
                <a:latin typeface="Times New Roman" panose="02020603050405020304" pitchFamily="18" charset="0"/>
                <a:ea typeface="Calibri" panose="020F0502020204030204" pitchFamily="34" charset="0"/>
              </a:rPr>
              <a:t>ybertrafficking</a:t>
            </a:r>
            <a:r>
              <a:rPr lang="en-US" sz="1200" dirty="0">
                <a:latin typeface="Times New Roman" panose="02020603050405020304" pitchFamily="18" charset="0"/>
                <a:ea typeface="Calibri" panose="020F0502020204030204" pitchFamily="34" charset="0"/>
              </a:rPr>
              <a:t> </a:t>
            </a:r>
            <a:endParaRPr lang="el-GR" sz="1200" dirty="0">
              <a:latin typeface="Times New Roman" panose="02020603050405020304" pitchFamily="18" charset="0"/>
              <a:ea typeface="Calibri" panose="020F0502020204030204" pitchFamily="34" charset="0"/>
            </a:endParaRPr>
          </a:p>
          <a:p>
            <a:pPr lvl="0" algn="just">
              <a:lnSpc>
                <a:spcPct val="170000"/>
              </a:lnSpc>
              <a:spcBef>
                <a:spcPts val="0"/>
              </a:spcBef>
            </a:pPr>
            <a:r>
              <a:rPr lang="el-GR" sz="1200" dirty="0">
                <a:solidFill>
                  <a:srgbClr val="222222"/>
                </a:solidFill>
                <a:latin typeface="Times New Roman" pitchFamily="18"/>
                <a:cs typeface="Times New Roman" pitchFamily="18"/>
              </a:rPr>
              <a:t>Τις τελευταίες δεκαετίες αποκτά ολοένα και μεγαλύτερες διαστάσεις το φαινόμενο της χρησιμοποίησης της τεχνολογίας και ειδικότερα του διαδικτύου προς τον σκοπό της εμπορίας ανθρώπων κα πρωτίστως της προσέλκυσης πελατών μέσω διαδικτύου για την οικονομική εκμετάλλευση ανθρώπων. Η ανάγκη αντιμετώπισης του φαινομένου αυτού με αυξημένες ποινές, σε σχέση με τις ποινές που προβλέπονται για την εμπορία ανθρώπων (χωρίς τη χρήση του διαδικτύου) είναι επιτακτική. </a:t>
            </a:r>
            <a:endParaRPr lang="el-GR" sz="1200" dirty="0">
              <a:latin typeface="Calibri" pitchFamily="34"/>
              <a:cs typeface="Times New Roman" pitchFamily="18"/>
            </a:endParaRPr>
          </a:p>
          <a:p>
            <a:pPr lvl="0" algn="just">
              <a:lnSpc>
                <a:spcPct val="170000"/>
              </a:lnSpc>
              <a:spcBef>
                <a:spcPts val="0"/>
              </a:spcBef>
            </a:pPr>
            <a:r>
              <a:rPr lang="el-GR" sz="1200" dirty="0">
                <a:solidFill>
                  <a:srgbClr val="222222"/>
                </a:solidFill>
                <a:latin typeface="Times New Roman" pitchFamily="18"/>
                <a:cs typeface="Times New Roman" pitchFamily="18"/>
              </a:rPr>
              <a:t>Περιλαμβάνει την εργασιακή εκμετάλλευση, την υπαγωγή σε καθεστώς δουλείας ή επαιτείας, την αφαίρεση κυττάρων, ιστών ή οργάνων του σώματος, τη γενετήσια εκμετάλλευση ή την παροχή εργασίας ή υπηρεσιών που έχουν ως αποκλειστικό σκοπό την γενετήσια εκμετάλλευση και τον εξαναγκασμό σε τέλεση γάμου. Η πιο συχνή μορφή της είναι η γενετήσια εκμετάλλευση. </a:t>
            </a:r>
            <a:endParaRPr lang="el-GR" sz="1200" dirty="0">
              <a:latin typeface="Times New Roman" panose="02020603050405020304" pitchFamily="18" charset="0"/>
              <a:ea typeface="Calibri" panose="020F0502020204030204" pitchFamily="34" charset="0"/>
            </a:endParaRPr>
          </a:p>
          <a:p>
            <a:pPr marL="0" lvl="0" indent="0" algn="just">
              <a:lnSpc>
                <a:spcPct val="170000"/>
              </a:lnSpc>
              <a:spcBef>
                <a:spcPts val="0"/>
              </a:spcBef>
              <a:buNone/>
            </a:pPr>
            <a:r>
              <a:rPr lang="el-GR" sz="1200" b="1" dirty="0">
                <a:latin typeface="Times New Roman" panose="02020603050405020304" pitchFamily="18" charset="0"/>
                <a:ea typeface="Calibri" panose="020F0502020204030204" pitchFamily="34" charset="0"/>
              </a:rPr>
              <a:t>Πορνογραφία ανηλίκων</a:t>
            </a:r>
            <a:endParaRPr lang="en-US" sz="1200" b="1" dirty="0">
              <a:latin typeface="Times New Roman" panose="02020603050405020304" pitchFamily="18" charset="0"/>
              <a:ea typeface="Calibri" panose="020F0502020204030204" pitchFamily="34" charset="0"/>
            </a:endParaRPr>
          </a:p>
          <a:p>
            <a:pPr marL="0" lvl="0" indent="0" algn="just">
              <a:lnSpc>
                <a:spcPct val="170000"/>
              </a:lnSpc>
              <a:spcBef>
                <a:spcPts val="0"/>
              </a:spcBef>
              <a:buNone/>
            </a:pPr>
            <a:r>
              <a:rPr lang="en-US" sz="1200" b="1" dirty="0">
                <a:latin typeface="Times New Roman" panose="02020603050405020304" pitchFamily="18" charset="0"/>
                <a:ea typeface="Calibri" panose="020F0502020204030204" pitchFamily="34" charset="0"/>
                <a:cs typeface="Times New Roman" pitchFamily="18"/>
              </a:rPr>
              <a:t>Revenge porn</a:t>
            </a:r>
            <a:endParaRPr lang="el-GR" sz="1200" b="1" dirty="0">
              <a:latin typeface="Times New Roman" pitchFamily="18"/>
              <a:cs typeface="Times New Roman" pitchFamily="18"/>
            </a:endParaRPr>
          </a:p>
        </p:txBody>
      </p:sp>
    </p:spTree>
    <p:extLst>
      <p:ext uri="{BB962C8B-B14F-4D97-AF65-F5344CB8AC3E}">
        <p14:creationId xmlns:p14="http://schemas.microsoft.com/office/powerpoint/2010/main" val="169295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809104-2880-C88F-F767-C1723B040B42}"/>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8CF5E408-7BB8-EB0D-FA7E-292577F9ED24}"/>
              </a:ext>
            </a:extLst>
          </p:cNvPr>
          <p:cNvSpPr>
            <a:spLocks noGrp="1"/>
          </p:cNvSpPr>
          <p:nvPr>
            <p:ph idx="1"/>
          </p:nvPr>
        </p:nvSpPr>
        <p:spPr/>
        <p:txBody>
          <a:bodyPr>
            <a:normAutofit fontScale="92500" lnSpcReduction="20000"/>
          </a:bodyPr>
          <a:lstStyle/>
          <a:p>
            <a:pPr marL="0" lvl="0" indent="0" algn="just" fontAlgn="base">
              <a:lnSpc>
                <a:spcPct val="160000"/>
              </a:lnSpc>
              <a:spcBef>
                <a:spcPts val="0"/>
              </a:spcBef>
              <a:buNone/>
            </a:pPr>
            <a:r>
              <a:rPr lang="en-US" sz="1900" b="1" dirty="0">
                <a:effectLst/>
                <a:latin typeface="Times New Roman" panose="02020603050405020304" pitchFamily="18" charset="0"/>
                <a:ea typeface="Times New Roman" panose="02020603050405020304" pitchFamily="18" charset="0"/>
              </a:rPr>
              <a:t>CYBERBULLYING </a:t>
            </a:r>
            <a:r>
              <a:rPr lang="el-GR" sz="1900" b="1" dirty="0">
                <a:effectLst/>
                <a:latin typeface="Times New Roman" panose="02020603050405020304" pitchFamily="18" charset="0"/>
                <a:ea typeface="Times New Roman" panose="02020603050405020304" pitchFamily="18" charset="0"/>
              </a:rPr>
              <a:t>(ΚΥΒΕΡΝΟΕΚΦΟΒΙΣΜΟΣ)</a:t>
            </a:r>
            <a:endParaRPr lang="el-GR" sz="1900" dirty="0">
              <a:effectLst/>
              <a:latin typeface="Times New Roman" panose="02020603050405020304" pitchFamily="18" charset="0"/>
              <a:ea typeface="Times New Roman" panose="02020603050405020304" pitchFamily="18" charset="0"/>
            </a:endParaRPr>
          </a:p>
          <a:p>
            <a:pPr marL="342900" lvl="0" indent="-342900" algn="just" fontAlgn="base">
              <a:lnSpc>
                <a:spcPct val="160000"/>
              </a:lnSpc>
              <a:spcBef>
                <a:spcPts val="0"/>
              </a:spcBef>
              <a:buFont typeface="Symbol" panose="05050102010706020507" pitchFamily="18" charset="2"/>
              <a:buChar char="-"/>
            </a:pP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Όταν ένα πρόσωπο ή μια ομάδα προσώπων συμπεριφέρεται με τρόπο εχθρικό απέναντι σε άλλο πρόσωπο με τρόπο επίμονο και επανειλημμένο, μέσω διαδικτύου, </a:t>
            </a: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mail</a:t>
            </a: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chat</a:t>
            </a: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 κινητών τηλεφώνων, αποστολή φωτογραφιών, είσοδο σε προσωπικούς λογαριασμούς, δημιουργία ψεύτικου προφίλ, απειλητικά μηνύματα, παρακολούθηση και παρενόχληση διαδικτυακή, δημοσιοποίηση προσωπικών στοιχείων, στιγμών και δεδομένων. Συνίσταται σε πράξεις εκφοβισμού, ψυχολογικής βίας, απειλής, παρενόχλησης, κ.λπ. </a:t>
            </a:r>
          </a:p>
          <a:p>
            <a:pPr marL="342900" lvl="0" indent="-342900" algn="just" fontAlgn="base">
              <a:lnSpc>
                <a:spcPct val="160000"/>
              </a:lnSpc>
              <a:spcBef>
                <a:spcPts val="0"/>
              </a:spcBef>
              <a:buFont typeface="Symbol" panose="05050102010706020507" pitchFamily="18" charset="2"/>
              <a:buChar char="-"/>
            </a:pP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Είναι εξελιγμένη μορφή εκφοβισμού, ίσως σοβαρότερη λόγω της ανωνυμίας του διαδικτύου αλλά και του ότι μπορεί να γίνει μέσω αυτού του είδους επικοινωνίας ακόμα πιο έντονος ο εκφοβισμός για το θύμα. </a:t>
            </a:r>
          </a:p>
          <a:p>
            <a:pPr marL="342900" lvl="0" indent="-342900" algn="just" fontAlgn="base">
              <a:lnSpc>
                <a:spcPct val="160000"/>
              </a:lnSpc>
              <a:spcBef>
                <a:spcPts val="0"/>
              </a:spcBef>
              <a:buFont typeface="Symbol" panose="05050102010706020507" pitchFamily="18" charset="2"/>
              <a:buChar char="-"/>
            </a:pP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Βασικά χαρακτηριστικά συμπεριφοράς: α) επαναλαμβανόμενη, β) με πρόθεση, γ) επιφέρει σοβαρές ψυχολογικές επιπτώσεις στον παθόντα. </a:t>
            </a:r>
          </a:p>
          <a:p>
            <a:pPr marL="342900" lvl="0" indent="-342900" algn="just" fontAlgn="base">
              <a:lnSpc>
                <a:spcPct val="160000"/>
              </a:lnSpc>
              <a:spcBef>
                <a:spcPts val="0"/>
              </a:spcBef>
              <a:buFont typeface="Symbol" panose="05050102010706020507" pitchFamily="18" charset="2"/>
              <a:buChar char="-"/>
            </a:pPr>
            <a:r>
              <a:rPr lang="el-GR" sz="1900" dirty="0">
                <a:effectLst/>
                <a:latin typeface="Times New Roman" panose="02020603050405020304" pitchFamily="18" charset="0"/>
                <a:ea typeface="Calibri" panose="020F0502020204030204" pitchFamily="34" charset="0"/>
                <a:cs typeface="Times New Roman" panose="02020603050405020304" pitchFamily="18" charset="0"/>
              </a:rPr>
              <a:t>Πιθανά αδικήματα : παραβίαση προσωπικών δεδομένων, εξύβριση, δυσφήμηση, απειλή, εκβίαση κ.ά. </a:t>
            </a:r>
          </a:p>
          <a:p>
            <a:endParaRPr lang="el-GR" dirty="0"/>
          </a:p>
        </p:txBody>
      </p:sp>
    </p:spTree>
    <p:extLst>
      <p:ext uri="{BB962C8B-B14F-4D97-AF65-F5344CB8AC3E}">
        <p14:creationId xmlns:p14="http://schemas.microsoft.com/office/powerpoint/2010/main" val="2043172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965003-9A64-469E-B3A9-EF583092B0ED}"/>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0510CEA7-3EE2-7393-0A77-2291AB9412F2}"/>
              </a:ext>
            </a:extLst>
          </p:cNvPr>
          <p:cNvSpPr>
            <a:spLocks noGrp="1"/>
          </p:cNvSpPr>
          <p:nvPr>
            <p:ph idx="1"/>
          </p:nvPr>
        </p:nvSpPr>
        <p:spPr/>
        <p:txBody>
          <a:bodyPr>
            <a:noAutofit/>
          </a:bodyPr>
          <a:lstStyle/>
          <a:p>
            <a:pPr marL="0" indent="0" algn="just">
              <a:lnSpc>
                <a:spcPct val="150000"/>
              </a:lnSpc>
              <a:spcBef>
                <a:spcPts val="0"/>
              </a:spcBef>
              <a:buNone/>
            </a:pPr>
            <a:r>
              <a:rPr lang="el-GR" sz="2500" b="1" dirty="0">
                <a:effectLst/>
                <a:latin typeface="Times New Roman" panose="02020603050405020304" pitchFamily="18" charset="0"/>
                <a:ea typeface="Calibri" panose="020F0502020204030204" pitchFamily="34" charset="0"/>
                <a:cs typeface="Times New Roman" panose="02020603050405020304" pitchFamily="18" charset="0"/>
              </a:rPr>
              <a:t>Εκδικητική πορνογραφία (</a:t>
            </a:r>
            <a:r>
              <a:rPr lang="en-US" sz="2500" b="1" dirty="0">
                <a:effectLst/>
                <a:latin typeface="Times New Roman" panose="02020603050405020304" pitchFamily="18" charset="0"/>
                <a:ea typeface="Calibri" panose="020F0502020204030204" pitchFamily="34" charset="0"/>
                <a:cs typeface="Times New Roman" panose="02020603050405020304" pitchFamily="18" charset="0"/>
              </a:rPr>
              <a:t>revenge porn</a:t>
            </a:r>
            <a:r>
              <a:rPr lang="el-GR" sz="25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25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auto">
              <a:lnSpc>
                <a:spcPct val="15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Δημοσίευση/Ανάρτηση/Διανομή οπτικοακουστικού υλικού, στο οποίο αποτυπώνεται μη δημόσια πράξη άλλου που αφορά στη γενετήσια ζωή ενός προσώπου. </a:t>
            </a:r>
          </a:p>
          <a:p>
            <a:pPr algn="just" fontAlgn="auto">
              <a:lnSpc>
                <a:spcPct val="15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2500" dirty="0">
                <a:latin typeface="Times New Roman" panose="02020603050405020304" pitchFamily="18" charset="0"/>
                <a:ea typeface="Calibri" panose="020F0502020204030204" pitchFamily="34" charset="0"/>
                <a:cs typeface="Times New Roman" panose="02020603050405020304" pitchFamily="18" charset="0"/>
              </a:rPr>
              <a:t>Απειλή/Εκβίαση/Εξαναγκασμός ενός προσώπου να πράξει κάτι για να μην δημοσιευτεί τέτοιο υλικό. </a:t>
            </a:r>
            <a:endParaRPr lang="el-GR"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0125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79088-A002-A4B3-010D-E83D6A88FC7C}"/>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53EBE516-2495-40F4-F775-9C02F90566CD}"/>
              </a:ext>
            </a:extLst>
          </p:cNvPr>
          <p:cNvSpPr txBox="1">
            <a:spLocks noGrp="1"/>
          </p:cNvSpPr>
          <p:nvPr>
            <p:ph idx="1"/>
          </p:nvPr>
        </p:nvSpPr>
        <p:spPr/>
        <p:txBody>
          <a:bodyPr>
            <a:normAutofit lnSpcReduction="10000"/>
          </a:bodyPr>
          <a:lstStyle/>
          <a:p>
            <a:pPr marL="0" lvl="0" indent="0">
              <a:lnSpc>
                <a:spcPct val="160000"/>
              </a:lnSpc>
              <a:spcBef>
                <a:spcPts val="0"/>
              </a:spcBef>
              <a:buNone/>
            </a:pPr>
            <a:r>
              <a:rPr lang="el-GR" sz="1800" b="1" u="sng" dirty="0">
                <a:latin typeface="Times New Roman" panose="02020603050405020304" pitchFamily="18" charset="0"/>
                <a:cs typeface="Times New Roman" panose="02020603050405020304" pitchFamily="18" charset="0"/>
              </a:rPr>
              <a:t>Ι.2. Έννοια, διακρίσεις και χαρακτηριστικά </a:t>
            </a:r>
            <a:r>
              <a:rPr lang="el-GR" sz="1800" b="1" u="sng" dirty="0" err="1">
                <a:latin typeface="Times New Roman" panose="02020603050405020304" pitchFamily="18" charset="0"/>
                <a:cs typeface="Times New Roman" panose="02020603050405020304" pitchFamily="18" charset="0"/>
              </a:rPr>
              <a:t>κυβερνοεγκλήματος</a:t>
            </a:r>
            <a:endParaRPr lang="el-GR" sz="1800" b="1" u="sng" dirty="0">
              <a:latin typeface="Times New Roman" panose="02020603050405020304" pitchFamily="18" charset="0"/>
              <a:cs typeface="Times New Roman" panose="02020603050405020304" pitchFamily="18" charset="0"/>
            </a:endParaRPr>
          </a:p>
          <a:p>
            <a:pPr lvl="0">
              <a:lnSpc>
                <a:spcPct val="160000"/>
              </a:lnSpc>
              <a:spcBef>
                <a:spcPts val="0"/>
              </a:spcBef>
            </a:pPr>
            <a:r>
              <a:rPr lang="el-GR" sz="1800" b="1" dirty="0">
                <a:latin typeface="Times New Roman" panose="02020603050405020304" pitchFamily="18" charset="0"/>
                <a:cs typeface="Times New Roman" panose="02020603050405020304" pitchFamily="18" charset="0"/>
              </a:rPr>
              <a:t>Ηλεκτρονικό έγκλημα </a:t>
            </a:r>
            <a:r>
              <a:rPr lang="el-GR" sz="1800" dirty="0">
                <a:latin typeface="Times New Roman" panose="02020603050405020304" pitchFamily="18" charset="0"/>
                <a:cs typeface="Times New Roman" panose="02020603050405020304" pitchFamily="18" charset="0"/>
              </a:rPr>
              <a:t>= το έγκλημα που τελείται με τη χρήση ηλεκτρονικών υπολογιστών και συστημάτων επεξεργασίας δεδομένων. </a:t>
            </a:r>
            <a:endParaRPr lang="en-US" sz="1800" dirty="0">
              <a:latin typeface="Times New Roman" panose="02020603050405020304" pitchFamily="18" charset="0"/>
              <a:cs typeface="Times New Roman" panose="02020603050405020304" pitchFamily="18" charset="0"/>
            </a:endParaRPr>
          </a:p>
          <a:p>
            <a:pPr marL="0" lvl="0" indent="0" algn="just">
              <a:lnSpc>
                <a:spcPct val="160000"/>
              </a:lnSpc>
              <a:spcBef>
                <a:spcPts val="0"/>
              </a:spcBef>
              <a:buNone/>
            </a:pPr>
            <a:endParaRPr lang="el-GR" sz="1800" dirty="0">
              <a:latin typeface="Times New Roman" panose="02020603050405020304" pitchFamily="18" charset="0"/>
              <a:cs typeface="Times New Roman" panose="02020603050405020304" pitchFamily="18" charset="0"/>
            </a:endParaRPr>
          </a:p>
          <a:p>
            <a:pPr algn="just">
              <a:lnSpc>
                <a:spcPct val="160000"/>
              </a:lnSpc>
              <a:spcBef>
                <a:spcPts val="0"/>
              </a:spcBef>
            </a:pPr>
            <a:r>
              <a:rPr lang="el-GR" sz="1800" dirty="0">
                <a:latin typeface="Times New Roman" panose="02020603050405020304" pitchFamily="18" charset="0"/>
                <a:cs typeface="Times New Roman" panose="02020603050405020304" pitchFamily="18" charset="0"/>
              </a:rPr>
              <a:t>Το ηλεκτρονικό έγκλημα </a:t>
            </a:r>
            <a:r>
              <a:rPr lang="el-GR" sz="1800" b="1" dirty="0">
                <a:latin typeface="Times New Roman" panose="02020603050405020304" pitchFamily="18" charset="0"/>
                <a:cs typeface="Times New Roman" panose="02020603050405020304" pitchFamily="18" charset="0"/>
              </a:rPr>
              <a:t>διακρίνεται</a:t>
            </a:r>
            <a:r>
              <a:rPr lang="el-GR" sz="1800" dirty="0">
                <a:latin typeface="Times New Roman" panose="02020603050405020304" pitchFamily="18" charset="0"/>
                <a:cs typeface="Times New Roman" panose="02020603050405020304" pitchFamily="18" charset="0"/>
              </a:rPr>
              <a:t>: </a:t>
            </a:r>
          </a:p>
          <a:p>
            <a:pPr marL="342900" lvl="0" indent="-342900" algn="just">
              <a:lnSpc>
                <a:spcPct val="160000"/>
              </a:lnSpc>
              <a:spcBef>
                <a:spcPts val="0"/>
              </a:spcBef>
              <a:buFont typeface="Symbol" panose="05050102010706020507" pitchFamily="18" charset="2"/>
              <a:buChar char="-"/>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1</a:t>
            </a:r>
            <a:r>
              <a:rPr lang="el-GR" sz="1800" b="1" baseline="30000" dirty="0">
                <a:effectLst/>
                <a:latin typeface="Times New Roman" panose="02020603050405020304" pitchFamily="18" charset="0"/>
                <a:ea typeface="Calibri" panose="020F0502020204030204" pitchFamily="34" charset="0"/>
                <a:cs typeface="Times New Roman" panose="02020603050405020304" pitchFamily="18" charset="0"/>
              </a:rPr>
              <a:t>η</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διάκριση (με κριτήριο τη χρήση ή όχι του διαδικτύου): </a:t>
            </a:r>
          </a:p>
          <a:p>
            <a:pPr marL="685800" algn="just">
              <a:lnSpc>
                <a:spcPct val="160000"/>
              </a:lnSpc>
              <a:spcBef>
                <a:spcPts val="0"/>
              </a:spcBef>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 Ηλεκτρονικό έγκλημα υπό ευρεία έννοια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computer crime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έγκλημα μέσω ηλεκτρονικού υπολογιστή) και </a:t>
            </a:r>
          </a:p>
          <a:p>
            <a:pPr marL="685800" algn="just">
              <a:lnSpc>
                <a:spcPct val="160000"/>
              </a:lnSpc>
              <a:spcBef>
                <a:spcPts val="0"/>
              </a:spcBef>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β)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κυβερνοέγκλημα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cybercrime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έγκλημα μέσω του διαδικτύου) - Το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κυβερνοέγκλημα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ή έγκλημα στον κυβερνοχώρο είναι ειδική κατηγορία του ηλεκτρονικού εγκλήματος. </a:t>
            </a:r>
          </a:p>
          <a:p>
            <a:pPr marL="342900" lvl="0" indent="-342900" algn="just">
              <a:lnSpc>
                <a:spcPct val="150000"/>
              </a:lnSpc>
              <a:spcAft>
                <a:spcPts val="800"/>
              </a:spcAft>
              <a:buFont typeface="Symbol" panose="05050102010706020507" pitchFamily="18" charset="2"/>
              <a:buChar char="-"/>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DCB6D8-74EC-6818-F046-9504953A8EE6}"/>
              </a:ext>
            </a:extLst>
          </p:cNvPr>
          <p:cNvSpPr>
            <a:spLocks noGrp="1"/>
          </p:cNvSpPr>
          <p:nvPr>
            <p:ph type="title"/>
          </p:nvPr>
        </p:nvSpPr>
        <p:spPr/>
        <p:txBody>
          <a:bodyPr/>
          <a:lstStyle/>
          <a:p>
            <a:pPr algn="ctr"/>
            <a:r>
              <a:rPr lang="el-GR" b="1" dirty="0"/>
              <a:t>Ι. Η πολιτική της Ε.Ε. για την καταπολέμηση του εγκλήματος στον κυβερνοχώρο</a:t>
            </a:r>
            <a:endParaRPr lang="el-GR" dirty="0"/>
          </a:p>
        </p:txBody>
      </p:sp>
      <p:sp>
        <p:nvSpPr>
          <p:cNvPr id="3" name="Θέση περιεχομένου 2">
            <a:extLst>
              <a:ext uri="{FF2B5EF4-FFF2-40B4-BE49-F238E27FC236}">
                <a16:creationId xmlns:a16="http://schemas.microsoft.com/office/drawing/2014/main" id="{BD788A07-946C-2F21-2F84-80FDE9E5C843}"/>
              </a:ext>
            </a:extLst>
          </p:cNvPr>
          <p:cNvSpPr>
            <a:spLocks noGrp="1"/>
          </p:cNvSpPr>
          <p:nvPr>
            <p:ph idx="1"/>
          </p:nvPr>
        </p:nvSpPr>
        <p:spPr/>
        <p:txBody>
          <a:bodyPr>
            <a:normAutofit fontScale="47500" lnSpcReduction="20000"/>
          </a:bodyPr>
          <a:lstStyle/>
          <a:p>
            <a:pPr marL="342900" lvl="0" indent="-342900" algn="just">
              <a:lnSpc>
                <a:spcPct val="170000"/>
              </a:lnSpc>
              <a:spcBef>
                <a:spcPts val="0"/>
              </a:spcBef>
              <a:buFont typeface="Symbol" panose="05050102010706020507" pitchFamily="18" charset="2"/>
              <a:buChar char="-"/>
            </a:pPr>
            <a:r>
              <a:rPr lang="el-GR" sz="2800" b="1" dirty="0">
                <a:effectLst/>
                <a:latin typeface="Times New Roman" panose="02020603050405020304" pitchFamily="18" charset="0"/>
                <a:ea typeface="Calibri" panose="020F0502020204030204" pitchFamily="34" charset="0"/>
                <a:cs typeface="Times New Roman" panose="02020603050405020304" pitchFamily="18" charset="0"/>
              </a:rPr>
              <a:t>2</a:t>
            </a:r>
            <a:r>
              <a:rPr lang="el-GR" sz="2800" b="1" baseline="30000" dirty="0">
                <a:effectLst/>
                <a:latin typeface="Times New Roman" panose="02020603050405020304" pitchFamily="18" charset="0"/>
                <a:ea typeface="Calibri" panose="020F0502020204030204" pitchFamily="34" charset="0"/>
                <a:cs typeface="Times New Roman" panose="02020603050405020304" pitchFamily="18" charset="0"/>
              </a:rPr>
              <a:t>η</a:t>
            </a:r>
            <a:r>
              <a:rPr lang="el-GR" sz="2800" b="1" dirty="0">
                <a:effectLst/>
                <a:latin typeface="Times New Roman" panose="02020603050405020304" pitchFamily="18" charset="0"/>
                <a:ea typeface="Calibri" panose="020F0502020204030204" pitchFamily="34" charset="0"/>
                <a:cs typeface="Times New Roman" panose="02020603050405020304" pitchFamily="18" charset="0"/>
              </a:rPr>
              <a:t> διάκριση (με κριτήριο το περιβάλλον τέλεσης): </a:t>
            </a: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α) Παραδοσιακά εγκλήματα που διαπράττονται σε «κοινό» περιβάλλον και μπορούν να </a:t>
            </a:r>
            <a:r>
              <a:rPr lang="el-GR" sz="2800" dirty="0" err="1">
                <a:effectLst/>
                <a:latin typeface="Times New Roman" panose="02020603050405020304" pitchFamily="18" charset="0"/>
                <a:ea typeface="Calibri" panose="020F0502020204030204" pitchFamily="34" charset="0"/>
                <a:cs typeface="Times New Roman" panose="02020603050405020304" pitchFamily="18" charset="0"/>
              </a:rPr>
              <a:t>τελεστούν</a:t>
            </a: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 και στο διαδίκτυο ως νέες μορφές τέλεσης του παραδοσιακού εγκλήματος (π.χ. συκοφαντική δυσφήμηση, αντιγραφή μουσικού έργου/κλοπή πνευματικής ιδιοκτησίας),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β) εγκλήματα που διαπράττονται αποκλειστικά μέσω ηλεκτρονικού υπολογιστή χωρίς τη χρήση του διαδικτύου (π.χ. παράνομη πρόσβαση σε πληροφοριακό σύστημα) και συνιστούν νέο έγκλημα, και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γ) γνήσια εγκλήματα στο διαδίκτυο (π.χ. παιδική πορνογραφία), και συνιστούν νέο έγκλημα.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0" algn="just">
              <a:lnSpc>
                <a:spcPct val="170000"/>
              </a:lnSpc>
              <a:spcBef>
                <a:spcPts val="0"/>
              </a:spcBef>
              <a:buNone/>
            </a:pP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70000"/>
              </a:lnSpc>
              <a:spcBef>
                <a:spcPts val="0"/>
              </a:spcBef>
              <a:buFont typeface="Symbol" panose="05050102010706020507" pitchFamily="18" charset="2"/>
              <a:buChar char="-"/>
            </a:pPr>
            <a:r>
              <a:rPr lang="el-GR" sz="2800" b="1" dirty="0">
                <a:effectLst/>
                <a:latin typeface="Times New Roman" panose="02020603050405020304" pitchFamily="18" charset="0"/>
                <a:ea typeface="Calibri" panose="020F0502020204030204" pitchFamily="34" charset="0"/>
                <a:cs typeface="Times New Roman" panose="02020603050405020304" pitchFamily="18" charset="0"/>
              </a:rPr>
              <a:t>3</a:t>
            </a:r>
            <a:r>
              <a:rPr lang="el-GR" sz="2800" b="1" baseline="30000" dirty="0">
                <a:effectLst/>
                <a:latin typeface="Times New Roman" panose="02020603050405020304" pitchFamily="18" charset="0"/>
                <a:ea typeface="Calibri" panose="020F0502020204030204" pitchFamily="34" charset="0"/>
                <a:cs typeface="Times New Roman" panose="02020603050405020304" pitchFamily="18" charset="0"/>
              </a:rPr>
              <a:t>η</a:t>
            </a:r>
            <a:r>
              <a:rPr lang="el-GR" sz="2800" b="1" dirty="0">
                <a:effectLst/>
                <a:latin typeface="Times New Roman" panose="02020603050405020304" pitchFamily="18" charset="0"/>
                <a:ea typeface="Calibri" panose="020F0502020204030204" pitchFamily="34" charset="0"/>
                <a:cs typeface="Times New Roman" panose="02020603050405020304" pitchFamily="18" charset="0"/>
              </a:rPr>
              <a:t> διάκριση (με κριτήριο το μέσο επίθεσης): </a:t>
            </a: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α) Εγκλήματα κατά πληροφοριακών συστημάτων (π.χ. παράνομη πρόσβαση σε πληροφοριακό σύστημα), τα οποία στρέφονται κατά της εμπιστευτικότητας, ακεραιότητας και διαθεσιμότητας των πληροφοριακών συστημάτων και των ψηφιακών δεδομένων,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β) εγκλήματα γνήσια πληροφοριακά μέσω Η/Υ ή συστημάτων πληροφοριών (π.χ. απάτη με υπολογιστή), και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685800" algn="just">
              <a:lnSpc>
                <a:spcPct val="170000"/>
              </a:lnSpc>
              <a:spcBef>
                <a:spcPts val="0"/>
              </a:spcBef>
            </a:pPr>
            <a:r>
              <a:rPr lang="el-GR" sz="2800" dirty="0">
                <a:effectLst/>
                <a:latin typeface="Times New Roman" panose="02020603050405020304" pitchFamily="18" charset="0"/>
                <a:ea typeface="Calibri" panose="020F0502020204030204" pitchFamily="34" charset="0"/>
                <a:cs typeface="Times New Roman" panose="02020603050405020304" pitchFamily="18" charset="0"/>
              </a:rPr>
              <a:t>γ) εγκλήματα με ψηφιακό περιεχόμενο (π.χ. παιδική πορνογραφία), που συνίστανται στην διακίνηση παράνομου περιεχομένου μέσω συστημάτων πληροφοριών.</a:t>
            </a:r>
            <a:endParaRPr lang="el-GR" dirty="0"/>
          </a:p>
        </p:txBody>
      </p:sp>
    </p:spTree>
    <p:extLst>
      <p:ext uri="{BB962C8B-B14F-4D97-AF65-F5344CB8AC3E}">
        <p14:creationId xmlns:p14="http://schemas.microsoft.com/office/powerpoint/2010/main" val="1054291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A0E4EA-4F7D-C8E2-D341-63F56C6EE99D}"/>
              </a:ext>
            </a:extLst>
          </p:cNvPr>
          <p:cNvSpPr txBox="1">
            <a:spLocks noGrp="1"/>
          </p:cNvSpPr>
          <p:nvPr>
            <p:ph type="title"/>
          </p:nvPr>
        </p:nvSpPr>
        <p:spPr/>
        <p:txBody>
          <a:bodyPr anchorCtr="1"/>
          <a:lstStyle/>
          <a:p>
            <a:pPr lvl="0" algn="ctr"/>
            <a:r>
              <a:rPr lang="el-GR" b="1" dirty="0"/>
              <a:t>Ι. Η πολιτική της Ε.Ε. για την καταπολέμηση του εγκλήματος στον κυβερνοχώρο</a:t>
            </a:r>
          </a:p>
        </p:txBody>
      </p:sp>
      <p:sp>
        <p:nvSpPr>
          <p:cNvPr id="3" name="Θέση περιεχομένου 2">
            <a:extLst>
              <a:ext uri="{FF2B5EF4-FFF2-40B4-BE49-F238E27FC236}">
                <a16:creationId xmlns:a16="http://schemas.microsoft.com/office/drawing/2014/main" id="{AFD049AE-EF2E-69BC-5DC6-23F82C9FEC61}"/>
              </a:ext>
            </a:extLst>
          </p:cNvPr>
          <p:cNvSpPr txBox="1">
            <a:spLocks noGrp="1"/>
          </p:cNvSpPr>
          <p:nvPr>
            <p:ph idx="1"/>
          </p:nvPr>
        </p:nvSpPr>
        <p:spPr/>
        <p:txBody>
          <a:bodyPr>
            <a:noAutofit/>
          </a:bodyPr>
          <a:lstStyle/>
          <a:p>
            <a:pPr marL="0" lvl="0" indent="0" algn="just">
              <a:lnSpc>
                <a:spcPct val="150000"/>
              </a:lnSpc>
              <a:spcBef>
                <a:spcPts val="500"/>
              </a:spcBef>
              <a:spcAft>
                <a:spcPts val="500"/>
              </a:spcAft>
              <a:buNone/>
            </a:pPr>
            <a:r>
              <a:rPr lang="el-GR" sz="1700" b="1" u="sng" dirty="0">
                <a:latin typeface="Times New Roman" pitchFamily="18"/>
                <a:cs typeface="Times New Roman" pitchFamily="18"/>
              </a:rPr>
              <a:t>Χαρακτηριστικά ηλεκτρονικού εγκλήματος</a:t>
            </a:r>
          </a:p>
          <a:p>
            <a:pPr marL="342900" lvl="0" indent="-342900" algn="just">
              <a:lnSpc>
                <a:spcPct val="160000"/>
              </a:lnSpc>
              <a:spcBef>
                <a:spcPts val="0"/>
              </a:spcBef>
              <a:buFont typeface="Symbol" pitchFamily="18"/>
              <a:buChar char="-"/>
            </a:pPr>
            <a:r>
              <a:rPr lang="el-GR" sz="1700" dirty="0">
                <a:latin typeface="Times New Roman" pitchFamily="18"/>
                <a:cs typeface="Times New Roman" pitchFamily="18"/>
              </a:rPr>
              <a:t>Το ηλεκτρονικά έγκλημα διαπράττεται εύκολα </a:t>
            </a:r>
          </a:p>
          <a:p>
            <a:pPr marL="342900" lvl="0" indent="-342900" algn="just">
              <a:lnSpc>
                <a:spcPct val="160000"/>
              </a:lnSpc>
              <a:spcBef>
                <a:spcPts val="0"/>
              </a:spcBef>
              <a:buFont typeface="Symbol" pitchFamily="18"/>
              <a:buChar char="-"/>
            </a:pPr>
            <a:r>
              <a:rPr lang="el-GR" sz="1700" dirty="0">
                <a:latin typeface="Times New Roman" pitchFamily="18"/>
                <a:cs typeface="Times New Roman" pitchFamily="18"/>
              </a:rPr>
              <a:t>Το ηλεκτρονικά έγκλημα διαπράττεται ανώνυμα </a:t>
            </a:r>
          </a:p>
          <a:p>
            <a:pPr marL="342900" lvl="0" indent="-342900" algn="just">
              <a:lnSpc>
                <a:spcPct val="160000"/>
              </a:lnSpc>
              <a:spcBef>
                <a:spcPts val="0"/>
              </a:spcBef>
              <a:buFont typeface="Symbol" pitchFamily="18"/>
              <a:buChar char="-"/>
            </a:pPr>
            <a:r>
              <a:rPr lang="el-GR" sz="1700" dirty="0">
                <a:latin typeface="Times New Roman" pitchFamily="18"/>
                <a:cs typeface="Times New Roman" pitchFamily="18"/>
              </a:rPr>
              <a:t>Το ηλεκτρονικά έγκλημα διαπράττεται γρήγορα </a:t>
            </a:r>
          </a:p>
          <a:p>
            <a:pPr marL="342900" lvl="0" indent="-342900" algn="just">
              <a:lnSpc>
                <a:spcPct val="160000"/>
              </a:lnSpc>
              <a:spcBef>
                <a:spcPts val="0"/>
              </a:spcBef>
              <a:buFont typeface="Symbol" pitchFamily="18"/>
              <a:buChar char="-"/>
            </a:pPr>
            <a:r>
              <a:rPr lang="el-GR" sz="1700" dirty="0">
                <a:latin typeface="Times New Roman" pitchFamily="18"/>
                <a:cs typeface="Times New Roman" pitchFamily="18"/>
              </a:rPr>
              <a:t>Το ηλεκτρονικά έγκλημα συνήθως έχει διασυνοριακό χαρακτήρα, αφού ο θύτης και το θύμα συνήθως βρίσκονται σε διαφορετικές χώρες </a:t>
            </a:r>
            <a:r>
              <a:rPr lang="el-GR" sz="1700" dirty="0">
                <a:effectLst/>
                <a:latin typeface="Symbol" panose="05050102010706020507" pitchFamily="18" charset="2"/>
                <a:ea typeface="Symbol" panose="05050102010706020507" pitchFamily="18" charset="2"/>
                <a:cs typeface="Symbol" panose="05050102010706020507" pitchFamily="18" charset="2"/>
              </a:rPr>
              <a:t>®</a:t>
            </a:r>
            <a:r>
              <a:rPr lang="el-GR" sz="1700" dirty="0">
                <a:effectLst/>
                <a:latin typeface="Times New Roman" panose="02020603050405020304" pitchFamily="18" charset="0"/>
                <a:ea typeface="Calibri" panose="020F0502020204030204" pitchFamily="34" charset="0"/>
              </a:rPr>
              <a:t> πρακτική σημασία: α) δυσκολίες στη συλλογή αποδείξεων και γι’ αυτό η διαδικασία της δικαστικής συνδρομής πρέπει να είναι ταχύτατη, β) ζήτημα ποινικής δικαιοδοσίας</a:t>
            </a:r>
            <a:endParaRPr lang="el-GR" sz="1700" dirty="0">
              <a:latin typeface="Times New Roman" pitchFamily="18"/>
              <a:cs typeface="Times New Roman" pitchFamily="18"/>
            </a:endParaRPr>
          </a:p>
          <a:p>
            <a:pPr marL="342900" indent="-342900" algn="just">
              <a:lnSpc>
                <a:spcPct val="160000"/>
              </a:lnSpc>
              <a:spcBef>
                <a:spcPts val="0"/>
              </a:spcBef>
              <a:buFont typeface="Symbol" pitchFamily="18"/>
              <a:buChar char="-"/>
            </a:pPr>
            <a:r>
              <a:rPr lang="el-GR" sz="1700" dirty="0">
                <a:latin typeface="Times New Roman" panose="02020603050405020304" pitchFamily="18" charset="0"/>
                <a:ea typeface="Calibri" panose="020F0502020204030204" pitchFamily="34" charset="0"/>
                <a:cs typeface="Calibri" panose="020F0502020204030204" pitchFamily="34" charset="0"/>
              </a:rPr>
              <a:t>Ά</a:t>
            </a:r>
            <a:r>
              <a:rPr lang="el-GR" sz="1700" dirty="0">
                <a:effectLst/>
                <a:latin typeface="Times New Roman" panose="02020603050405020304" pitchFamily="18" charset="0"/>
                <a:ea typeface="Calibri" panose="020F0502020204030204" pitchFamily="34" charset="0"/>
                <a:cs typeface="Calibri" panose="020F0502020204030204" pitchFamily="34" charset="0"/>
              </a:rPr>
              <a:t>υλος χαρακτήρας ψηφιακών δεδομένων </a:t>
            </a:r>
            <a:r>
              <a:rPr lang="el-GR" sz="1700" dirty="0">
                <a:effectLst/>
                <a:latin typeface="Symbol" panose="05050102010706020507" pitchFamily="18" charset="2"/>
                <a:ea typeface="Symbol" panose="05050102010706020507" pitchFamily="18" charset="2"/>
                <a:cs typeface="Symbol" panose="05050102010706020507" pitchFamily="18" charset="2"/>
              </a:rPr>
              <a:t>®</a:t>
            </a:r>
            <a:r>
              <a:rPr lang="el-GR" sz="1700" dirty="0">
                <a:effectLst/>
                <a:latin typeface="Times New Roman" panose="02020603050405020304" pitchFamily="18" charset="0"/>
                <a:ea typeface="Calibri" panose="020F0502020204030204" pitchFamily="34" charset="0"/>
                <a:cs typeface="Calibri" panose="020F0502020204030204" pitchFamily="34" charset="0"/>
              </a:rPr>
              <a:t> δυσκολία συγκέντρωσης αποδείξεων και εξιχνίασης εγκλήματος</a:t>
            </a:r>
            <a:endParaRPr lang="el-GR" sz="17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60000"/>
              </a:lnSpc>
              <a:spcBef>
                <a:spcPts val="0"/>
              </a:spcBef>
              <a:buFont typeface="Symbol" pitchFamily="18"/>
              <a:buChar char="-"/>
            </a:pPr>
            <a:r>
              <a:rPr lang="el-GR" sz="1700" dirty="0">
                <a:latin typeface="Times New Roman" pitchFamily="18"/>
                <a:cs typeface="Times New Roman" pitchFamily="18"/>
              </a:rPr>
              <a:t>Η εξιχνίαση του ηλεκτρονικού εγκλήματος είναι δυσχερής και απαιτεί ειδικές γνώσεις</a:t>
            </a:r>
            <a:r>
              <a:rPr lang="en-US" sz="1700" dirty="0">
                <a:latin typeface="Times New Roman" pitchFamily="18"/>
                <a:cs typeface="Times New Roman" pitchFamily="18"/>
              </a:rPr>
              <a:t> </a:t>
            </a:r>
            <a:r>
              <a:rPr lang="el-GR" sz="1700" dirty="0">
                <a:effectLst/>
                <a:latin typeface="Times New Roman" panose="02020603050405020304" pitchFamily="18" charset="0"/>
                <a:ea typeface="Calibri" panose="020F0502020204030204" pitchFamily="34" charset="0"/>
              </a:rPr>
              <a:t>για την εξιχνίαση του ηλεκτρονικού εγκλήματος αλλά και για τη συλλογή και τη διατήρηση του αποδεικτικού υλικού</a:t>
            </a:r>
            <a:endParaRPr lang="el-GR" sz="1700" dirty="0">
              <a:latin typeface="Calibri" pitchFamily="34"/>
              <a:cs typeface="Calibri" pitchFamily="34"/>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542</TotalTime>
  <Words>5254</Words>
  <Application>Microsoft Office PowerPoint</Application>
  <PresentationFormat>Ευρεία οθόνη</PresentationFormat>
  <Paragraphs>209</Paragraphs>
  <Slides>39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39</vt:i4>
      </vt:variant>
    </vt:vector>
  </HeadingPairs>
  <TitlesOfParts>
    <vt:vector size="45" baseType="lpstr">
      <vt:lpstr>Arial</vt:lpstr>
      <vt:lpstr>Calibri</vt:lpstr>
      <vt:lpstr>Calibri Light</vt:lpstr>
      <vt:lpstr>Symbol</vt:lpstr>
      <vt:lpstr>Times New Roman</vt:lpstr>
      <vt:lpstr>Θέμα του Office</vt:lpstr>
      <vt:lpstr>3η τηλεδιάσκεψη (ύλη εβδομάδων 5-6)</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Ι. Η πολιτική της Ε.Ε. για την καταπολέμηση του εγκλήματος στον κυβερνοχώρο</vt:lpstr>
      <vt:lpstr>Διαδραστική δραστηριότητα 5ης εβδομάδας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ΙI.1. Ευρωπαϊκό Ένταλμα Σύλληψης (ΕΕΣ)</vt:lpstr>
      <vt:lpstr>ΙΙ.2. Ευρωπαϊκή Εντολή Έρευνας (ΕΕΑ)</vt:lpstr>
      <vt:lpstr>ΙΙ.2. Ευρωπαϊκή Εντολή Έρευνας (ΕΕΑ)</vt:lpstr>
      <vt:lpstr>ΙΙ.2. Ευρωπαϊκή Εντολή Έρευνας (ΕΕΑ)</vt:lpstr>
      <vt:lpstr>ΙΙ.2. Ευρωπαϊκή Εντολή Έρευνας (ΕΕΑ)</vt:lpstr>
      <vt:lpstr>ΙΙ.2. Ευρωπαϊκή Εντολή Έρευνας (ΕΕΑ)</vt:lpstr>
      <vt:lpstr>ΙΙ.3. Ευρωπαϊκή Εντολή Προστασίας (ΕΕΠ)</vt:lpstr>
      <vt:lpstr>ΙΙ.4. e-evidence</vt:lpstr>
      <vt:lpstr>ΙΙ.4. e-evidence</vt:lpstr>
      <vt:lpstr>ΙΙ.4. e-evidence</vt:lpstr>
      <vt:lpstr>Πρακτικό ερώτημα</vt:lpstr>
      <vt:lpstr>Διαδραστική δραστηριότητα 6ης εβδομάδας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week</dc:title>
  <dc:creator>Irini Tsagaraki</dc:creator>
  <cp:lastModifiedBy>Irini Tsagaraki</cp:lastModifiedBy>
  <cp:revision>12</cp:revision>
  <dcterms:created xsi:type="dcterms:W3CDTF">2022-10-20T16:19:57Z</dcterms:created>
  <dcterms:modified xsi:type="dcterms:W3CDTF">2025-04-02T16:56:30Z</dcterms:modified>
</cp:coreProperties>
</file>