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346" r:id="rId3"/>
    <p:sldId id="315" r:id="rId4"/>
    <p:sldId id="347" r:id="rId5"/>
    <p:sldId id="348" r:id="rId6"/>
    <p:sldId id="349" r:id="rId7"/>
    <p:sldId id="350" r:id="rId8"/>
    <p:sldId id="318" r:id="rId9"/>
    <p:sldId id="320" r:id="rId10"/>
    <p:sldId id="345" r:id="rId11"/>
    <p:sldId id="321" r:id="rId12"/>
    <p:sldId id="322" r:id="rId13"/>
    <p:sldId id="324" r:id="rId14"/>
    <p:sldId id="325" r:id="rId15"/>
    <p:sldId id="326" r:id="rId16"/>
    <p:sldId id="327" r:id="rId17"/>
    <p:sldId id="330" r:id="rId18"/>
    <p:sldId id="331" r:id="rId19"/>
    <p:sldId id="332" r:id="rId20"/>
    <p:sldId id="334" r:id="rId21"/>
    <p:sldId id="335" r:id="rId22"/>
    <p:sldId id="333" r:id="rId23"/>
    <p:sldId id="259" r:id="rId24"/>
    <p:sldId id="273"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53" autoAdjust="0"/>
  </p:normalViewPr>
  <p:slideViewPr>
    <p:cSldViewPr snapToGrid="0">
      <p:cViewPr varScale="1">
        <p:scale>
          <a:sx n="83" d="100"/>
          <a:sy n="83" d="100"/>
        </p:scale>
        <p:origin x="8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AA4A8E-CC19-43EF-ACA9-370C914CB2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10508D9-33CB-46CD-A922-919F6E2D8301}">
      <dgm:prSet/>
      <dgm:spPr/>
      <dgm:t>
        <a:bodyPr anchor="t"/>
        <a:lstStyle/>
        <a:p>
          <a:r>
            <a:rPr lang="el-GR" dirty="0"/>
            <a:t> </a:t>
          </a:r>
          <a:r>
            <a:rPr lang="en-US" dirty="0"/>
            <a:t>Realism/Liberalism (1930-1950)</a:t>
          </a:r>
        </a:p>
      </dgm:t>
    </dgm:pt>
    <dgm:pt modelId="{872C497A-C455-432E-88B6-34E824B07593}" type="parTrans" cxnId="{7DBE9F29-616F-4FE8-B9E4-D8C8994965FF}">
      <dgm:prSet/>
      <dgm:spPr/>
      <dgm:t>
        <a:bodyPr/>
        <a:lstStyle/>
        <a:p>
          <a:endParaRPr lang="en-US"/>
        </a:p>
      </dgm:t>
    </dgm:pt>
    <dgm:pt modelId="{ADF05BF2-DFEC-4ADE-BD1B-42C24FB32B17}" type="sibTrans" cxnId="{7DBE9F29-616F-4FE8-B9E4-D8C8994965FF}">
      <dgm:prSet/>
      <dgm:spPr/>
      <dgm:t>
        <a:bodyPr/>
        <a:lstStyle/>
        <a:p>
          <a:endParaRPr lang="en-US"/>
        </a:p>
      </dgm:t>
    </dgm:pt>
    <dgm:pt modelId="{3EB6D9AE-A878-4D16-A136-605AB5AB61D1}">
      <dgm:prSet/>
      <dgm:spPr>
        <a:solidFill>
          <a:schemeClr val="bg2">
            <a:lumMod val="75000"/>
          </a:schemeClr>
        </a:solidFill>
      </dgm:spPr>
      <dgm:t>
        <a:bodyPr anchor="ctr"/>
        <a:lstStyle/>
        <a:p>
          <a:r>
            <a:rPr lang="en-US" dirty="0"/>
            <a:t>Traditionalism/</a:t>
          </a:r>
          <a:r>
            <a:rPr lang="en-US" dirty="0" err="1"/>
            <a:t>Behaviouralism</a:t>
          </a:r>
          <a:r>
            <a:rPr lang="en-US" dirty="0"/>
            <a:t> </a:t>
          </a:r>
          <a:r>
            <a:rPr lang="el-GR" dirty="0"/>
            <a:t>(1960)</a:t>
          </a:r>
          <a:endParaRPr lang="en-GR" dirty="0"/>
        </a:p>
      </dgm:t>
    </dgm:pt>
    <dgm:pt modelId="{F0BE80F3-5D97-40A5-8437-D2615672DD5E}" type="parTrans" cxnId="{F5883950-21C7-40C9-93D1-B9782FE8EDB8}">
      <dgm:prSet/>
      <dgm:spPr/>
      <dgm:t>
        <a:bodyPr/>
        <a:lstStyle/>
        <a:p>
          <a:endParaRPr lang="en-US"/>
        </a:p>
      </dgm:t>
    </dgm:pt>
    <dgm:pt modelId="{A627F593-3629-40D9-8997-BBB74855404A}" type="sibTrans" cxnId="{F5883950-21C7-40C9-93D1-B9782FE8EDB8}">
      <dgm:prSet/>
      <dgm:spPr/>
      <dgm:t>
        <a:bodyPr/>
        <a:lstStyle/>
        <a:p>
          <a:endParaRPr lang="en-US"/>
        </a:p>
      </dgm:t>
    </dgm:pt>
    <dgm:pt modelId="{A4CA8166-AF50-422E-ABF1-942402A791BE}">
      <dgm:prSet/>
      <dgm:spPr>
        <a:solidFill>
          <a:schemeClr val="bg2">
            <a:lumMod val="75000"/>
          </a:schemeClr>
        </a:solidFill>
      </dgm:spPr>
      <dgm:t>
        <a:bodyPr/>
        <a:lstStyle/>
        <a:p>
          <a:r>
            <a:rPr lang="en-US" dirty="0"/>
            <a:t>Neorealism/Neoliberalism – Marxism </a:t>
          </a:r>
          <a:r>
            <a:rPr lang="el-GR" dirty="0"/>
            <a:t>(1970-1980)</a:t>
          </a:r>
          <a:endParaRPr lang="en-GR" dirty="0"/>
        </a:p>
      </dgm:t>
    </dgm:pt>
    <dgm:pt modelId="{99F05F21-E13E-439D-A50D-EC122FAAD8DD}" type="parTrans" cxnId="{1661C19D-5DDF-462A-8D24-759BD54155D0}">
      <dgm:prSet/>
      <dgm:spPr/>
      <dgm:t>
        <a:bodyPr/>
        <a:lstStyle/>
        <a:p>
          <a:endParaRPr lang="en-US"/>
        </a:p>
      </dgm:t>
    </dgm:pt>
    <dgm:pt modelId="{916A3118-0041-4A59-BEAB-5348B5DF646A}" type="sibTrans" cxnId="{1661C19D-5DDF-462A-8D24-759BD54155D0}">
      <dgm:prSet/>
      <dgm:spPr/>
      <dgm:t>
        <a:bodyPr/>
        <a:lstStyle/>
        <a:p>
          <a:endParaRPr lang="en-US"/>
        </a:p>
      </dgm:t>
    </dgm:pt>
    <dgm:pt modelId="{C0FADFDE-04A6-4120-B8A2-E6F87F5270BF}">
      <dgm:prSet/>
      <dgm:spPr>
        <a:solidFill>
          <a:schemeClr val="bg2">
            <a:lumMod val="75000"/>
          </a:schemeClr>
        </a:solidFill>
      </dgm:spPr>
      <dgm:t>
        <a:bodyPr/>
        <a:lstStyle/>
        <a:p>
          <a:r>
            <a:rPr lang="en-US" dirty="0"/>
            <a:t>Rationalism/</a:t>
          </a:r>
          <a:r>
            <a:rPr lang="en-US" dirty="0" err="1"/>
            <a:t>Reflectivism</a:t>
          </a:r>
          <a:r>
            <a:rPr lang="en-US" dirty="0"/>
            <a:t> </a:t>
          </a:r>
          <a:r>
            <a:rPr lang="el-GR" dirty="0"/>
            <a:t>(1980+)</a:t>
          </a:r>
          <a:endParaRPr lang="en-GR" dirty="0"/>
        </a:p>
      </dgm:t>
    </dgm:pt>
    <dgm:pt modelId="{0EE640BD-A1B7-462B-BA69-6DEFA1BE8E93}" type="parTrans" cxnId="{D552C754-0215-421C-A0E0-5731AEA36870}">
      <dgm:prSet/>
      <dgm:spPr/>
      <dgm:t>
        <a:bodyPr/>
        <a:lstStyle/>
        <a:p>
          <a:endParaRPr lang="en-US"/>
        </a:p>
      </dgm:t>
    </dgm:pt>
    <dgm:pt modelId="{5503FEA6-3176-454A-B695-C44FBDA049EA}" type="sibTrans" cxnId="{D552C754-0215-421C-A0E0-5731AEA36870}">
      <dgm:prSet/>
      <dgm:spPr/>
      <dgm:t>
        <a:bodyPr/>
        <a:lstStyle/>
        <a:p>
          <a:endParaRPr lang="en-US"/>
        </a:p>
      </dgm:t>
    </dgm:pt>
    <dgm:pt modelId="{8B38165D-ED3D-4690-9899-0E15197B7B9D}" type="pres">
      <dgm:prSet presAssocID="{06AA4A8E-CC19-43EF-ACA9-370C914CB297}" presName="linear" presStyleCnt="0">
        <dgm:presLayoutVars>
          <dgm:dir/>
          <dgm:animLvl val="lvl"/>
          <dgm:resizeHandles val="exact"/>
        </dgm:presLayoutVars>
      </dgm:prSet>
      <dgm:spPr/>
    </dgm:pt>
    <dgm:pt modelId="{75E0DACA-974A-4A9E-B6F6-2769B5971315}" type="pres">
      <dgm:prSet presAssocID="{E10508D9-33CB-46CD-A922-919F6E2D8301}" presName="parentLin" presStyleCnt="0"/>
      <dgm:spPr/>
    </dgm:pt>
    <dgm:pt modelId="{E1B79245-14C7-42A7-80D1-5A71C2304C2C}" type="pres">
      <dgm:prSet presAssocID="{E10508D9-33CB-46CD-A922-919F6E2D8301}" presName="parentLeftMargin" presStyleLbl="node1" presStyleIdx="0" presStyleCnt="4"/>
      <dgm:spPr/>
    </dgm:pt>
    <dgm:pt modelId="{F92204D4-1C49-401F-BE64-0767A0DC008B}" type="pres">
      <dgm:prSet presAssocID="{E10508D9-33CB-46CD-A922-919F6E2D8301}" presName="parentText" presStyleLbl="node1" presStyleIdx="0" presStyleCnt="4" custScaleX="100037" custLinFactNeighborX="-2458" custLinFactNeighborY="-23873">
        <dgm:presLayoutVars>
          <dgm:chMax val="0"/>
          <dgm:bulletEnabled val="1"/>
        </dgm:presLayoutVars>
      </dgm:prSet>
      <dgm:spPr/>
    </dgm:pt>
    <dgm:pt modelId="{3F287377-51E0-4E06-BDD1-1385C3BD0FE4}" type="pres">
      <dgm:prSet presAssocID="{E10508D9-33CB-46CD-A922-919F6E2D8301}" presName="negativeSpace" presStyleCnt="0"/>
      <dgm:spPr/>
    </dgm:pt>
    <dgm:pt modelId="{5D806F9C-EF9B-4D81-8D19-09B22CC69C81}" type="pres">
      <dgm:prSet presAssocID="{E10508D9-33CB-46CD-A922-919F6E2D8301}" presName="childText" presStyleLbl="conFgAcc1" presStyleIdx="0" presStyleCnt="4">
        <dgm:presLayoutVars>
          <dgm:bulletEnabled val="1"/>
        </dgm:presLayoutVars>
      </dgm:prSet>
      <dgm:spPr/>
    </dgm:pt>
    <dgm:pt modelId="{6508CF29-E08D-4F34-A6EA-EDC24C887CDE}" type="pres">
      <dgm:prSet presAssocID="{ADF05BF2-DFEC-4ADE-BD1B-42C24FB32B17}" presName="spaceBetweenRectangles" presStyleCnt="0"/>
      <dgm:spPr/>
    </dgm:pt>
    <dgm:pt modelId="{95E261FF-F7F3-4D35-BF54-908A120F07B8}" type="pres">
      <dgm:prSet presAssocID="{3EB6D9AE-A878-4D16-A136-605AB5AB61D1}" presName="parentLin" presStyleCnt="0"/>
      <dgm:spPr/>
    </dgm:pt>
    <dgm:pt modelId="{340ECABB-D02E-40F5-AFCC-AF8AD87FBFD1}" type="pres">
      <dgm:prSet presAssocID="{3EB6D9AE-A878-4D16-A136-605AB5AB61D1}" presName="parentLeftMargin" presStyleLbl="node1" presStyleIdx="0" presStyleCnt="4"/>
      <dgm:spPr/>
    </dgm:pt>
    <dgm:pt modelId="{D3C5BDB1-DFF2-4BA0-AA30-9D044A67ED57}" type="pres">
      <dgm:prSet presAssocID="{3EB6D9AE-A878-4D16-A136-605AB5AB61D1}" presName="parentText" presStyleLbl="node1" presStyleIdx="1" presStyleCnt="4">
        <dgm:presLayoutVars>
          <dgm:chMax val="0"/>
          <dgm:bulletEnabled val="1"/>
        </dgm:presLayoutVars>
      </dgm:prSet>
      <dgm:spPr/>
    </dgm:pt>
    <dgm:pt modelId="{16E759FE-73D5-40AB-867F-4901DA74C1D1}" type="pres">
      <dgm:prSet presAssocID="{3EB6D9AE-A878-4D16-A136-605AB5AB61D1}" presName="negativeSpace" presStyleCnt="0"/>
      <dgm:spPr/>
    </dgm:pt>
    <dgm:pt modelId="{C3EA2526-B958-40AC-926D-F074C22AC149}" type="pres">
      <dgm:prSet presAssocID="{3EB6D9AE-A878-4D16-A136-605AB5AB61D1}" presName="childText" presStyleLbl="conFgAcc1" presStyleIdx="1" presStyleCnt="4">
        <dgm:presLayoutVars>
          <dgm:bulletEnabled val="1"/>
        </dgm:presLayoutVars>
      </dgm:prSet>
      <dgm:spPr/>
    </dgm:pt>
    <dgm:pt modelId="{772B64CD-AB3A-4A2B-ACD0-ABD5721A47B8}" type="pres">
      <dgm:prSet presAssocID="{A627F593-3629-40D9-8997-BBB74855404A}" presName="spaceBetweenRectangles" presStyleCnt="0"/>
      <dgm:spPr/>
    </dgm:pt>
    <dgm:pt modelId="{DDDD9A24-91FC-48D6-8578-0DA99559F779}" type="pres">
      <dgm:prSet presAssocID="{A4CA8166-AF50-422E-ABF1-942402A791BE}" presName="parentLin" presStyleCnt="0"/>
      <dgm:spPr/>
    </dgm:pt>
    <dgm:pt modelId="{B48D48E9-EFF9-4EB9-8131-16898E6A3967}" type="pres">
      <dgm:prSet presAssocID="{A4CA8166-AF50-422E-ABF1-942402A791BE}" presName="parentLeftMargin" presStyleLbl="node1" presStyleIdx="1" presStyleCnt="4"/>
      <dgm:spPr/>
    </dgm:pt>
    <dgm:pt modelId="{B28201B9-21FE-4130-A954-580779CDF842}" type="pres">
      <dgm:prSet presAssocID="{A4CA8166-AF50-422E-ABF1-942402A791BE}" presName="parentText" presStyleLbl="node1" presStyleIdx="2" presStyleCnt="4">
        <dgm:presLayoutVars>
          <dgm:chMax val="0"/>
          <dgm:bulletEnabled val="1"/>
        </dgm:presLayoutVars>
      </dgm:prSet>
      <dgm:spPr/>
    </dgm:pt>
    <dgm:pt modelId="{25B6A960-5CD6-4EF7-9BE8-C083FA1C9E27}" type="pres">
      <dgm:prSet presAssocID="{A4CA8166-AF50-422E-ABF1-942402A791BE}" presName="negativeSpace" presStyleCnt="0"/>
      <dgm:spPr/>
    </dgm:pt>
    <dgm:pt modelId="{F3718C1A-8C95-4B6A-9DA0-886973C0FAE3}" type="pres">
      <dgm:prSet presAssocID="{A4CA8166-AF50-422E-ABF1-942402A791BE}" presName="childText" presStyleLbl="conFgAcc1" presStyleIdx="2" presStyleCnt="4">
        <dgm:presLayoutVars>
          <dgm:bulletEnabled val="1"/>
        </dgm:presLayoutVars>
      </dgm:prSet>
      <dgm:spPr/>
    </dgm:pt>
    <dgm:pt modelId="{816F7D39-CC9C-4123-BEB6-061E9340413C}" type="pres">
      <dgm:prSet presAssocID="{916A3118-0041-4A59-BEAB-5348B5DF646A}" presName="spaceBetweenRectangles" presStyleCnt="0"/>
      <dgm:spPr/>
    </dgm:pt>
    <dgm:pt modelId="{C8D1B056-A480-4108-9170-393670C61D48}" type="pres">
      <dgm:prSet presAssocID="{C0FADFDE-04A6-4120-B8A2-E6F87F5270BF}" presName="parentLin" presStyleCnt="0"/>
      <dgm:spPr/>
    </dgm:pt>
    <dgm:pt modelId="{396835D8-551B-41B0-A369-52F7BE1D37C7}" type="pres">
      <dgm:prSet presAssocID="{C0FADFDE-04A6-4120-B8A2-E6F87F5270BF}" presName="parentLeftMargin" presStyleLbl="node1" presStyleIdx="2" presStyleCnt="4"/>
      <dgm:spPr/>
    </dgm:pt>
    <dgm:pt modelId="{B8401506-1CF3-414D-B5E4-738698B3C6A5}" type="pres">
      <dgm:prSet presAssocID="{C0FADFDE-04A6-4120-B8A2-E6F87F5270BF}" presName="parentText" presStyleLbl="node1" presStyleIdx="3" presStyleCnt="4">
        <dgm:presLayoutVars>
          <dgm:chMax val="0"/>
          <dgm:bulletEnabled val="1"/>
        </dgm:presLayoutVars>
      </dgm:prSet>
      <dgm:spPr/>
    </dgm:pt>
    <dgm:pt modelId="{D372C759-F161-4805-91E1-E04BFDB15D35}" type="pres">
      <dgm:prSet presAssocID="{C0FADFDE-04A6-4120-B8A2-E6F87F5270BF}" presName="negativeSpace" presStyleCnt="0"/>
      <dgm:spPr/>
    </dgm:pt>
    <dgm:pt modelId="{473857E4-30EB-4985-8D08-FC50036B4B70}" type="pres">
      <dgm:prSet presAssocID="{C0FADFDE-04A6-4120-B8A2-E6F87F5270BF}" presName="childText" presStyleLbl="conFgAcc1" presStyleIdx="3" presStyleCnt="4">
        <dgm:presLayoutVars>
          <dgm:bulletEnabled val="1"/>
        </dgm:presLayoutVars>
      </dgm:prSet>
      <dgm:spPr/>
    </dgm:pt>
  </dgm:ptLst>
  <dgm:cxnLst>
    <dgm:cxn modelId="{7DBE9F29-616F-4FE8-B9E4-D8C8994965FF}" srcId="{06AA4A8E-CC19-43EF-ACA9-370C914CB297}" destId="{E10508D9-33CB-46CD-A922-919F6E2D8301}" srcOrd="0" destOrd="0" parTransId="{872C497A-C455-432E-88B6-34E824B07593}" sibTransId="{ADF05BF2-DFEC-4ADE-BD1B-42C24FB32B17}"/>
    <dgm:cxn modelId="{6ADA5F2E-9325-40CE-A020-D68E7E97A06C}" type="presOf" srcId="{3EB6D9AE-A878-4D16-A136-605AB5AB61D1}" destId="{D3C5BDB1-DFF2-4BA0-AA30-9D044A67ED57}" srcOrd="1" destOrd="0" presId="urn:microsoft.com/office/officeart/2005/8/layout/list1"/>
    <dgm:cxn modelId="{67D4D231-AF08-4241-A131-035EBA1A8902}" type="presOf" srcId="{C0FADFDE-04A6-4120-B8A2-E6F87F5270BF}" destId="{396835D8-551B-41B0-A369-52F7BE1D37C7}" srcOrd="0" destOrd="0" presId="urn:microsoft.com/office/officeart/2005/8/layout/list1"/>
    <dgm:cxn modelId="{51690B5E-FA28-4207-B1CD-99DA1F154111}" type="presOf" srcId="{3EB6D9AE-A878-4D16-A136-605AB5AB61D1}" destId="{340ECABB-D02E-40F5-AFCC-AF8AD87FBFD1}" srcOrd="0" destOrd="0" presId="urn:microsoft.com/office/officeart/2005/8/layout/list1"/>
    <dgm:cxn modelId="{8264064B-089E-4F57-85E2-E4D86BF0DABF}" type="presOf" srcId="{A4CA8166-AF50-422E-ABF1-942402A791BE}" destId="{B28201B9-21FE-4130-A954-580779CDF842}" srcOrd="1" destOrd="0" presId="urn:microsoft.com/office/officeart/2005/8/layout/list1"/>
    <dgm:cxn modelId="{49588B6C-1AFD-4AFD-AEC6-04C65F510172}" type="presOf" srcId="{E10508D9-33CB-46CD-A922-919F6E2D8301}" destId="{F92204D4-1C49-401F-BE64-0767A0DC008B}" srcOrd="1" destOrd="0" presId="urn:microsoft.com/office/officeart/2005/8/layout/list1"/>
    <dgm:cxn modelId="{F5883950-21C7-40C9-93D1-B9782FE8EDB8}" srcId="{06AA4A8E-CC19-43EF-ACA9-370C914CB297}" destId="{3EB6D9AE-A878-4D16-A136-605AB5AB61D1}" srcOrd="1" destOrd="0" parTransId="{F0BE80F3-5D97-40A5-8437-D2615672DD5E}" sibTransId="{A627F593-3629-40D9-8997-BBB74855404A}"/>
    <dgm:cxn modelId="{D552C754-0215-421C-A0E0-5731AEA36870}" srcId="{06AA4A8E-CC19-43EF-ACA9-370C914CB297}" destId="{C0FADFDE-04A6-4120-B8A2-E6F87F5270BF}" srcOrd="3" destOrd="0" parTransId="{0EE640BD-A1B7-462B-BA69-6DEFA1BE8E93}" sibTransId="{5503FEA6-3176-454A-B695-C44FBDA049EA}"/>
    <dgm:cxn modelId="{BDDD4083-B7F6-4AE9-A843-A29A63302AE9}" type="presOf" srcId="{06AA4A8E-CC19-43EF-ACA9-370C914CB297}" destId="{8B38165D-ED3D-4690-9899-0E15197B7B9D}" srcOrd="0" destOrd="0" presId="urn:microsoft.com/office/officeart/2005/8/layout/list1"/>
    <dgm:cxn modelId="{1661C19D-5DDF-462A-8D24-759BD54155D0}" srcId="{06AA4A8E-CC19-43EF-ACA9-370C914CB297}" destId="{A4CA8166-AF50-422E-ABF1-942402A791BE}" srcOrd="2" destOrd="0" parTransId="{99F05F21-E13E-439D-A50D-EC122FAAD8DD}" sibTransId="{916A3118-0041-4A59-BEAB-5348B5DF646A}"/>
    <dgm:cxn modelId="{C1610AB1-28ED-4307-8A50-E2381E405078}" type="presOf" srcId="{C0FADFDE-04A6-4120-B8A2-E6F87F5270BF}" destId="{B8401506-1CF3-414D-B5E4-738698B3C6A5}" srcOrd="1" destOrd="0" presId="urn:microsoft.com/office/officeart/2005/8/layout/list1"/>
    <dgm:cxn modelId="{CC5AAEE5-26CE-48DE-8E74-45B7C9EFB925}" type="presOf" srcId="{A4CA8166-AF50-422E-ABF1-942402A791BE}" destId="{B48D48E9-EFF9-4EB9-8131-16898E6A3967}" srcOrd="0" destOrd="0" presId="urn:microsoft.com/office/officeart/2005/8/layout/list1"/>
    <dgm:cxn modelId="{57A8FAEA-A900-499D-A43A-009B7AF64F50}" type="presOf" srcId="{E10508D9-33CB-46CD-A922-919F6E2D8301}" destId="{E1B79245-14C7-42A7-80D1-5A71C2304C2C}" srcOrd="0" destOrd="0" presId="urn:microsoft.com/office/officeart/2005/8/layout/list1"/>
    <dgm:cxn modelId="{50C4F0CA-DD32-4887-B1AC-BDEC61630EA7}" type="presParOf" srcId="{8B38165D-ED3D-4690-9899-0E15197B7B9D}" destId="{75E0DACA-974A-4A9E-B6F6-2769B5971315}" srcOrd="0" destOrd="0" presId="urn:microsoft.com/office/officeart/2005/8/layout/list1"/>
    <dgm:cxn modelId="{49649CFF-51F0-4283-BC49-FE88902D3BEF}" type="presParOf" srcId="{75E0DACA-974A-4A9E-B6F6-2769B5971315}" destId="{E1B79245-14C7-42A7-80D1-5A71C2304C2C}" srcOrd="0" destOrd="0" presId="urn:microsoft.com/office/officeart/2005/8/layout/list1"/>
    <dgm:cxn modelId="{31997E5F-8A49-4A04-9A1A-05B213F24C3D}" type="presParOf" srcId="{75E0DACA-974A-4A9E-B6F6-2769B5971315}" destId="{F92204D4-1C49-401F-BE64-0767A0DC008B}" srcOrd="1" destOrd="0" presId="urn:microsoft.com/office/officeart/2005/8/layout/list1"/>
    <dgm:cxn modelId="{99759002-7625-4D6B-8EC4-A8A2297F726D}" type="presParOf" srcId="{8B38165D-ED3D-4690-9899-0E15197B7B9D}" destId="{3F287377-51E0-4E06-BDD1-1385C3BD0FE4}" srcOrd="1" destOrd="0" presId="urn:microsoft.com/office/officeart/2005/8/layout/list1"/>
    <dgm:cxn modelId="{BB00E112-7B8B-4499-AEEB-65EEC6408134}" type="presParOf" srcId="{8B38165D-ED3D-4690-9899-0E15197B7B9D}" destId="{5D806F9C-EF9B-4D81-8D19-09B22CC69C81}" srcOrd="2" destOrd="0" presId="urn:microsoft.com/office/officeart/2005/8/layout/list1"/>
    <dgm:cxn modelId="{50F5EF60-8B43-4163-B0BC-C163084D4738}" type="presParOf" srcId="{8B38165D-ED3D-4690-9899-0E15197B7B9D}" destId="{6508CF29-E08D-4F34-A6EA-EDC24C887CDE}" srcOrd="3" destOrd="0" presId="urn:microsoft.com/office/officeart/2005/8/layout/list1"/>
    <dgm:cxn modelId="{7FEDDF39-37EB-4397-ADCD-3738B4B3EFBF}" type="presParOf" srcId="{8B38165D-ED3D-4690-9899-0E15197B7B9D}" destId="{95E261FF-F7F3-4D35-BF54-908A120F07B8}" srcOrd="4" destOrd="0" presId="urn:microsoft.com/office/officeart/2005/8/layout/list1"/>
    <dgm:cxn modelId="{B754881E-7502-45B9-A6E0-DE4BC42B7766}" type="presParOf" srcId="{95E261FF-F7F3-4D35-BF54-908A120F07B8}" destId="{340ECABB-D02E-40F5-AFCC-AF8AD87FBFD1}" srcOrd="0" destOrd="0" presId="urn:microsoft.com/office/officeart/2005/8/layout/list1"/>
    <dgm:cxn modelId="{C3DE18D8-1FDB-421D-AE12-59382B33B07C}" type="presParOf" srcId="{95E261FF-F7F3-4D35-BF54-908A120F07B8}" destId="{D3C5BDB1-DFF2-4BA0-AA30-9D044A67ED57}" srcOrd="1" destOrd="0" presId="urn:microsoft.com/office/officeart/2005/8/layout/list1"/>
    <dgm:cxn modelId="{49E5284E-EE8F-462B-94AB-410865EFB754}" type="presParOf" srcId="{8B38165D-ED3D-4690-9899-0E15197B7B9D}" destId="{16E759FE-73D5-40AB-867F-4901DA74C1D1}" srcOrd="5" destOrd="0" presId="urn:microsoft.com/office/officeart/2005/8/layout/list1"/>
    <dgm:cxn modelId="{F0EF8BFE-F5A5-4047-9571-9FE37520BA92}" type="presParOf" srcId="{8B38165D-ED3D-4690-9899-0E15197B7B9D}" destId="{C3EA2526-B958-40AC-926D-F074C22AC149}" srcOrd="6" destOrd="0" presId="urn:microsoft.com/office/officeart/2005/8/layout/list1"/>
    <dgm:cxn modelId="{B16BDF42-9EDE-4877-B8F4-434BCDAF306B}" type="presParOf" srcId="{8B38165D-ED3D-4690-9899-0E15197B7B9D}" destId="{772B64CD-AB3A-4A2B-ACD0-ABD5721A47B8}" srcOrd="7" destOrd="0" presId="urn:microsoft.com/office/officeart/2005/8/layout/list1"/>
    <dgm:cxn modelId="{7E5826B7-2979-44D3-9C0E-426C3A8D1EC2}" type="presParOf" srcId="{8B38165D-ED3D-4690-9899-0E15197B7B9D}" destId="{DDDD9A24-91FC-48D6-8578-0DA99559F779}" srcOrd="8" destOrd="0" presId="urn:microsoft.com/office/officeart/2005/8/layout/list1"/>
    <dgm:cxn modelId="{8E1ACAD3-640D-40A2-AE42-88AB65806F88}" type="presParOf" srcId="{DDDD9A24-91FC-48D6-8578-0DA99559F779}" destId="{B48D48E9-EFF9-4EB9-8131-16898E6A3967}" srcOrd="0" destOrd="0" presId="urn:microsoft.com/office/officeart/2005/8/layout/list1"/>
    <dgm:cxn modelId="{11998D10-2947-4A60-A0E4-87EC59F6DC98}" type="presParOf" srcId="{DDDD9A24-91FC-48D6-8578-0DA99559F779}" destId="{B28201B9-21FE-4130-A954-580779CDF842}" srcOrd="1" destOrd="0" presId="urn:microsoft.com/office/officeart/2005/8/layout/list1"/>
    <dgm:cxn modelId="{96F0AD7B-A1BE-411A-90DC-66FDE6F703F8}" type="presParOf" srcId="{8B38165D-ED3D-4690-9899-0E15197B7B9D}" destId="{25B6A960-5CD6-4EF7-9BE8-C083FA1C9E27}" srcOrd="9" destOrd="0" presId="urn:microsoft.com/office/officeart/2005/8/layout/list1"/>
    <dgm:cxn modelId="{FC54CDAA-549C-46F8-A075-45779BC43B63}" type="presParOf" srcId="{8B38165D-ED3D-4690-9899-0E15197B7B9D}" destId="{F3718C1A-8C95-4B6A-9DA0-886973C0FAE3}" srcOrd="10" destOrd="0" presId="urn:microsoft.com/office/officeart/2005/8/layout/list1"/>
    <dgm:cxn modelId="{C146D76C-E2FA-4D18-A5B4-72C3B079B447}" type="presParOf" srcId="{8B38165D-ED3D-4690-9899-0E15197B7B9D}" destId="{816F7D39-CC9C-4123-BEB6-061E9340413C}" srcOrd="11" destOrd="0" presId="urn:microsoft.com/office/officeart/2005/8/layout/list1"/>
    <dgm:cxn modelId="{9FD9843E-13CB-4DF3-99B5-07D48AFBC197}" type="presParOf" srcId="{8B38165D-ED3D-4690-9899-0E15197B7B9D}" destId="{C8D1B056-A480-4108-9170-393670C61D48}" srcOrd="12" destOrd="0" presId="urn:microsoft.com/office/officeart/2005/8/layout/list1"/>
    <dgm:cxn modelId="{FD083DE0-5E81-4518-8FD2-548693D4ED77}" type="presParOf" srcId="{C8D1B056-A480-4108-9170-393670C61D48}" destId="{396835D8-551B-41B0-A369-52F7BE1D37C7}" srcOrd="0" destOrd="0" presId="urn:microsoft.com/office/officeart/2005/8/layout/list1"/>
    <dgm:cxn modelId="{6B106C58-EA89-41C9-830D-E72DBDB90B94}" type="presParOf" srcId="{C8D1B056-A480-4108-9170-393670C61D48}" destId="{B8401506-1CF3-414D-B5E4-738698B3C6A5}" srcOrd="1" destOrd="0" presId="urn:microsoft.com/office/officeart/2005/8/layout/list1"/>
    <dgm:cxn modelId="{B941E1EF-2665-4CD7-9416-DD1201A76201}" type="presParOf" srcId="{8B38165D-ED3D-4690-9899-0E15197B7B9D}" destId="{D372C759-F161-4805-91E1-E04BFDB15D35}" srcOrd="13" destOrd="0" presId="urn:microsoft.com/office/officeart/2005/8/layout/list1"/>
    <dgm:cxn modelId="{190F8D47-8D83-47AE-903C-5F3A53B86A9B}" type="presParOf" srcId="{8B38165D-ED3D-4690-9899-0E15197B7B9D}" destId="{473857E4-30EB-4985-8D08-FC50036B4B70}"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AA4A8E-CC19-43EF-ACA9-370C914CB2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10508D9-33CB-46CD-A922-919F6E2D8301}">
      <dgm:prSet/>
      <dgm:spPr>
        <a:solidFill>
          <a:schemeClr val="bg2">
            <a:lumMod val="75000"/>
          </a:schemeClr>
        </a:solidFill>
      </dgm:spPr>
      <dgm:t>
        <a:bodyPr anchor="t"/>
        <a:lstStyle/>
        <a:p>
          <a:r>
            <a:rPr lang="el-GR" dirty="0"/>
            <a:t> </a:t>
          </a:r>
          <a:r>
            <a:rPr lang="en-US" dirty="0"/>
            <a:t>Realism/Liberalism (1930-1950)</a:t>
          </a:r>
        </a:p>
      </dgm:t>
    </dgm:pt>
    <dgm:pt modelId="{872C497A-C455-432E-88B6-34E824B07593}" type="parTrans" cxnId="{7DBE9F29-616F-4FE8-B9E4-D8C8994965FF}">
      <dgm:prSet/>
      <dgm:spPr/>
      <dgm:t>
        <a:bodyPr/>
        <a:lstStyle/>
        <a:p>
          <a:endParaRPr lang="en-US"/>
        </a:p>
      </dgm:t>
    </dgm:pt>
    <dgm:pt modelId="{ADF05BF2-DFEC-4ADE-BD1B-42C24FB32B17}" type="sibTrans" cxnId="{7DBE9F29-616F-4FE8-B9E4-D8C8994965FF}">
      <dgm:prSet/>
      <dgm:spPr/>
      <dgm:t>
        <a:bodyPr/>
        <a:lstStyle/>
        <a:p>
          <a:endParaRPr lang="en-US"/>
        </a:p>
      </dgm:t>
    </dgm:pt>
    <dgm:pt modelId="{3EB6D9AE-A878-4D16-A136-605AB5AB61D1}">
      <dgm:prSet/>
      <dgm:spPr>
        <a:solidFill>
          <a:schemeClr val="accent1">
            <a:lumMod val="75000"/>
          </a:schemeClr>
        </a:solidFill>
      </dgm:spPr>
      <dgm:t>
        <a:bodyPr anchor="ctr"/>
        <a:lstStyle/>
        <a:p>
          <a:r>
            <a:rPr lang="en-US" dirty="0"/>
            <a:t>Traditionalism/</a:t>
          </a:r>
          <a:r>
            <a:rPr lang="en-US" dirty="0" err="1"/>
            <a:t>Behaviouralism</a:t>
          </a:r>
          <a:r>
            <a:rPr lang="en-US" dirty="0"/>
            <a:t> </a:t>
          </a:r>
          <a:r>
            <a:rPr lang="el-GR" dirty="0"/>
            <a:t>(1960)</a:t>
          </a:r>
          <a:endParaRPr lang="en-GR" dirty="0"/>
        </a:p>
      </dgm:t>
    </dgm:pt>
    <dgm:pt modelId="{F0BE80F3-5D97-40A5-8437-D2615672DD5E}" type="parTrans" cxnId="{F5883950-21C7-40C9-93D1-B9782FE8EDB8}">
      <dgm:prSet/>
      <dgm:spPr/>
      <dgm:t>
        <a:bodyPr/>
        <a:lstStyle/>
        <a:p>
          <a:endParaRPr lang="en-US"/>
        </a:p>
      </dgm:t>
    </dgm:pt>
    <dgm:pt modelId="{A627F593-3629-40D9-8997-BBB74855404A}" type="sibTrans" cxnId="{F5883950-21C7-40C9-93D1-B9782FE8EDB8}">
      <dgm:prSet/>
      <dgm:spPr/>
      <dgm:t>
        <a:bodyPr/>
        <a:lstStyle/>
        <a:p>
          <a:endParaRPr lang="en-US"/>
        </a:p>
      </dgm:t>
    </dgm:pt>
    <dgm:pt modelId="{A4CA8166-AF50-422E-ABF1-942402A791BE}">
      <dgm:prSet/>
      <dgm:spPr>
        <a:solidFill>
          <a:schemeClr val="bg2">
            <a:lumMod val="75000"/>
          </a:schemeClr>
        </a:solidFill>
      </dgm:spPr>
      <dgm:t>
        <a:bodyPr/>
        <a:lstStyle/>
        <a:p>
          <a:r>
            <a:rPr lang="en-US" dirty="0"/>
            <a:t>Neorealism/Neoliberalism – Marxism </a:t>
          </a:r>
          <a:r>
            <a:rPr lang="el-GR" dirty="0"/>
            <a:t>(1970-1980)</a:t>
          </a:r>
          <a:endParaRPr lang="en-GR" dirty="0"/>
        </a:p>
      </dgm:t>
    </dgm:pt>
    <dgm:pt modelId="{99F05F21-E13E-439D-A50D-EC122FAAD8DD}" type="parTrans" cxnId="{1661C19D-5DDF-462A-8D24-759BD54155D0}">
      <dgm:prSet/>
      <dgm:spPr/>
      <dgm:t>
        <a:bodyPr/>
        <a:lstStyle/>
        <a:p>
          <a:endParaRPr lang="en-US"/>
        </a:p>
      </dgm:t>
    </dgm:pt>
    <dgm:pt modelId="{916A3118-0041-4A59-BEAB-5348B5DF646A}" type="sibTrans" cxnId="{1661C19D-5DDF-462A-8D24-759BD54155D0}">
      <dgm:prSet/>
      <dgm:spPr/>
      <dgm:t>
        <a:bodyPr/>
        <a:lstStyle/>
        <a:p>
          <a:endParaRPr lang="en-US"/>
        </a:p>
      </dgm:t>
    </dgm:pt>
    <dgm:pt modelId="{C0FADFDE-04A6-4120-B8A2-E6F87F5270BF}">
      <dgm:prSet/>
      <dgm:spPr>
        <a:solidFill>
          <a:schemeClr val="bg2">
            <a:lumMod val="75000"/>
          </a:schemeClr>
        </a:solidFill>
      </dgm:spPr>
      <dgm:t>
        <a:bodyPr/>
        <a:lstStyle/>
        <a:p>
          <a:r>
            <a:rPr lang="en-US" dirty="0"/>
            <a:t>Rationalism/</a:t>
          </a:r>
          <a:r>
            <a:rPr lang="en-US" dirty="0" err="1"/>
            <a:t>Reflectivism</a:t>
          </a:r>
          <a:r>
            <a:rPr lang="en-US" dirty="0"/>
            <a:t> </a:t>
          </a:r>
          <a:r>
            <a:rPr lang="el-GR" dirty="0"/>
            <a:t>(1980+)</a:t>
          </a:r>
          <a:endParaRPr lang="en-GR" dirty="0"/>
        </a:p>
      </dgm:t>
    </dgm:pt>
    <dgm:pt modelId="{0EE640BD-A1B7-462B-BA69-6DEFA1BE8E93}" type="parTrans" cxnId="{D552C754-0215-421C-A0E0-5731AEA36870}">
      <dgm:prSet/>
      <dgm:spPr/>
      <dgm:t>
        <a:bodyPr/>
        <a:lstStyle/>
        <a:p>
          <a:endParaRPr lang="en-US"/>
        </a:p>
      </dgm:t>
    </dgm:pt>
    <dgm:pt modelId="{5503FEA6-3176-454A-B695-C44FBDA049EA}" type="sibTrans" cxnId="{D552C754-0215-421C-A0E0-5731AEA36870}">
      <dgm:prSet/>
      <dgm:spPr/>
      <dgm:t>
        <a:bodyPr/>
        <a:lstStyle/>
        <a:p>
          <a:endParaRPr lang="en-US"/>
        </a:p>
      </dgm:t>
    </dgm:pt>
    <dgm:pt modelId="{8B38165D-ED3D-4690-9899-0E15197B7B9D}" type="pres">
      <dgm:prSet presAssocID="{06AA4A8E-CC19-43EF-ACA9-370C914CB297}" presName="linear" presStyleCnt="0">
        <dgm:presLayoutVars>
          <dgm:dir/>
          <dgm:animLvl val="lvl"/>
          <dgm:resizeHandles val="exact"/>
        </dgm:presLayoutVars>
      </dgm:prSet>
      <dgm:spPr/>
    </dgm:pt>
    <dgm:pt modelId="{75E0DACA-974A-4A9E-B6F6-2769B5971315}" type="pres">
      <dgm:prSet presAssocID="{E10508D9-33CB-46CD-A922-919F6E2D8301}" presName="parentLin" presStyleCnt="0"/>
      <dgm:spPr/>
    </dgm:pt>
    <dgm:pt modelId="{E1B79245-14C7-42A7-80D1-5A71C2304C2C}" type="pres">
      <dgm:prSet presAssocID="{E10508D9-33CB-46CD-A922-919F6E2D8301}" presName="parentLeftMargin" presStyleLbl="node1" presStyleIdx="0" presStyleCnt="4"/>
      <dgm:spPr/>
    </dgm:pt>
    <dgm:pt modelId="{F92204D4-1C49-401F-BE64-0767A0DC008B}" type="pres">
      <dgm:prSet presAssocID="{E10508D9-33CB-46CD-A922-919F6E2D8301}" presName="parentText" presStyleLbl="node1" presStyleIdx="0" presStyleCnt="4" custScaleX="100037" custLinFactNeighborX="-2458" custLinFactNeighborY="-23873">
        <dgm:presLayoutVars>
          <dgm:chMax val="0"/>
          <dgm:bulletEnabled val="1"/>
        </dgm:presLayoutVars>
      </dgm:prSet>
      <dgm:spPr/>
    </dgm:pt>
    <dgm:pt modelId="{3F287377-51E0-4E06-BDD1-1385C3BD0FE4}" type="pres">
      <dgm:prSet presAssocID="{E10508D9-33CB-46CD-A922-919F6E2D8301}" presName="negativeSpace" presStyleCnt="0"/>
      <dgm:spPr/>
    </dgm:pt>
    <dgm:pt modelId="{5D806F9C-EF9B-4D81-8D19-09B22CC69C81}" type="pres">
      <dgm:prSet presAssocID="{E10508D9-33CB-46CD-A922-919F6E2D8301}" presName="childText" presStyleLbl="conFgAcc1" presStyleIdx="0" presStyleCnt="4">
        <dgm:presLayoutVars>
          <dgm:bulletEnabled val="1"/>
        </dgm:presLayoutVars>
      </dgm:prSet>
      <dgm:spPr/>
    </dgm:pt>
    <dgm:pt modelId="{6508CF29-E08D-4F34-A6EA-EDC24C887CDE}" type="pres">
      <dgm:prSet presAssocID="{ADF05BF2-DFEC-4ADE-BD1B-42C24FB32B17}" presName="spaceBetweenRectangles" presStyleCnt="0"/>
      <dgm:spPr/>
    </dgm:pt>
    <dgm:pt modelId="{95E261FF-F7F3-4D35-BF54-908A120F07B8}" type="pres">
      <dgm:prSet presAssocID="{3EB6D9AE-A878-4D16-A136-605AB5AB61D1}" presName="parentLin" presStyleCnt="0"/>
      <dgm:spPr/>
    </dgm:pt>
    <dgm:pt modelId="{340ECABB-D02E-40F5-AFCC-AF8AD87FBFD1}" type="pres">
      <dgm:prSet presAssocID="{3EB6D9AE-A878-4D16-A136-605AB5AB61D1}" presName="parentLeftMargin" presStyleLbl="node1" presStyleIdx="0" presStyleCnt="4"/>
      <dgm:spPr/>
    </dgm:pt>
    <dgm:pt modelId="{D3C5BDB1-DFF2-4BA0-AA30-9D044A67ED57}" type="pres">
      <dgm:prSet presAssocID="{3EB6D9AE-A878-4D16-A136-605AB5AB61D1}" presName="parentText" presStyleLbl="node1" presStyleIdx="1" presStyleCnt="4">
        <dgm:presLayoutVars>
          <dgm:chMax val="0"/>
          <dgm:bulletEnabled val="1"/>
        </dgm:presLayoutVars>
      </dgm:prSet>
      <dgm:spPr/>
    </dgm:pt>
    <dgm:pt modelId="{16E759FE-73D5-40AB-867F-4901DA74C1D1}" type="pres">
      <dgm:prSet presAssocID="{3EB6D9AE-A878-4D16-A136-605AB5AB61D1}" presName="negativeSpace" presStyleCnt="0"/>
      <dgm:spPr/>
    </dgm:pt>
    <dgm:pt modelId="{C3EA2526-B958-40AC-926D-F074C22AC149}" type="pres">
      <dgm:prSet presAssocID="{3EB6D9AE-A878-4D16-A136-605AB5AB61D1}" presName="childText" presStyleLbl="conFgAcc1" presStyleIdx="1" presStyleCnt="4">
        <dgm:presLayoutVars>
          <dgm:bulletEnabled val="1"/>
        </dgm:presLayoutVars>
      </dgm:prSet>
      <dgm:spPr/>
    </dgm:pt>
    <dgm:pt modelId="{772B64CD-AB3A-4A2B-ACD0-ABD5721A47B8}" type="pres">
      <dgm:prSet presAssocID="{A627F593-3629-40D9-8997-BBB74855404A}" presName="spaceBetweenRectangles" presStyleCnt="0"/>
      <dgm:spPr/>
    </dgm:pt>
    <dgm:pt modelId="{DDDD9A24-91FC-48D6-8578-0DA99559F779}" type="pres">
      <dgm:prSet presAssocID="{A4CA8166-AF50-422E-ABF1-942402A791BE}" presName="parentLin" presStyleCnt="0"/>
      <dgm:spPr/>
    </dgm:pt>
    <dgm:pt modelId="{B48D48E9-EFF9-4EB9-8131-16898E6A3967}" type="pres">
      <dgm:prSet presAssocID="{A4CA8166-AF50-422E-ABF1-942402A791BE}" presName="parentLeftMargin" presStyleLbl="node1" presStyleIdx="1" presStyleCnt="4"/>
      <dgm:spPr/>
    </dgm:pt>
    <dgm:pt modelId="{B28201B9-21FE-4130-A954-580779CDF842}" type="pres">
      <dgm:prSet presAssocID="{A4CA8166-AF50-422E-ABF1-942402A791BE}" presName="parentText" presStyleLbl="node1" presStyleIdx="2" presStyleCnt="4">
        <dgm:presLayoutVars>
          <dgm:chMax val="0"/>
          <dgm:bulletEnabled val="1"/>
        </dgm:presLayoutVars>
      </dgm:prSet>
      <dgm:spPr/>
    </dgm:pt>
    <dgm:pt modelId="{25B6A960-5CD6-4EF7-9BE8-C083FA1C9E27}" type="pres">
      <dgm:prSet presAssocID="{A4CA8166-AF50-422E-ABF1-942402A791BE}" presName="negativeSpace" presStyleCnt="0"/>
      <dgm:spPr/>
    </dgm:pt>
    <dgm:pt modelId="{F3718C1A-8C95-4B6A-9DA0-886973C0FAE3}" type="pres">
      <dgm:prSet presAssocID="{A4CA8166-AF50-422E-ABF1-942402A791BE}" presName="childText" presStyleLbl="conFgAcc1" presStyleIdx="2" presStyleCnt="4">
        <dgm:presLayoutVars>
          <dgm:bulletEnabled val="1"/>
        </dgm:presLayoutVars>
      </dgm:prSet>
      <dgm:spPr/>
    </dgm:pt>
    <dgm:pt modelId="{816F7D39-CC9C-4123-BEB6-061E9340413C}" type="pres">
      <dgm:prSet presAssocID="{916A3118-0041-4A59-BEAB-5348B5DF646A}" presName="spaceBetweenRectangles" presStyleCnt="0"/>
      <dgm:spPr/>
    </dgm:pt>
    <dgm:pt modelId="{C8D1B056-A480-4108-9170-393670C61D48}" type="pres">
      <dgm:prSet presAssocID="{C0FADFDE-04A6-4120-B8A2-E6F87F5270BF}" presName="parentLin" presStyleCnt="0"/>
      <dgm:spPr/>
    </dgm:pt>
    <dgm:pt modelId="{396835D8-551B-41B0-A369-52F7BE1D37C7}" type="pres">
      <dgm:prSet presAssocID="{C0FADFDE-04A6-4120-B8A2-E6F87F5270BF}" presName="parentLeftMargin" presStyleLbl="node1" presStyleIdx="2" presStyleCnt="4"/>
      <dgm:spPr/>
    </dgm:pt>
    <dgm:pt modelId="{B8401506-1CF3-414D-B5E4-738698B3C6A5}" type="pres">
      <dgm:prSet presAssocID="{C0FADFDE-04A6-4120-B8A2-E6F87F5270BF}" presName="parentText" presStyleLbl="node1" presStyleIdx="3" presStyleCnt="4">
        <dgm:presLayoutVars>
          <dgm:chMax val="0"/>
          <dgm:bulletEnabled val="1"/>
        </dgm:presLayoutVars>
      </dgm:prSet>
      <dgm:spPr/>
    </dgm:pt>
    <dgm:pt modelId="{D372C759-F161-4805-91E1-E04BFDB15D35}" type="pres">
      <dgm:prSet presAssocID="{C0FADFDE-04A6-4120-B8A2-E6F87F5270BF}" presName="negativeSpace" presStyleCnt="0"/>
      <dgm:spPr/>
    </dgm:pt>
    <dgm:pt modelId="{473857E4-30EB-4985-8D08-FC50036B4B70}" type="pres">
      <dgm:prSet presAssocID="{C0FADFDE-04A6-4120-B8A2-E6F87F5270BF}" presName="childText" presStyleLbl="conFgAcc1" presStyleIdx="3" presStyleCnt="4">
        <dgm:presLayoutVars>
          <dgm:bulletEnabled val="1"/>
        </dgm:presLayoutVars>
      </dgm:prSet>
      <dgm:spPr/>
    </dgm:pt>
  </dgm:ptLst>
  <dgm:cxnLst>
    <dgm:cxn modelId="{7DBE9F29-616F-4FE8-B9E4-D8C8994965FF}" srcId="{06AA4A8E-CC19-43EF-ACA9-370C914CB297}" destId="{E10508D9-33CB-46CD-A922-919F6E2D8301}" srcOrd="0" destOrd="0" parTransId="{872C497A-C455-432E-88B6-34E824B07593}" sibTransId="{ADF05BF2-DFEC-4ADE-BD1B-42C24FB32B17}"/>
    <dgm:cxn modelId="{6ADA5F2E-9325-40CE-A020-D68E7E97A06C}" type="presOf" srcId="{3EB6D9AE-A878-4D16-A136-605AB5AB61D1}" destId="{D3C5BDB1-DFF2-4BA0-AA30-9D044A67ED57}" srcOrd="1" destOrd="0" presId="urn:microsoft.com/office/officeart/2005/8/layout/list1"/>
    <dgm:cxn modelId="{67D4D231-AF08-4241-A131-035EBA1A8902}" type="presOf" srcId="{C0FADFDE-04A6-4120-B8A2-E6F87F5270BF}" destId="{396835D8-551B-41B0-A369-52F7BE1D37C7}" srcOrd="0" destOrd="0" presId="urn:microsoft.com/office/officeart/2005/8/layout/list1"/>
    <dgm:cxn modelId="{51690B5E-FA28-4207-B1CD-99DA1F154111}" type="presOf" srcId="{3EB6D9AE-A878-4D16-A136-605AB5AB61D1}" destId="{340ECABB-D02E-40F5-AFCC-AF8AD87FBFD1}" srcOrd="0" destOrd="0" presId="urn:microsoft.com/office/officeart/2005/8/layout/list1"/>
    <dgm:cxn modelId="{8264064B-089E-4F57-85E2-E4D86BF0DABF}" type="presOf" srcId="{A4CA8166-AF50-422E-ABF1-942402A791BE}" destId="{B28201B9-21FE-4130-A954-580779CDF842}" srcOrd="1" destOrd="0" presId="urn:microsoft.com/office/officeart/2005/8/layout/list1"/>
    <dgm:cxn modelId="{49588B6C-1AFD-4AFD-AEC6-04C65F510172}" type="presOf" srcId="{E10508D9-33CB-46CD-A922-919F6E2D8301}" destId="{F92204D4-1C49-401F-BE64-0767A0DC008B}" srcOrd="1" destOrd="0" presId="urn:microsoft.com/office/officeart/2005/8/layout/list1"/>
    <dgm:cxn modelId="{F5883950-21C7-40C9-93D1-B9782FE8EDB8}" srcId="{06AA4A8E-CC19-43EF-ACA9-370C914CB297}" destId="{3EB6D9AE-A878-4D16-A136-605AB5AB61D1}" srcOrd="1" destOrd="0" parTransId="{F0BE80F3-5D97-40A5-8437-D2615672DD5E}" sibTransId="{A627F593-3629-40D9-8997-BBB74855404A}"/>
    <dgm:cxn modelId="{D552C754-0215-421C-A0E0-5731AEA36870}" srcId="{06AA4A8E-CC19-43EF-ACA9-370C914CB297}" destId="{C0FADFDE-04A6-4120-B8A2-E6F87F5270BF}" srcOrd="3" destOrd="0" parTransId="{0EE640BD-A1B7-462B-BA69-6DEFA1BE8E93}" sibTransId="{5503FEA6-3176-454A-B695-C44FBDA049EA}"/>
    <dgm:cxn modelId="{BDDD4083-B7F6-4AE9-A843-A29A63302AE9}" type="presOf" srcId="{06AA4A8E-CC19-43EF-ACA9-370C914CB297}" destId="{8B38165D-ED3D-4690-9899-0E15197B7B9D}" srcOrd="0" destOrd="0" presId="urn:microsoft.com/office/officeart/2005/8/layout/list1"/>
    <dgm:cxn modelId="{1661C19D-5DDF-462A-8D24-759BD54155D0}" srcId="{06AA4A8E-CC19-43EF-ACA9-370C914CB297}" destId="{A4CA8166-AF50-422E-ABF1-942402A791BE}" srcOrd="2" destOrd="0" parTransId="{99F05F21-E13E-439D-A50D-EC122FAAD8DD}" sibTransId="{916A3118-0041-4A59-BEAB-5348B5DF646A}"/>
    <dgm:cxn modelId="{C1610AB1-28ED-4307-8A50-E2381E405078}" type="presOf" srcId="{C0FADFDE-04A6-4120-B8A2-E6F87F5270BF}" destId="{B8401506-1CF3-414D-B5E4-738698B3C6A5}" srcOrd="1" destOrd="0" presId="urn:microsoft.com/office/officeart/2005/8/layout/list1"/>
    <dgm:cxn modelId="{CC5AAEE5-26CE-48DE-8E74-45B7C9EFB925}" type="presOf" srcId="{A4CA8166-AF50-422E-ABF1-942402A791BE}" destId="{B48D48E9-EFF9-4EB9-8131-16898E6A3967}" srcOrd="0" destOrd="0" presId="urn:microsoft.com/office/officeart/2005/8/layout/list1"/>
    <dgm:cxn modelId="{57A8FAEA-A900-499D-A43A-009B7AF64F50}" type="presOf" srcId="{E10508D9-33CB-46CD-A922-919F6E2D8301}" destId="{E1B79245-14C7-42A7-80D1-5A71C2304C2C}" srcOrd="0" destOrd="0" presId="urn:microsoft.com/office/officeart/2005/8/layout/list1"/>
    <dgm:cxn modelId="{50C4F0CA-DD32-4887-B1AC-BDEC61630EA7}" type="presParOf" srcId="{8B38165D-ED3D-4690-9899-0E15197B7B9D}" destId="{75E0DACA-974A-4A9E-B6F6-2769B5971315}" srcOrd="0" destOrd="0" presId="urn:microsoft.com/office/officeart/2005/8/layout/list1"/>
    <dgm:cxn modelId="{49649CFF-51F0-4283-BC49-FE88902D3BEF}" type="presParOf" srcId="{75E0DACA-974A-4A9E-B6F6-2769B5971315}" destId="{E1B79245-14C7-42A7-80D1-5A71C2304C2C}" srcOrd="0" destOrd="0" presId="urn:microsoft.com/office/officeart/2005/8/layout/list1"/>
    <dgm:cxn modelId="{31997E5F-8A49-4A04-9A1A-05B213F24C3D}" type="presParOf" srcId="{75E0DACA-974A-4A9E-B6F6-2769B5971315}" destId="{F92204D4-1C49-401F-BE64-0767A0DC008B}" srcOrd="1" destOrd="0" presId="urn:microsoft.com/office/officeart/2005/8/layout/list1"/>
    <dgm:cxn modelId="{99759002-7625-4D6B-8EC4-A8A2297F726D}" type="presParOf" srcId="{8B38165D-ED3D-4690-9899-0E15197B7B9D}" destId="{3F287377-51E0-4E06-BDD1-1385C3BD0FE4}" srcOrd="1" destOrd="0" presId="urn:microsoft.com/office/officeart/2005/8/layout/list1"/>
    <dgm:cxn modelId="{BB00E112-7B8B-4499-AEEB-65EEC6408134}" type="presParOf" srcId="{8B38165D-ED3D-4690-9899-0E15197B7B9D}" destId="{5D806F9C-EF9B-4D81-8D19-09B22CC69C81}" srcOrd="2" destOrd="0" presId="urn:microsoft.com/office/officeart/2005/8/layout/list1"/>
    <dgm:cxn modelId="{50F5EF60-8B43-4163-B0BC-C163084D4738}" type="presParOf" srcId="{8B38165D-ED3D-4690-9899-0E15197B7B9D}" destId="{6508CF29-E08D-4F34-A6EA-EDC24C887CDE}" srcOrd="3" destOrd="0" presId="urn:microsoft.com/office/officeart/2005/8/layout/list1"/>
    <dgm:cxn modelId="{7FEDDF39-37EB-4397-ADCD-3738B4B3EFBF}" type="presParOf" srcId="{8B38165D-ED3D-4690-9899-0E15197B7B9D}" destId="{95E261FF-F7F3-4D35-BF54-908A120F07B8}" srcOrd="4" destOrd="0" presId="urn:microsoft.com/office/officeart/2005/8/layout/list1"/>
    <dgm:cxn modelId="{B754881E-7502-45B9-A6E0-DE4BC42B7766}" type="presParOf" srcId="{95E261FF-F7F3-4D35-BF54-908A120F07B8}" destId="{340ECABB-D02E-40F5-AFCC-AF8AD87FBFD1}" srcOrd="0" destOrd="0" presId="urn:microsoft.com/office/officeart/2005/8/layout/list1"/>
    <dgm:cxn modelId="{C3DE18D8-1FDB-421D-AE12-59382B33B07C}" type="presParOf" srcId="{95E261FF-F7F3-4D35-BF54-908A120F07B8}" destId="{D3C5BDB1-DFF2-4BA0-AA30-9D044A67ED57}" srcOrd="1" destOrd="0" presId="urn:microsoft.com/office/officeart/2005/8/layout/list1"/>
    <dgm:cxn modelId="{49E5284E-EE8F-462B-94AB-410865EFB754}" type="presParOf" srcId="{8B38165D-ED3D-4690-9899-0E15197B7B9D}" destId="{16E759FE-73D5-40AB-867F-4901DA74C1D1}" srcOrd="5" destOrd="0" presId="urn:microsoft.com/office/officeart/2005/8/layout/list1"/>
    <dgm:cxn modelId="{F0EF8BFE-F5A5-4047-9571-9FE37520BA92}" type="presParOf" srcId="{8B38165D-ED3D-4690-9899-0E15197B7B9D}" destId="{C3EA2526-B958-40AC-926D-F074C22AC149}" srcOrd="6" destOrd="0" presId="urn:microsoft.com/office/officeart/2005/8/layout/list1"/>
    <dgm:cxn modelId="{B16BDF42-9EDE-4877-B8F4-434BCDAF306B}" type="presParOf" srcId="{8B38165D-ED3D-4690-9899-0E15197B7B9D}" destId="{772B64CD-AB3A-4A2B-ACD0-ABD5721A47B8}" srcOrd="7" destOrd="0" presId="urn:microsoft.com/office/officeart/2005/8/layout/list1"/>
    <dgm:cxn modelId="{7E5826B7-2979-44D3-9C0E-426C3A8D1EC2}" type="presParOf" srcId="{8B38165D-ED3D-4690-9899-0E15197B7B9D}" destId="{DDDD9A24-91FC-48D6-8578-0DA99559F779}" srcOrd="8" destOrd="0" presId="urn:microsoft.com/office/officeart/2005/8/layout/list1"/>
    <dgm:cxn modelId="{8E1ACAD3-640D-40A2-AE42-88AB65806F88}" type="presParOf" srcId="{DDDD9A24-91FC-48D6-8578-0DA99559F779}" destId="{B48D48E9-EFF9-4EB9-8131-16898E6A3967}" srcOrd="0" destOrd="0" presId="urn:microsoft.com/office/officeart/2005/8/layout/list1"/>
    <dgm:cxn modelId="{11998D10-2947-4A60-A0E4-87EC59F6DC98}" type="presParOf" srcId="{DDDD9A24-91FC-48D6-8578-0DA99559F779}" destId="{B28201B9-21FE-4130-A954-580779CDF842}" srcOrd="1" destOrd="0" presId="urn:microsoft.com/office/officeart/2005/8/layout/list1"/>
    <dgm:cxn modelId="{96F0AD7B-A1BE-411A-90DC-66FDE6F703F8}" type="presParOf" srcId="{8B38165D-ED3D-4690-9899-0E15197B7B9D}" destId="{25B6A960-5CD6-4EF7-9BE8-C083FA1C9E27}" srcOrd="9" destOrd="0" presId="urn:microsoft.com/office/officeart/2005/8/layout/list1"/>
    <dgm:cxn modelId="{FC54CDAA-549C-46F8-A075-45779BC43B63}" type="presParOf" srcId="{8B38165D-ED3D-4690-9899-0E15197B7B9D}" destId="{F3718C1A-8C95-4B6A-9DA0-886973C0FAE3}" srcOrd="10" destOrd="0" presId="urn:microsoft.com/office/officeart/2005/8/layout/list1"/>
    <dgm:cxn modelId="{C146D76C-E2FA-4D18-A5B4-72C3B079B447}" type="presParOf" srcId="{8B38165D-ED3D-4690-9899-0E15197B7B9D}" destId="{816F7D39-CC9C-4123-BEB6-061E9340413C}" srcOrd="11" destOrd="0" presId="urn:microsoft.com/office/officeart/2005/8/layout/list1"/>
    <dgm:cxn modelId="{9FD9843E-13CB-4DF3-99B5-07D48AFBC197}" type="presParOf" srcId="{8B38165D-ED3D-4690-9899-0E15197B7B9D}" destId="{C8D1B056-A480-4108-9170-393670C61D48}" srcOrd="12" destOrd="0" presId="urn:microsoft.com/office/officeart/2005/8/layout/list1"/>
    <dgm:cxn modelId="{FD083DE0-5E81-4518-8FD2-548693D4ED77}" type="presParOf" srcId="{C8D1B056-A480-4108-9170-393670C61D48}" destId="{396835D8-551B-41B0-A369-52F7BE1D37C7}" srcOrd="0" destOrd="0" presId="urn:microsoft.com/office/officeart/2005/8/layout/list1"/>
    <dgm:cxn modelId="{6B106C58-EA89-41C9-830D-E72DBDB90B94}" type="presParOf" srcId="{C8D1B056-A480-4108-9170-393670C61D48}" destId="{B8401506-1CF3-414D-B5E4-738698B3C6A5}" srcOrd="1" destOrd="0" presId="urn:microsoft.com/office/officeart/2005/8/layout/list1"/>
    <dgm:cxn modelId="{B941E1EF-2665-4CD7-9416-DD1201A76201}" type="presParOf" srcId="{8B38165D-ED3D-4690-9899-0E15197B7B9D}" destId="{D372C759-F161-4805-91E1-E04BFDB15D35}" srcOrd="13" destOrd="0" presId="urn:microsoft.com/office/officeart/2005/8/layout/list1"/>
    <dgm:cxn modelId="{190F8D47-8D83-47AE-903C-5F3A53B86A9B}" type="presParOf" srcId="{8B38165D-ED3D-4690-9899-0E15197B7B9D}" destId="{473857E4-30EB-4985-8D08-FC50036B4B70}"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AA4A8E-CC19-43EF-ACA9-370C914CB2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10508D9-33CB-46CD-A922-919F6E2D8301}">
      <dgm:prSet/>
      <dgm:spPr>
        <a:solidFill>
          <a:schemeClr val="bg2">
            <a:lumMod val="75000"/>
          </a:schemeClr>
        </a:solidFill>
      </dgm:spPr>
      <dgm:t>
        <a:bodyPr anchor="t"/>
        <a:lstStyle/>
        <a:p>
          <a:r>
            <a:rPr lang="el-GR" dirty="0"/>
            <a:t> </a:t>
          </a:r>
          <a:r>
            <a:rPr lang="en-US" dirty="0"/>
            <a:t>Realism/Liberalism (1930-1950)</a:t>
          </a:r>
        </a:p>
      </dgm:t>
    </dgm:pt>
    <dgm:pt modelId="{872C497A-C455-432E-88B6-34E824B07593}" type="parTrans" cxnId="{7DBE9F29-616F-4FE8-B9E4-D8C8994965FF}">
      <dgm:prSet/>
      <dgm:spPr/>
      <dgm:t>
        <a:bodyPr/>
        <a:lstStyle/>
        <a:p>
          <a:endParaRPr lang="en-US"/>
        </a:p>
      </dgm:t>
    </dgm:pt>
    <dgm:pt modelId="{ADF05BF2-DFEC-4ADE-BD1B-42C24FB32B17}" type="sibTrans" cxnId="{7DBE9F29-616F-4FE8-B9E4-D8C8994965FF}">
      <dgm:prSet/>
      <dgm:spPr/>
      <dgm:t>
        <a:bodyPr/>
        <a:lstStyle/>
        <a:p>
          <a:endParaRPr lang="en-US"/>
        </a:p>
      </dgm:t>
    </dgm:pt>
    <dgm:pt modelId="{3EB6D9AE-A878-4D16-A136-605AB5AB61D1}">
      <dgm:prSet/>
      <dgm:spPr>
        <a:solidFill>
          <a:schemeClr val="bg2">
            <a:lumMod val="75000"/>
          </a:schemeClr>
        </a:solidFill>
      </dgm:spPr>
      <dgm:t>
        <a:bodyPr anchor="ctr"/>
        <a:lstStyle/>
        <a:p>
          <a:r>
            <a:rPr lang="en-US" dirty="0"/>
            <a:t>Traditionalism/</a:t>
          </a:r>
          <a:r>
            <a:rPr lang="en-US" dirty="0" err="1"/>
            <a:t>Behaviouralism</a:t>
          </a:r>
          <a:r>
            <a:rPr lang="en-US" dirty="0"/>
            <a:t> </a:t>
          </a:r>
          <a:r>
            <a:rPr lang="el-GR" dirty="0"/>
            <a:t>(1960)</a:t>
          </a:r>
          <a:endParaRPr lang="en-GR" dirty="0"/>
        </a:p>
      </dgm:t>
    </dgm:pt>
    <dgm:pt modelId="{F0BE80F3-5D97-40A5-8437-D2615672DD5E}" type="parTrans" cxnId="{F5883950-21C7-40C9-93D1-B9782FE8EDB8}">
      <dgm:prSet/>
      <dgm:spPr/>
      <dgm:t>
        <a:bodyPr/>
        <a:lstStyle/>
        <a:p>
          <a:endParaRPr lang="en-US"/>
        </a:p>
      </dgm:t>
    </dgm:pt>
    <dgm:pt modelId="{A627F593-3629-40D9-8997-BBB74855404A}" type="sibTrans" cxnId="{F5883950-21C7-40C9-93D1-B9782FE8EDB8}">
      <dgm:prSet/>
      <dgm:spPr/>
      <dgm:t>
        <a:bodyPr/>
        <a:lstStyle/>
        <a:p>
          <a:endParaRPr lang="en-US"/>
        </a:p>
      </dgm:t>
    </dgm:pt>
    <dgm:pt modelId="{A4CA8166-AF50-422E-ABF1-942402A791BE}">
      <dgm:prSet/>
      <dgm:spPr>
        <a:solidFill>
          <a:schemeClr val="accent1">
            <a:lumMod val="75000"/>
          </a:schemeClr>
        </a:solidFill>
      </dgm:spPr>
      <dgm:t>
        <a:bodyPr/>
        <a:lstStyle/>
        <a:p>
          <a:r>
            <a:rPr lang="en-US" dirty="0"/>
            <a:t>Neorealism/Neoliberalism – Marxism </a:t>
          </a:r>
          <a:r>
            <a:rPr lang="el-GR" dirty="0"/>
            <a:t>(1970-1980)</a:t>
          </a:r>
          <a:endParaRPr lang="en-GR" dirty="0"/>
        </a:p>
      </dgm:t>
    </dgm:pt>
    <dgm:pt modelId="{99F05F21-E13E-439D-A50D-EC122FAAD8DD}" type="parTrans" cxnId="{1661C19D-5DDF-462A-8D24-759BD54155D0}">
      <dgm:prSet/>
      <dgm:spPr/>
      <dgm:t>
        <a:bodyPr/>
        <a:lstStyle/>
        <a:p>
          <a:endParaRPr lang="en-US"/>
        </a:p>
      </dgm:t>
    </dgm:pt>
    <dgm:pt modelId="{916A3118-0041-4A59-BEAB-5348B5DF646A}" type="sibTrans" cxnId="{1661C19D-5DDF-462A-8D24-759BD54155D0}">
      <dgm:prSet/>
      <dgm:spPr/>
      <dgm:t>
        <a:bodyPr/>
        <a:lstStyle/>
        <a:p>
          <a:endParaRPr lang="en-US"/>
        </a:p>
      </dgm:t>
    </dgm:pt>
    <dgm:pt modelId="{C0FADFDE-04A6-4120-B8A2-E6F87F5270BF}">
      <dgm:prSet/>
      <dgm:spPr>
        <a:solidFill>
          <a:schemeClr val="bg2">
            <a:lumMod val="75000"/>
          </a:schemeClr>
        </a:solidFill>
      </dgm:spPr>
      <dgm:t>
        <a:bodyPr/>
        <a:lstStyle/>
        <a:p>
          <a:r>
            <a:rPr lang="en-US" dirty="0"/>
            <a:t>Rationalism/</a:t>
          </a:r>
          <a:r>
            <a:rPr lang="en-US" dirty="0" err="1"/>
            <a:t>Reflectivism</a:t>
          </a:r>
          <a:r>
            <a:rPr lang="en-US" dirty="0"/>
            <a:t> </a:t>
          </a:r>
          <a:r>
            <a:rPr lang="el-GR" dirty="0"/>
            <a:t>(1980+)</a:t>
          </a:r>
          <a:endParaRPr lang="en-GR" dirty="0"/>
        </a:p>
      </dgm:t>
    </dgm:pt>
    <dgm:pt modelId="{0EE640BD-A1B7-462B-BA69-6DEFA1BE8E93}" type="parTrans" cxnId="{D552C754-0215-421C-A0E0-5731AEA36870}">
      <dgm:prSet/>
      <dgm:spPr/>
      <dgm:t>
        <a:bodyPr/>
        <a:lstStyle/>
        <a:p>
          <a:endParaRPr lang="en-US"/>
        </a:p>
      </dgm:t>
    </dgm:pt>
    <dgm:pt modelId="{5503FEA6-3176-454A-B695-C44FBDA049EA}" type="sibTrans" cxnId="{D552C754-0215-421C-A0E0-5731AEA36870}">
      <dgm:prSet/>
      <dgm:spPr/>
      <dgm:t>
        <a:bodyPr/>
        <a:lstStyle/>
        <a:p>
          <a:endParaRPr lang="en-US"/>
        </a:p>
      </dgm:t>
    </dgm:pt>
    <dgm:pt modelId="{8B38165D-ED3D-4690-9899-0E15197B7B9D}" type="pres">
      <dgm:prSet presAssocID="{06AA4A8E-CC19-43EF-ACA9-370C914CB297}" presName="linear" presStyleCnt="0">
        <dgm:presLayoutVars>
          <dgm:dir/>
          <dgm:animLvl val="lvl"/>
          <dgm:resizeHandles val="exact"/>
        </dgm:presLayoutVars>
      </dgm:prSet>
      <dgm:spPr/>
    </dgm:pt>
    <dgm:pt modelId="{75E0DACA-974A-4A9E-B6F6-2769B5971315}" type="pres">
      <dgm:prSet presAssocID="{E10508D9-33CB-46CD-A922-919F6E2D8301}" presName="parentLin" presStyleCnt="0"/>
      <dgm:spPr/>
    </dgm:pt>
    <dgm:pt modelId="{E1B79245-14C7-42A7-80D1-5A71C2304C2C}" type="pres">
      <dgm:prSet presAssocID="{E10508D9-33CB-46CD-A922-919F6E2D8301}" presName="parentLeftMargin" presStyleLbl="node1" presStyleIdx="0" presStyleCnt="4"/>
      <dgm:spPr/>
    </dgm:pt>
    <dgm:pt modelId="{F92204D4-1C49-401F-BE64-0767A0DC008B}" type="pres">
      <dgm:prSet presAssocID="{E10508D9-33CB-46CD-A922-919F6E2D8301}" presName="parentText" presStyleLbl="node1" presStyleIdx="0" presStyleCnt="4" custScaleX="100037" custLinFactNeighborX="-2458" custLinFactNeighborY="-23873">
        <dgm:presLayoutVars>
          <dgm:chMax val="0"/>
          <dgm:bulletEnabled val="1"/>
        </dgm:presLayoutVars>
      </dgm:prSet>
      <dgm:spPr/>
    </dgm:pt>
    <dgm:pt modelId="{3F287377-51E0-4E06-BDD1-1385C3BD0FE4}" type="pres">
      <dgm:prSet presAssocID="{E10508D9-33CB-46CD-A922-919F6E2D8301}" presName="negativeSpace" presStyleCnt="0"/>
      <dgm:spPr/>
    </dgm:pt>
    <dgm:pt modelId="{5D806F9C-EF9B-4D81-8D19-09B22CC69C81}" type="pres">
      <dgm:prSet presAssocID="{E10508D9-33CB-46CD-A922-919F6E2D8301}" presName="childText" presStyleLbl="conFgAcc1" presStyleIdx="0" presStyleCnt="4">
        <dgm:presLayoutVars>
          <dgm:bulletEnabled val="1"/>
        </dgm:presLayoutVars>
      </dgm:prSet>
      <dgm:spPr/>
    </dgm:pt>
    <dgm:pt modelId="{6508CF29-E08D-4F34-A6EA-EDC24C887CDE}" type="pres">
      <dgm:prSet presAssocID="{ADF05BF2-DFEC-4ADE-BD1B-42C24FB32B17}" presName="spaceBetweenRectangles" presStyleCnt="0"/>
      <dgm:spPr/>
    </dgm:pt>
    <dgm:pt modelId="{95E261FF-F7F3-4D35-BF54-908A120F07B8}" type="pres">
      <dgm:prSet presAssocID="{3EB6D9AE-A878-4D16-A136-605AB5AB61D1}" presName="parentLin" presStyleCnt="0"/>
      <dgm:spPr/>
    </dgm:pt>
    <dgm:pt modelId="{340ECABB-D02E-40F5-AFCC-AF8AD87FBFD1}" type="pres">
      <dgm:prSet presAssocID="{3EB6D9AE-A878-4D16-A136-605AB5AB61D1}" presName="parentLeftMargin" presStyleLbl="node1" presStyleIdx="0" presStyleCnt="4"/>
      <dgm:spPr/>
    </dgm:pt>
    <dgm:pt modelId="{D3C5BDB1-DFF2-4BA0-AA30-9D044A67ED57}" type="pres">
      <dgm:prSet presAssocID="{3EB6D9AE-A878-4D16-A136-605AB5AB61D1}" presName="parentText" presStyleLbl="node1" presStyleIdx="1" presStyleCnt="4">
        <dgm:presLayoutVars>
          <dgm:chMax val="0"/>
          <dgm:bulletEnabled val="1"/>
        </dgm:presLayoutVars>
      </dgm:prSet>
      <dgm:spPr/>
    </dgm:pt>
    <dgm:pt modelId="{16E759FE-73D5-40AB-867F-4901DA74C1D1}" type="pres">
      <dgm:prSet presAssocID="{3EB6D9AE-A878-4D16-A136-605AB5AB61D1}" presName="negativeSpace" presStyleCnt="0"/>
      <dgm:spPr/>
    </dgm:pt>
    <dgm:pt modelId="{C3EA2526-B958-40AC-926D-F074C22AC149}" type="pres">
      <dgm:prSet presAssocID="{3EB6D9AE-A878-4D16-A136-605AB5AB61D1}" presName="childText" presStyleLbl="conFgAcc1" presStyleIdx="1" presStyleCnt="4">
        <dgm:presLayoutVars>
          <dgm:bulletEnabled val="1"/>
        </dgm:presLayoutVars>
      </dgm:prSet>
      <dgm:spPr/>
    </dgm:pt>
    <dgm:pt modelId="{772B64CD-AB3A-4A2B-ACD0-ABD5721A47B8}" type="pres">
      <dgm:prSet presAssocID="{A627F593-3629-40D9-8997-BBB74855404A}" presName="spaceBetweenRectangles" presStyleCnt="0"/>
      <dgm:spPr/>
    </dgm:pt>
    <dgm:pt modelId="{DDDD9A24-91FC-48D6-8578-0DA99559F779}" type="pres">
      <dgm:prSet presAssocID="{A4CA8166-AF50-422E-ABF1-942402A791BE}" presName="parentLin" presStyleCnt="0"/>
      <dgm:spPr/>
    </dgm:pt>
    <dgm:pt modelId="{B48D48E9-EFF9-4EB9-8131-16898E6A3967}" type="pres">
      <dgm:prSet presAssocID="{A4CA8166-AF50-422E-ABF1-942402A791BE}" presName="parentLeftMargin" presStyleLbl="node1" presStyleIdx="1" presStyleCnt="4"/>
      <dgm:spPr/>
    </dgm:pt>
    <dgm:pt modelId="{B28201B9-21FE-4130-A954-580779CDF842}" type="pres">
      <dgm:prSet presAssocID="{A4CA8166-AF50-422E-ABF1-942402A791BE}" presName="parentText" presStyleLbl="node1" presStyleIdx="2" presStyleCnt="4">
        <dgm:presLayoutVars>
          <dgm:chMax val="0"/>
          <dgm:bulletEnabled val="1"/>
        </dgm:presLayoutVars>
      </dgm:prSet>
      <dgm:spPr/>
    </dgm:pt>
    <dgm:pt modelId="{25B6A960-5CD6-4EF7-9BE8-C083FA1C9E27}" type="pres">
      <dgm:prSet presAssocID="{A4CA8166-AF50-422E-ABF1-942402A791BE}" presName="negativeSpace" presStyleCnt="0"/>
      <dgm:spPr/>
    </dgm:pt>
    <dgm:pt modelId="{F3718C1A-8C95-4B6A-9DA0-886973C0FAE3}" type="pres">
      <dgm:prSet presAssocID="{A4CA8166-AF50-422E-ABF1-942402A791BE}" presName="childText" presStyleLbl="conFgAcc1" presStyleIdx="2" presStyleCnt="4">
        <dgm:presLayoutVars>
          <dgm:bulletEnabled val="1"/>
        </dgm:presLayoutVars>
      </dgm:prSet>
      <dgm:spPr/>
    </dgm:pt>
    <dgm:pt modelId="{816F7D39-CC9C-4123-BEB6-061E9340413C}" type="pres">
      <dgm:prSet presAssocID="{916A3118-0041-4A59-BEAB-5348B5DF646A}" presName="spaceBetweenRectangles" presStyleCnt="0"/>
      <dgm:spPr/>
    </dgm:pt>
    <dgm:pt modelId="{C8D1B056-A480-4108-9170-393670C61D48}" type="pres">
      <dgm:prSet presAssocID="{C0FADFDE-04A6-4120-B8A2-E6F87F5270BF}" presName="parentLin" presStyleCnt="0"/>
      <dgm:spPr/>
    </dgm:pt>
    <dgm:pt modelId="{396835D8-551B-41B0-A369-52F7BE1D37C7}" type="pres">
      <dgm:prSet presAssocID="{C0FADFDE-04A6-4120-B8A2-E6F87F5270BF}" presName="parentLeftMargin" presStyleLbl="node1" presStyleIdx="2" presStyleCnt="4"/>
      <dgm:spPr/>
    </dgm:pt>
    <dgm:pt modelId="{B8401506-1CF3-414D-B5E4-738698B3C6A5}" type="pres">
      <dgm:prSet presAssocID="{C0FADFDE-04A6-4120-B8A2-E6F87F5270BF}" presName="parentText" presStyleLbl="node1" presStyleIdx="3" presStyleCnt="4">
        <dgm:presLayoutVars>
          <dgm:chMax val="0"/>
          <dgm:bulletEnabled val="1"/>
        </dgm:presLayoutVars>
      </dgm:prSet>
      <dgm:spPr/>
    </dgm:pt>
    <dgm:pt modelId="{D372C759-F161-4805-91E1-E04BFDB15D35}" type="pres">
      <dgm:prSet presAssocID="{C0FADFDE-04A6-4120-B8A2-E6F87F5270BF}" presName="negativeSpace" presStyleCnt="0"/>
      <dgm:spPr/>
    </dgm:pt>
    <dgm:pt modelId="{473857E4-30EB-4985-8D08-FC50036B4B70}" type="pres">
      <dgm:prSet presAssocID="{C0FADFDE-04A6-4120-B8A2-E6F87F5270BF}" presName="childText" presStyleLbl="conFgAcc1" presStyleIdx="3" presStyleCnt="4">
        <dgm:presLayoutVars>
          <dgm:bulletEnabled val="1"/>
        </dgm:presLayoutVars>
      </dgm:prSet>
      <dgm:spPr/>
    </dgm:pt>
  </dgm:ptLst>
  <dgm:cxnLst>
    <dgm:cxn modelId="{7DBE9F29-616F-4FE8-B9E4-D8C8994965FF}" srcId="{06AA4A8E-CC19-43EF-ACA9-370C914CB297}" destId="{E10508D9-33CB-46CD-A922-919F6E2D8301}" srcOrd="0" destOrd="0" parTransId="{872C497A-C455-432E-88B6-34E824B07593}" sibTransId="{ADF05BF2-DFEC-4ADE-BD1B-42C24FB32B17}"/>
    <dgm:cxn modelId="{6ADA5F2E-9325-40CE-A020-D68E7E97A06C}" type="presOf" srcId="{3EB6D9AE-A878-4D16-A136-605AB5AB61D1}" destId="{D3C5BDB1-DFF2-4BA0-AA30-9D044A67ED57}" srcOrd="1" destOrd="0" presId="urn:microsoft.com/office/officeart/2005/8/layout/list1"/>
    <dgm:cxn modelId="{67D4D231-AF08-4241-A131-035EBA1A8902}" type="presOf" srcId="{C0FADFDE-04A6-4120-B8A2-E6F87F5270BF}" destId="{396835D8-551B-41B0-A369-52F7BE1D37C7}" srcOrd="0" destOrd="0" presId="urn:microsoft.com/office/officeart/2005/8/layout/list1"/>
    <dgm:cxn modelId="{51690B5E-FA28-4207-B1CD-99DA1F154111}" type="presOf" srcId="{3EB6D9AE-A878-4D16-A136-605AB5AB61D1}" destId="{340ECABB-D02E-40F5-AFCC-AF8AD87FBFD1}" srcOrd="0" destOrd="0" presId="urn:microsoft.com/office/officeart/2005/8/layout/list1"/>
    <dgm:cxn modelId="{8264064B-089E-4F57-85E2-E4D86BF0DABF}" type="presOf" srcId="{A4CA8166-AF50-422E-ABF1-942402A791BE}" destId="{B28201B9-21FE-4130-A954-580779CDF842}" srcOrd="1" destOrd="0" presId="urn:microsoft.com/office/officeart/2005/8/layout/list1"/>
    <dgm:cxn modelId="{49588B6C-1AFD-4AFD-AEC6-04C65F510172}" type="presOf" srcId="{E10508D9-33CB-46CD-A922-919F6E2D8301}" destId="{F92204D4-1C49-401F-BE64-0767A0DC008B}" srcOrd="1" destOrd="0" presId="urn:microsoft.com/office/officeart/2005/8/layout/list1"/>
    <dgm:cxn modelId="{F5883950-21C7-40C9-93D1-B9782FE8EDB8}" srcId="{06AA4A8E-CC19-43EF-ACA9-370C914CB297}" destId="{3EB6D9AE-A878-4D16-A136-605AB5AB61D1}" srcOrd="1" destOrd="0" parTransId="{F0BE80F3-5D97-40A5-8437-D2615672DD5E}" sibTransId="{A627F593-3629-40D9-8997-BBB74855404A}"/>
    <dgm:cxn modelId="{D552C754-0215-421C-A0E0-5731AEA36870}" srcId="{06AA4A8E-CC19-43EF-ACA9-370C914CB297}" destId="{C0FADFDE-04A6-4120-B8A2-E6F87F5270BF}" srcOrd="3" destOrd="0" parTransId="{0EE640BD-A1B7-462B-BA69-6DEFA1BE8E93}" sibTransId="{5503FEA6-3176-454A-B695-C44FBDA049EA}"/>
    <dgm:cxn modelId="{BDDD4083-B7F6-4AE9-A843-A29A63302AE9}" type="presOf" srcId="{06AA4A8E-CC19-43EF-ACA9-370C914CB297}" destId="{8B38165D-ED3D-4690-9899-0E15197B7B9D}" srcOrd="0" destOrd="0" presId="urn:microsoft.com/office/officeart/2005/8/layout/list1"/>
    <dgm:cxn modelId="{1661C19D-5DDF-462A-8D24-759BD54155D0}" srcId="{06AA4A8E-CC19-43EF-ACA9-370C914CB297}" destId="{A4CA8166-AF50-422E-ABF1-942402A791BE}" srcOrd="2" destOrd="0" parTransId="{99F05F21-E13E-439D-A50D-EC122FAAD8DD}" sibTransId="{916A3118-0041-4A59-BEAB-5348B5DF646A}"/>
    <dgm:cxn modelId="{C1610AB1-28ED-4307-8A50-E2381E405078}" type="presOf" srcId="{C0FADFDE-04A6-4120-B8A2-E6F87F5270BF}" destId="{B8401506-1CF3-414D-B5E4-738698B3C6A5}" srcOrd="1" destOrd="0" presId="urn:microsoft.com/office/officeart/2005/8/layout/list1"/>
    <dgm:cxn modelId="{CC5AAEE5-26CE-48DE-8E74-45B7C9EFB925}" type="presOf" srcId="{A4CA8166-AF50-422E-ABF1-942402A791BE}" destId="{B48D48E9-EFF9-4EB9-8131-16898E6A3967}" srcOrd="0" destOrd="0" presId="urn:microsoft.com/office/officeart/2005/8/layout/list1"/>
    <dgm:cxn modelId="{57A8FAEA-A900-499D-A43A-009B7AF64F50}" type="presOf" srcId="{E10508D9-33CB-46CD-A922-919F6E2D8301}" destId="{E1B79245-14C7-42A7-80D1-5A71C2304C2C}" srcOrd="0" destOrd="0" presId="urn:microsoft.com/office/officeart/2005/8/layout/list1"/>
    <dgm:cxn modelId="{50C4F0CA-DD32-4887-B1AC-BDEC61630EA7}" type="presParOf" srcId="{8B38165D-ED3D-4690-9899-0E15197B7B9D}" destId="{75E0DACA-974A-4A9E-B6F6-2769B5971315}" srcOrd="0" destOrd="0" presId="urn:microsoft.com/office/officeart/2005/8/layout/list1"/>
    <dgm:cxn modelId="{49649CFF-51F0-4283-BC49-FE88902D3BEF}" type="presParOf" srcId="{75E0DACA-974A-4A9E-B6F6-2769B5971315}" destId="{E1B79245-14C7-42A7-80D1-5A71C2304C2C}" srcOrd="0" destOrd="0" presId="urn:microsoft.com/office/officeart/2005/8/layout/list1"/>
    <dgm:cxn modelId="{31997E5F-8A49-4A04-9A1A-05B213F24C3D}" type="presParOf" srcId="{75E0DACA-974A-4A9E-B6F6-2769B5971315}" destId="{F92204D4-1C49-401F-BE64-0767A0DC008B}" srcOrd="1" destOrd="0" presId="urn:microsoft.com/office/officeart/2005/8/layout/list1"/>
    <dgm:cxn modelId="{99759002-7625-4D6B-8EC4-A8A2297F726D}" type="presParOf" srcId="{8B38165D-ED3D-4690-9899-0E15197B7B9D}" destId="{3F287377-51E0-4E06-BDD1-1385C3BD0FE4}" srcOrd="1" destOrd="0" presId="urn:microsoft.com/office/officeart/2005/8/layout/list1"/>
    <dgm:cxn modelId="{BB00E112-7B8B-4499-AEEB-65EEC6408134}" type="presParOf" srcId="{8B38165D-ED3D-4690-9899-0E15197B7B9D}" destId="{5D806F9C-EF9B-4D81-8D19-09B22CC69C81}" srcOrd="2" destOrd="0" presId="urn:microsoft.com/office/officeart/2005/8/layout/list1"/>
    <dgm:cxn modelId="{50F5EF60-8B43-4163-B0BC-C163084D4738}" type="presParOf" srcId="{8B38165D-ED3D-4690-9899-0E15197B7B9D}" destId="{6508CF29-E08D-4F34-A6EA-EDC24C887CDE}" srcOrd="3" destOrd="0" presId="urn:microsoft.com/office/officeart/2005/8/layout/list1"/>
    <dgm:cxn modelId="{7FEDDF39-37EB-4397-ADCD-3738B4B3EFBF}" type="presParOf" srcId="{8B38165D-ED3D-4690-9899-0E15197B7B9D}" destId="{95E261FF-F7F3-4D35-BF54-908A120F07B8}" srcOrd="4" destOrd="0" presId="urn:microsoft.com/office/officeart/2005/8/layout/list1"/>
    <dgm:cxn modelId="{B754881E-7502-45B9-A6E0-DE4BC42B7766}" type="presParOf" srcId="{95E261FF-F7F3-4D35-BF54-908A120F07B8}" destId="{340ECABB-D02E-40F5-AFCC-AF8AD87FBFD1}" srcOrd="0" destOrd="0" presId="urn:microsoft.com/office/officeart/2005/8/layout/list1"/>
    <dgm:cxn modelId="{C3DE18D8-1FDB-421D-AE12-59382B33B07C}" type="presParOf" srcId="{95E261FF-F7F3-4D35-BF54-908A120F07B8}" destId="{D3C5BDB1-DFF2-4BA0-AA30-9D044A67ED57}" srcOrd="1" destOrd="0" presId="urn:microsoft.com/office/officeart/2005/8/layout/list1"/>
    <dgm:cxn modelId="{49E5284E-EE8F-462B-94AB-410865EFB754}" type="presParOf" srcId="{8B38165D-ED3D-4690-9899-0E15197B7B9D}" destId="{16E759FE-73D5-40AB-867F-4901DA74C1D1}" srcOrd="5" destOrd="0" presId="urn:microsoft.com/office/officeart/2005/8/layout/list1"/>
    <dgm:cxn modelId="{F0EF8BFE-F5A5-4047-9571-9FE37520BA92}" type="presParOf" srcId="{8B38165D-ED3D-4690-9899-0E15197B7B9D}" destId="{C3EA2526-B958-40AC-926D-F074C22AC149}" srcOrd="6" destOrd="0" presId="urn:microsoft.com/office/officeart/2005/8/layout/list1"/>
    <dgm:cxn modelId="{B16BDF42-9EDE-4877-B8F4-434BCDAF306B}" type="presParOf" srcId="{8B38165D-ED3D-4690-9899-0E15197B7B9D}" destId="{772B64CD-AB3A-4A2B-ACD0-ABD5721A47B8}" srcOrd="7" destOrd="0" presId="urn:microsoft.com/office/officeart/2005/8/layout/list1"/>
    <dgm:cxn modelId="{7E5826B7-2979-44D3-9C0E-426C3A8D1EC2}" type="presParOf" srcId="{8B38165D-ED3D-4690-9899-0E15197B7B9D}" destId="{DDDD9A24-91FC-48D6-8578-0DA99559F779}" srcOrd="8" destOrd="0" presId="urn:microsoft.com/office/officeart/2005/8/layout/list1"/>
    <dgm:cxn modelId="{8E1ACAD3-640D-40A2-AE42-88AB65806F88}" type="presParOf" srcId="{DDDD9A24-91FC-48D6-8578-0DA99559F779}" destId="{B48D48E9-EFF9-4EB9-8131-16898E6A3967}" srcOrd="0" destOrd="0" presId="urn:microsoft.com/office/officeart/2005/8/layout/list1"/>
    <dgm:cxn modelId="{11998D10-2947-4A60-A0E4-87EC59F6DC98}" type="presParOf" srcId="{DDDD9A24-91FC-48D6-8578-0DA99559F779}" destId="{B28201B9-21FE-4130-A954-580779CDF842}" srcOrd="1" destOrd="0" presId="urn:microsoft.com/office/officeart/2005/8/layout/list1"/>
    <dgm:cxn modelId="{96F0AD7B-A1BE-411A-90DC-66FDE6F703F8}" type="presParOf" srcId="{8B38165D-ED3D-4690-9899-0E15197B7B9D}" destId="{25B6A960-5CD6-4EF7-9BE8-C083FA1C9E27}" srcOrd="9" destOrd="0" presId="urn:microsoft.com/office/officeart/2005/8/layout/list1"/>
    <dgm:cxn modelId="{FC54CDAA-549C-46F8-A075-45779BC43B63}" type="presParOf" srcId="{8B38165D-ED3D-4690-9899-0E15197B7B9D}" destId="{F3718C1A-8C95-4B6A-9DA0-886973C0FAE3}" srcOrd="10" destOrd="0" presId="urn:microsoft.com/office/officeart/2005/8/layout/list1"/>
    <dgm:cxn modelId="{C146D76C-E2FA-4D18-A5B4-72C3B079B447}" type="presParOf" srcId="{8B38165D-ED3D-4690-9899-0E15197B7B9D}" destId="{816F7D39-CC9C-4123-BEB6-061E9340413C}" srcOrd="11" destOrd="0" presId="urn:microsoft.com/office/officeart/2005/8/layout/list1"/>
    <dgm:cxn modelId="{9FD9843E-13CB-4DF3-99B5-07D48AFBC197}" type="presParOf" srcId="{8B38165D-ED3D-4690-9899-0E15197B7B9D}" destId="{C8D1B056-A480-4108-9170-393670C61D48}" srcOrd="12" destOrd="0" presId="urn:microsoft.com/office/officeart/2005/8/layout/list1"/>
    <dgm:cxn modelId="{FD083DE0-5E81-4518-8FD2-548693D4ED77}" type="presParOf" srcId="{C8D1B056-A480-4108-9170-393670C61D48}" destId="{396835D8-551B-41B0-A369-52F7BE1D37C7}" srcOrd="0" destOrd="0" presId="urn:microsoft.com/office/officeart/2005/8/layout/list1"/>
    <dgm:cxn modelId="{6B106C58-EA89-41C9-830D-E72DBDB90B94}" type="presParOf" srcId="{C8D1B056-A480-4108-9170-393670C61D48}" destId="{B8401506-1CF3-414D-B5E4-738698B3C6A5}" srcOrd="1" destOrd="0" presId="urn:microsoft.com/office/officeart/2005/8/layout/list1"/>
    <dgm:cxn modelId="{B941E1EF-2665-4CD7-9416-DD1201A76201}" type="presParOf" srcId="{8B38165D-ED3D-4690-9899-0E15197B7B9D}" destId="{D372C759-F161-4805-91E1-E04BFDB15D35}" srcOrd="13" destOrd="0" presId="urn:microsoft.com/office/officeart/2005/8/layout/list1"/>
    <dgm:cxn modelId="{190F8D47-8D83-47AE-903C-5F3A53B86A9B}" type="presParOf" srcId="{8B38165D-ED3D-4690-9899-0E15197B7B9D}" destId="{473857E4-30EB-4985-8D08-FC50036B4B70}"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AA4A8E-CC19-43EF-ACA9-370C914CB2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10508D9-33CB-46CD-A922-919F6E2D8301}">
      <dgm:prSet/>
      <dgm:spPr>
        <a:solidFill>
          <a:schemeClr val="bg2">
            <a:lumMod val="75000"/>
          </a:schemeClr>
        </a:solidFill>
      </dgm:spPr>
      <dgm:t>
        <a:bodyPr anchor="t"/>
        <a:lstStyle/>
        <a:p>
          <a:r>
            <a:rPr lang="el-GR" dirty="0"/>
            <a:t> </a:t>
          </a:r>
          <a:r>
            <a:rPr lang="en-US" dirty="0"/>
            <a:t>Realism/Liberalism (1930-1950)</a:t>
          </a:r>
        </a:p>
      </dgm:t>
    </dgm:pt>
    <dgm:pt modelId="{872C497A-C455-432E-88B6-34E824B07593}" type="parTrans" cxnId="{7DBE9F29-616F-4FE8-B9E4-D8C8994965FF}">
      <dgm:prSet/>
      <dgm:spPr/>
      <dgm:t>
        <a:bodyPr/>
        <a:lstStyle/>
        <a:p>
          <a:endParaRPr lang="en-US"/>
        </a:p>
      </dgm:t>
    </dgm:pt>
    <dgm:pt modelId="{ADF05BF2-DFEC-4ADE-BD1B-42C24FB32B17}" type="sibTrans" cxnId="{7DBE9F29-616F-4FE8-B9E4-D8C8994965FF}">
      <dgm:prSet/>
      <dgm:spPr/>
      <dgm:t>
        <a:bodyPr/>
        <a:lstStyle/>
        <a:p>
          <a:endParaRPr lang="en-US"/>
        </a:p>
      </dgm:t>
    </dgm:pt>
    <dgm:pt modelId="{3EB6D9AE-A878-4D16-A136-605AB5AB61D1}">
      <dgm:prSet/>
      <dgm:spPr>
        <a:solidFill>
          <a:schemeClr val="bg2">
            <a:lumMod val="75000"/>
          </a:schemeClr>
        </a:solidFill>
      </dgm:spPr>
      <dgm:t>
        <a:bodyPr anchor="ctr"/>
        <a:lstStyle/>
        <a:p>
          <a:r>
            <a:rPr lang="en-US" dirty="0"/>
            <a:t>Traditionalism/</a:t>
          </a:r>
          <a:r>
            <a:rPr lang="en-US" dirty="0" err="1"/>
            <a:t>Behaviouralism</a:t>
          </a:r>
          <a:r>
            <a:rPr lang="en-US" dirty="0"/>
            <a:t> </a:t>
          </a:r>
          <a:r>
            <a:rPr lang="el-GR" dirty="0"/>
            <a:t>(1960)</a:t>
          </a:r>
          <a:endParaRPr lang="en-GR" dirty="0"/>
        </a:p>
      </dgm:t>
    </dgm:pt>
    <dgm:pt modelId="{F0BE80F3-5D97-40A5-8437-D2615672DD5E}" type="parTrans" cxnId="{F5883950-21C7-40C9-93D1-B9782FE8EDB8}">
      <dgm:prSet/>
      <dgm:spPr/>
      <dgm:t>
        <a:bodyPr/>
        <a:lstStyle/>
        <a:p>
          <a:endParaRPr lang="en-US"/>
        </a:p>
      </dgm:t>
    </dgm:pt>
    <dgm:pt modelId="{A627F593-3629-40D9-8997-BBB74855404A}" type="sibTrans" cxnId="{F5883950-21C7-40C9-93D1-B9782FE8EDB8}">
      <dgm:prSet/>
      <dgm:spPr/>
      <dgm:t>
        <a:bodyPr/>
        <a:lstStyle/>
        <a:p>
          <a:endParaRPr lang="en-US"/>
        </a:p>
      </dgm:t>
    </dgm:pt>
    <dgm:pt modelId="{A4CA8166-AF50-422E-ABF1-942402A791BE}">
      <dgm:prSet/>
      <dgm:spPr>
        <a:solidFill>
          <a:schemeClr val="bg2">
            <a:lumMod val="75000"/>
          </a:schemeClr>
        </a:solidFill>
      </dgm:spPr>
      <dgm:t>
        <a:bodyPr/>
        <a:lstStyle/>
        <a:p>
          <a:r>
            <a:rPr lang="en-US" dirty="0"/>
            <a:t>Neorealism/Neoliberalism – Marxism </a:t>
          </a:r>
          <a:r>
            <a:rPr lang="el-GR" dirty="0"/>
            <a:t>(1970-1980)</a:t>
          </a:r>
          <a:endParaRPr lang="en-GR" dirty="0"/>
        </a:p>
      </dgm:t>
    </dgm:pt>
    <dgm:pt modelId="{99F05F21-E13E-439D-A50D-EC122FAAD8DD}" type="parTrans" cxnId="{1661C19D-5DDF-462A-8D24-759BD54155D0}">
      <dgm:prSet/>
      <dgm:spPr/>
      <dgm:t>
        <a:bodyPr/>
        <a:lstStyle/>
        <a:p>
          <a:endParaRPr lang="en-US"/>
        </a:p>
      </dgm:t>
    </dgm:pt>
    <dgm:pt modelId="{916A3118-0041-4A59-BEAB-5348B5DF646A}" type="sibTrans" cxnId="{1661C19D-5DDF-462A-8D24-759BD54155D0}">
      <dgm:prSet/>
      <dgm:spPr/>
      <dgm:t>
        <a:bodyPr/>
        <a:lstStyle/>
        <a:p>
          <a:endParaRPr lang="en-US"/>
        </a:p>
      </dgm:t>
    </dgm:pt>
    <dgm:pt modelId="{C0FADFDE-04A6-4120-B8A2-E6F87F5270BF}">
      <dgm:prSet/>
      <dgm:spPr>
        <a:solidFill>
          <a:schemeClr val="accent1">
            <a:lumMod val="75000"/>
          </a:schemeClr>
        </a:solidFill>
      </dgm:spPr>
      <dgm:t>
        <a:bodyPr/>
        <a:lstStyle/>
        <a:p>
          <a:r>
            <a:rPr lang="en-US" dirty="0"/>
            <a:t>Rationalism/</a:t>
          </a:r>
          <a:r>
            <a:rPr lang="en-US" dirty="0" err="1"/>
            <a:t>Reflectivism</a:t>
          </a:r>
          <a:r>
            <a:rPr lang="en-US" dirty="0"/>
            <a:t> </a:t>
          </a:r>
          <a:r>
            <a:rPr lang="el-GR" dirty="0"/>
            <a:t>(1980+)</a:t>
          </a:r>
          <a:endParaRPr lang="en-GR" dirty="0"/>
        </a:p>
      </dgm:t>
    </dgm:pt>
    <dgm:pt modelId="{0EE640BD-A1B7-462B-BA69-6DEFA1BE8E93}" type="parTrans" cxnId="{D552C754-0215-421C-A0E0-5731AEA36870}">
      <dgm:prSet/>
      <dgm:spPr/>
      <dgm:t>
        <a:bodyPr/>
        <a:lstStyle/>
        <a:p>
          <a:endParaRPr lang="en-US"/>
        </a:p>
      </dgm:t>
    </dgm:pt>
    <dgm:pt modelId="{5503FEA6-3176-454A-B695-C44FBDA049EA}" type="sibTrans" cxnId="{D552C754-0215-421C-A0E0-5731AEA36870}">
      <dgm:prSet/>
      <dgm:spPr/>
      <dgm:t>
        <a:bodyPr/>
        <a:lstStyle/>
        <a:p>
          <a:endParaRPr lang="en-US"/>
        </a:p>
      </dgm:t>
    </dgm:pt>
    <dgm:pt modelId="{8B38165D-ED3D-4690-9899-0E15197B7B9D}" type="pres">
      <dgm:prSet presAssocID="{06AA4A8E-CC19-43EF-ACA9-370C914CB297}" presName="linear" presStyleCnt="0">
        <dgm:presLayoutVars>
          <dgm:dir/>
          <dgm:animLvl val="lvl"/>
          <dgm:resizeHandles val="exact"/>
        </dgm:presLayoutVars>
      </dgm:prSet>
      <dgm:spPr/>
    </dgm:pt>
    <dgm:pt modelId="{75E0DACA-974A-4A9E-B6F6-2769B5971315}" type="pres">
      <dgm:prSet presAssocID="{E10508D9-33CB-46CD-A922-919F6E2D8301}" presName="parentLin" presStyleCnt="0"/>
      <dgm:spPr/>
    </dgm:pt>
    <dgm:pt modelId="{E1B79245-14C7-42A7-80D1-5A71C2304C2C}" type="pres">
      <dgm:prSet presAssocID="{E10508D9-33CB-46CD-A922-919F6E2D8301}" presName="parentLeftMargin" presStyleLbl="node1" presStyleIdx="0" presStyleCnt="4"/>
      <dgm:spPr/>
    </dgm:pt>
    <dgm:pt modelId="{F92204D4-1C49-401F-BE64-0767A0DC008B}" type="pres">
      <dgm:prSet presAssocID="{E10508D9-33CB-46CD-A922-919F6E2D8301}" presName="parentText" presStyleLbl="node1" presStyleIdx="0" presStyleCnt="4" custScaleX="100037" custLinFactNeighborX="-2458" custLinFactNeighborY="-23873">
        <dgm:presLayoutVars>
          <dgm:chMax val="0"/>
          <dgm:bulletEnabled val="1"/>
        </dgm:presLayoutVars>
      </dgm:prSet>
      <dgm:spPr/>
    </dgm:pt>
    <dgm:pt modelId="{3F287377-51E0-4E06-BDD1-1385C3BD0FE4}" type="pres">
      <dgm:prSet presAssocID="{E10508D9-33CB-46CD-A922-919F6E2D8301}" presName="negativeSpace" presStyleCnt="0"/>
      <dgm:spPr/>
    </dgm:pt>
    <dgm:pt modelId="{5D806F9C-EF9B-4D81-8D19-09B22CC69C81}" type="pres">
      <dgm:prSet presAssocID="{E10508D9-33CB-46CD-A922-919F6E2D8301}" presName="childText" presStyleLbl="conFgAcc1" presStyleIdx="0" presStyleCnt="4">
        <dgm:presLayoutVars>
          <dgm:bulletEnabled val="1"/>
        </dgm:presLayoutVars>
      </dgm:prSet>
      <dgm:spPr/>
    </dgm:pt>
    <dgm:pt modelId="{6508CF29-E08D-4F34-A6EA-EDC24C887CDE}" type="pres">
      <dgm:prSet presAssocID="{ADF05BF2-DFEC-4ADE-BD1B-42C24FB32B17}" presName="spaceBetweenRectangles" presStyleCnt="0"/>
      <dgm:spPr/>
    </dgm:pt>
    <dgm:pt modelId="{95E261FF-F7F3-4D35-BF54-908A120F07B8}" type="pres">
      <dgm:prSet presAssocID="{3EB6D9AE-A878-4D16-A136-605AB5AB61D1}" presName="parentLin" presStyleCnt="0"/>
      <dgm:spPr/>
    </dgm:pt>
    <dgm:pt modelId="{340ECABB-D02E-40F5-AFCC-AF8AD87FBFD1}" type="pres">
      <dgm:prSet presAssocID="{3EB6D9AE-A878-4D16-A136-605AB5AB61D1}" presName="parentLeftMargin" presStyleLbl="node1" presStyleIdx="0" presStyleCnt="4"/>
      <dgm:spPr/>
    </dgm:pt>
    <dgm:pt modelId="{D3C5BDB1-DFF2-4BA0-AA30-9D044A67ED57}" type="pres">
      <dgm:prSet presAssocID="{3EB6D9AE-A878-4D16-A136-605AB5AB61D1}" presName="parentText" presStyleLbl="node1" presStyleIdx="1" presStyleCnt="4">
        <dgm:presLayoutVars>
          <dgm:chMax val="0"/>
          <dgm:bulletEnabled val="1"/>
        </dgm:presLayoutVars>
      </dgm:prSet>
      <dgm:spPr/>
    </dgm:pt>
    <dgm:pt modelId="{16E759FE-73D5-40AB-867F-4901DA74C1D1}" type="pres">
      <dgm:prSet presAssocID="{3EB6D9AE-A878-4D16-A136-605AB5AB61D1}" presName="negativeSpace" presStyleCnt="0"/>
      <dgm:spPr/>
    </dgm:pt>
    <dgm:pt modelId="{C3EA2526-B958-40AC-926D-F074C22AC149}" type="pres">
      <dgm:prSet presAssocID="{3EB6D9AE-A878-4D16-A136-605AB5AB61D1}" presName="childText" presStyleLbl="conFgAcc1" presStyleIdx="1" presStyleCnt="4">
        <dgm:presLayoutVars>
          <dgm:bulletEnabled val="1"/>
        </dgm:presLayoutVars>
      </dgm:prSet>
      <dgm:spPr/>
    </dgm:pt>
    <dgm:pt modelId="{772B64CD-AB3A-4A2B-ACD0-ABD5721A47B8}" type="pres">
      <dgm:prSet presAssocID="{A627F593-3629-40D9-8997-BBB74855404A}" presName="spaceBetweenRectangles" presStyleCnt="0"/>
      <dgm:spPr/>
    </dgm:pt>
    <dgm:pt modelId="{DDDD9A24-91FC-48D6-8578-0DA99559F779}" type="pres">
      <dgm:prSet presAssocID="{A4CA8166-AF50-422E-ABF1-942402A791BE}" presName="parentLin" presStyleCnt="0"/>
      <dgm:spPr/>
    </dgm:pt>
    <dgm:pt modelId="{B48D48E9-EFF9-4EB9-8131-16898E6A3967}" type="pres">
      <dgm:prSet presAssocID="{A4CA8166-AF50-422E-ABF1-942402A791BE}" presName="parentLeftMargin" presStyleLbl="node1" presStyleIdx="1" presStyleCnt="4"/>
      <dgm:spPr/>
    </dgm:pt>
    <dgm:pt modelId="{B28201B9-21FE-4130-A954-580779CDF842}" type="pres">
      <dgm:prSet presAssocID="{A4CA8166-AF50-422E-ABF1-942402A791BE}" presName="parentText" presStyleLbl="node1" presStyleIdx="2" presStyleCnt="4">
        <dgm:presLayoutVars>
          <dgm:chMax val="0"/>
          <dgm:bulletEnabled val="1"/>
        </dgm:presLayoutVars>
      </dgm:prSet>
      <dgm:spPr/>
    </dgm:pt>
    <dgm:pt modelId="{25B6A960-5CD6-4EF7-9BE8-C083FA1C9E27}" type="pres">
      <dgm:prSet presAssocID="{A4CA8166-AF50-422E-ABF1-942402A791BE}" presName="negativeSpace" presStyleCnt="0"/>
      <dgm:spPr/>
    </dgm:pt>
    <dgm:pt modelId="{F3718C1A-8C95-4B6A-9DA0-886973C0FAE3}" type="pres">
      <dgm:prSet presAssocID="{A4CA8166-AF50-422E-ABF1-942402A791BE}" presName="childText" presStyleLbl="conFgAcc1" presStyleIdx="2" presStyleCnt="4">
        <dgm:presLayoutVars>
          <dgm:bulletEnabled val="1"/>
        </dgm:presLayoutVars>
      </dgm:prSet>
      <dgm:spPr/>
    </dgm:pt>
    <dgm:pt modelId="{816F7D39-CC9C-4123-BEB6-061E9340413C}" type="pres">
      <dgm:prSet presAssocID="{916A3118-0041-4A59-BEAB-5348B5DF646A}" presName="spaceBetweenRectangles" presStyleCnt="0"/>
      <dgm:spPr/>
    </dgm:pt>
    <dgm:pt modelId="{C8D1B056-A480-4108-9170-393670C61D48}" type="pres">
      <dgm:prSet presAssocID="{C0FADFDE-04A6-4120-B8A2-E6F87F5270BF}" presName="parentLin" presStyleCnt="0"/>
      <dgm:spPr/>
    </dgm:pt>
    <dgm:pt modelId="{396835D8-551B-41B0-A369-52F7BE1D37C7}" type="pres">
      <dgm:prSet presAssocID="{C0FADFDE-04A6-4120-B8A2-E6F87F5270BF}" presName="parentLeftMargin" presStyleLbl="node1" presStyleIdx="2" presStyleCnt="4"/>
      <dgm:spPr/>
    </dgm:pt>
    <dgm:pt modelId="{B8401506-1CF3-414D-B5E4-738698B3C6A5}" type="pres">
      <dgm:prSet presAssocID="{C0FADFDE-04A6-4120-B8A2-E6F87F5270BF}" presName="parentText" presStyleLbl="node1" presStyleIdx="3" presStyleCnt="4">
        <dgm:presLayoutVars>
          <dgm:chMax val="0"/>
          <dgm:bulletEnabled val="1"/>
        </dgm:presLayoutVars>
      </dgm:prSet>
      <dgm:spPr/>
    </dgm:pt>
    <dgm:pt modelId="{D372C759-F161-4805-91E1-E04BFDB15D35}" type="pres">
      <dgm:prSet presAssocID="{C0FADFDE-04A6-4120-B8A2-E6F87F5270BF}" presName="negativeSpace" presStyleCnt="0"/>
      <dgm:spPr/>
    </dgm:pt>
    <dgm:pt modelId="{473857E4-30EB-4985-8D08-FC50036B4B70}" type="pres">
      <dgm:prSet presAssocID="{C0FADFDE-04A6-4120-B8A2-E6F87F5270BF}" presName="childText" presStyleLbl="conFgAcc1" presStyleIdx="3" presStyleCnt="4">
        <dgm:presLayoutVars>
          <dgm:bulletEnabled val="1"/>
        </dgm:presLayoutVars>
      </dgm:prSet>
      <dgm:spPr/>
    </dgm:pt>
  </dgm:ptLst>
  <dgm:cxnLst>
    <dgm:cxn modelId="{7DBE9F29-616F-4FE8-B9E4-D8C8994965FF}" srcId="{06AA4A8E-CC19-43EF-ACA9-370C914CB297}" destId="{E10508D9-33CB-46CD-A922-919F6E2D8301}" srcOrd="0" destOrd="0" parTransId="{872C497A-C455-432E-88B6-34E824B07593}" sibTransId="{ADF05BF2-DFEC-4ADE-BD1B-42C24FB32B17}"/>
    <dgm:cxn modelId="{6ADA5F2E-9325-40CE-A020-D68E7E97A06C}" type="presOf" srcId="{3EB6D9AE-A878-4D16-A136-605AB5AB61D1}" destId="{D3C5BDB1-DFF2-4BA0-AA30-9D044A67ED57}" srcOrd="1" destOrd="0" presId="urn:microsoft.com/office/officeart/2005/8/layout/list1"/>
    <dgm:cxn modelId="{67D4D231-AF08-4241-A131-035EBA1A8902}" type="presOf" srcId="{C0FADFDE-04A6-4120-B8A2-E6F87F5270BF}" destId="{396835D8-551B-41B0-A369-52F7BE1D37C7}" srcOrd="0" destOrd="0" presId="urn:microsoft.com/office/officeart/2005/8/layout/list1"/>
    <dgm:cxn modelId="{51690B5E-FA28-4207-B1CD-99DA1F154111}" type="presOf" srcId="{3EB6D9AE-A878-4D16-A136-605AB5AB61D1}" destId="{340ECABB-D02E-40F5-AFCC-AF8AD87FBFD1}" srcOrd="0" destOrd="0" presId="urn:microsoft.com/office/officeart/2005/8/layout/list1"/>
    <dgm:cxn modelId="{8264064B-089E-4F57-85E2-E4D86BF0DABF}" type="presOf" srcId="{A4CA8166-AF50-422E-ABF1-942402A791BE}" destId="{B28201B9-21FE-4130-A954-580779CDF842}" srcOrd="1" destOrd="0" presId="urn:microsoft.com/office/officeart/2005/8/layout/list1"/>
    <dgm:cxn modelId="{49588B6C-1AFD-4AFD-AEC6-04C65F510172}" type="presOf" srcId="{E10508D9-33CB-46CD-A922-919F6E2D8301}" destId="{F92204D4-1C49-401F-BE64-0767A0DC008B}" srcOrd="1" destOrd="0" presId="urn:microsoft.com/office/officeart/2005/8/layout/list1"/>
    <dgm:cxn modelId="{F5883950-21C7-40C9-93D1-B9782FE8EDB8}" srcId="{06AA4A8E-CC19-43EF-ACA9-370C914CB297}" destId="{3EB6D9AE-A878-4D16-A136-605AB5AB61D1}" srcOrd="1" destOrd="0" parTransId="{F0BE80F3-5D97-40A5-8437-D2615672DD5E}" sibTransId="{A627F593-3629-40D9-8997-BBB74855404A}"/>
    <dgm:cxn modelId="{D552C754-0215-421C-A0E0-5731AEA36870}" srcId="{06AA4A8E-CC19-43EF-ACA9-370C914CB297}" destId="{C0FADFDE-04A6-4120-B8A2-E6F87F5270BF}" srcOrd="3" destOrd="0" parTransId="{0EE640BD-A1B7-462B-BA69-6DEFA1BE8E93}" sibTransId="{5503FEA6-3176-454A-B695-C44FBDA049EA}"/>
    <dgm:cxn modelId="{BDDD4083-B7F6-4AE9-A843-A29A63302AE9}" type="presOf" srcId="{06AA4A8E-CC19-43EF-ACA9-370C914CB297}" destId="{8B38165D-ED3D-4690-9899-0E15197B7B9D}" srcOrd="0" destOrd="0" presId="urn:microsoft.com/office/officeart/2005/8/layout/list1"/>
    <dgm:cxn modelId="{1661C19D-5DDF-462A-8D24-759BD54155D0}" srcId="{06AA4A8E-CC19-43EF-ACA9-370C914CB297}" destId="{A4CA8166-AF50-422E-ABF1-942402A791BE}" srcOrd="2" destOrd="0" parTransId="{99F05F21-E13E-439D-A50D-EC122FAAD8DD}" sibTransId="{916A3118-0041-4A59-BEAB-5348B5DF646A}"/>
    <dgm:cxn modelId="{C1610AB1-28ED-4307-8A50-E2381E405078}" type="presOf" srcId="{C0FADFDE-04A6-4120-B8A2-E6F87F5270BF}" destId="{B8401506-1CF3-414D-B5E4-738698B3C6A5}" srcOrd="1" destOrd="0" presId="urn:microsoft.com/office/officeart/2005/8/layout/list1"/>
    <dgm:cxn modelId="{CC5AAEE5-26CE-48DE-8E74-45B7C9EFB925}" type="presOf" srcId="{A4CA8166-AF50-422E-ABF1-942402A791BE}" destId="{B48D48E9-EFF9-4EB9-8131-16898E6A3967}" srcOrd="0" destOrd="0" presId="urn:microsoft.com/office/officeart/2005/8/layout/list1"/>
    <dgm:cxn modelId="{57A8FAEA-A900-499D-A43A-009B7AF64F50}" type="presOf" srcId="{E10508D9-33CB-46CD-A922-919F6E2D8301}" destId="{E1B79245-14C7-42A7-80D1-5A71C2304C2C}" srcOrd="0" destOrd="0" presId="urn:microsoft.com/office/officeart/2005/8/layout/list1"/>
    <dgm:cxn modelId="{50C4F0CA-DD32-4887-B1AC-BDEC61630EA7}" type="presParOf" srcId="{8B38165D-ED3D-4690-9899-0E15197B7B9D}" destId="{75E0DACA-974A-4A9E-B6F6-2769B5971315}" srcOrd="0" destOrd="0" presId="urn:microsoft.com/office/officeart/2005/8/layout/list1"/>
    <dgm:cxn modelId="{49649CFF-51F0-4283-BC49-FE88902D3BEF}" type="presParOf" srcId="{75E0DACA-974A-4A9E-B6F6-2769B5971315}" destId="{E1B79245-14C7-42A7-80D1-5A71C2304C2C}" srcOrd="0" destOrd="0" presId="urn:microsoft.com/office/officeart/2005/8/layout/list1"/>
    <dgm:cxn modelId="{31997E5F-8A49-4A04-9A1A-05B213F24C3D}" type="presParOf" srcId="{75E0DACA-974A-4A9E-B6F6-2769B5971315}" destId="{F92204D4-1C49-401F-BE64-0767A0DC008B}" srcOrd="1" destOrd="0" presId="urn:microsoft.com/office/officeart/2005/8/layout/list1"/>
    <dgm:cxn modelId="{99759002-7625-4D6B-8EC4-A8A2297F726D}" type="presParOf" srcId="{8B38165D-ED3D-4690-9899-0E15197B7B9D}" destId="{3F287377-51E0-4E06-BDD1-1385C3BD0FE4}" srcOrd="1" destOrd="0" presId="urn:microsoft.com/office/officeart/2005/8/layout/list1"/>
    <dgm:cxn modelId="{BB00E112-7B8B-4499-AEEB-65EEC6408134}" type="presParOf" srcId="{8B38165D-ED3D-4690-9899-0E15197B7B9D}" destId="{5D806F9C-EF9B-4D81-8D19-09B22CC69C81}" srcOrd="2" destOrd="0" presId="urn:microsoft.com/office/officeart/2005/8/layout/list1"/>
    <dgm:cxn modelId="{50F5EF60-8B43-4163-B0BC-C163084D4738}" type="presParOf" srcId="{8B38165D-ED3D-4690-9899-0E15197B7B9D}" destId="{6508CF29-E08D-4F34-A6EA-EDC24C887CDE}" srcOrd="3" destOrd="0" presId="urn:microsoft.com/office/officeart/2005/8/layout/list1"/>
    <dgm:cxn modelId="{7FEDDF39-37EB-4397-ADCD-3738B4B3EFBF}" type="presParOf" srcId="{8B38165D-ED3D-4690-9899-0E15197B7B9D}" destId="{95E261FF-F7F3-4D35-BF54-908A120F07B8}" srcOrd="4" destOrd="0" presId="urn:microsoft.com/office/officeart/2005/8/layout/list1"/>
    <dgm:cxn modelId="{B754881E-7502-45B9-A6E0-DE4BC42B7766}" type="presParOf" srcId="{95E261FF-F7F3-4D35-BF54-908A120F07B8}" destId="{340ECABB-D02E-40F5-AFCC-AF8AD87FBFD1}" srcOrd="0" destOrd="0" presId="urn:microsoft.com/office/officeart/2005/8/layout/list1"/>
    <dgm:cxn modelId="{C3DE18D8-1FDB-421D-AE12-59382B33B07C}" type="presParOf" srcId="{95E261FF-F7F3-4D35-BF54-908A120F07B8}" destId="{D3C5BDB1-DFF2-4BA0-AA30-9D044A67ED57}" srcOrd="1" destOrd="0" presId="urn:microsoft.com/office/officeart/2005/8/layout/list1"/>
    <dgm:cxn modelId="{49E5284E-EE8F-462B-94AB-410865EFB754}" type="presParOf" srcId="{8B38165D-ED3D-4690-9899-0E15197B7B9D}" destId="{16E759FE-73D5-40AB-867F-4901DA74C1D1}" srcOrd="5" destOrd="0" presId="urn:microsoft.com/office/officeart/2005/8/layout/list1"/>
    <dgm:cxn modelId="{F0EF8BFE-F5A5-4047-9571-9FE37520BA92}" type="presParOf" srcId="{8B38165D-ED3D-4690-9899-0E15197B7B9D}" destId="{C3EA2526-B958-40AC-926D-F074C22AC149}" srcOrd="6" destOrd="0" presId="urn:microsoft.com/office/officeart/2005/8/layout/list1"/>
    <dgm:cxn modelId="{B16BDF42-9EDE-4877-B8F4-434BCDAF306B}" type="presParOf" srcId="{8B38165D-ED3D-4690-9899-0E15197B7B9D}" destId="{772B64CD-AB3A-4A2B-ACD0-ABD5721A47B8}" srcOrd="7" destOrd="0" presId="urn:microsoft.com/office/officeart/2005/8/layout/list1"/>
    <dgm:cxn modelId="{7E5826B7-2979-44D3-9C0E-426C3A8D1EC2}" type="presParOf" srcId="{8B38165D-ED3D-4690-9899-0E15197B7B9D}" destId="{DDDD9A24-91FC-48D6-8578-0DA99559F779}" srcOrd="8" destOrd="0" presId="urn:microsoft.com/office/officeart/2005/8/layout/list1"/>
    <dgm:cxn modelId="{8E1ACAD3-640D-40A2-AE42-88AB65806F88}" type="presParOf" srcId="{DDDD9A24-91FC-48D6-8578-0DA99559F779}" destId="{B48D48E9-EFF9-4EB9-8131-16898E6A3967}" srcOrd="0" destOrd="0" presId="urn:microsoft.com/office/officeart/2005/8/layout/list1"/>
    <dgm:cxn modelId="{11998D10-2947-4A60-A0E4-87EC59F6DC98}" type="presParOf" srcId="{DDDD9A24-91FC-48D6-8578-0DA99559F779}" destId="{B28201B9-21FE-4130-A954-580779CDF842}" srcOrd="1" destOrd="0" presId="urn:microsoft.com/office/officeart/2005/8/layout/list1"/>
    <dgm:cxn modelId="{96F0AD7B-A1BE-411A-90DC-66FDE6F703F8}" type="presParOf" srcId="{8B38165D-ED3D-4690-9899-0E15197B7B9D}" destId="{25B6A960-5CD6-4EF7-9BE8-C083FA1C9E27}" srcOrd="9" destOrd="0" presId="urn:microsoft.com/office/officeart/2005/8/layout/list1"/>
    <dgm:cxn modelId="{FC54CDAA-549C-46F8-A075-45779BC43B63}" type="presParOf" srcId="{8B38165D-ED3D-4690-9899-0E15197B7B9D}" destId="{F3718C1A-8C95-4B6A-9DA0-886973C0FAE3}" srcOrd="10" destOrd="0" presId="urn:microsoft.com/office/officeart/2005/8/layout/list1"/>
    <dgm:cxn modelId="{C146D76C-E2FA-4D18-A5B4-72C3B079B447}" type="presParOf" srcId="{8B38165D-ED3D-4690-9899-0E15197B7B9D}" destId="{816F7D39-CC9C-4123-BEB6-061E9340413C}" srcOrd="11" destOrd="0" presId="urn:microsoft.com/office/officeart/2005/8/layout/list1"/>
    <dgm:cxn modelId="{9FD9843E-13CB-4DF3-99B5-07D48AFBC197}" type="presParOf" srcId="{8B38165D-ED3D-4690-9899-0E15197B7B9D}" destId="{C8D1B056-A480-4108-9170-393670C61D48}" srcOrd="12" destOrd="0" presId="urn:microsoft.com/office/officeart/2005/8/layout/list1"/>
    <dgm:cxn modelId="{FD083DE0-5E81-4518-8FD2-548693D4ED77}" type="presParOf" srcId="{C8D1B056-A480-4108-9170-393670C61D48}" destId="{396835D8-551B-41B0-A369-52F7BE1D37C7}" srcOrd="0" destOrd="0" presId="urn:microsoft.com/office/officeart/2005/8/layout/list1"/>
    <dgm:cxn modelId="{6B106C58-EA89-41C9-830D-E72DBDB90B94}" type="presParOf" srcId="{C8D1B056-A480-4108-9170-393670C61D48}" destId="{B8401506-1CF3-414D-B5E4-738698B3C6A5}" srcOrd="1" destOrd="0" presId="urn:microsoft.com/office/officeart/2005/8/layout/list1"/>
    <dgm:cxn modelId="{B941E1EF-2665-4CD7-9416-DD1201A76201}" type="presParOf" srcId="{8B38165D-ED3D-4690-9899-0E15197B7B9D}" destId="{D372C759-F161-4805-91E1-E04BFDB15D35}" srcOrd="13" destOrd="0" presId="urn:microsoft.com/office/officeart/2005/8/layout/list1"/>
    <dgm:cxn modelId="{190F8D47-8D83-47AE-903C-5F3A53B86A9B}" type="presParOf" srcId="{8B38165D-ED3D-4690-9899-0E15197B7B9D}" destId="{473857E4-30EB-4985-8D08-FC50036B4B70}"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1570081-5FC8-45DD-8A54-D4139232A98C}" type="doc">
      <dgm:prSet loTypeId="urn:microsoft.com/office/officeart/2005/8/layout/venn2" loCatId="relationship" qsTypeId="urn:microsoft.com/office/officeart/2005/8/quickstyle/simple1" qsCatId="simple" csTypeId="urn:microsoft.com/office/officeart/2005/8/colors/colorful3" csCatId="colorful" phldr="1"/>
      <dgm:spPr/>
      <dgm:t>
        <a:bodyPr/>
        <a:lstStyle/>
        <a:p>
          <a:endParaRPr lang="en-US"/>
        </a:p>
      </dgm:t>
    </dgm:pt>
    <dgm:pt modelId="{8553E1E8-F167-4F64-B90E-BF811E85F4D7}">
      <dgm:prSet phldrT="[Text]" custT="1"/>
      <dgm:spPr/>
      <dgm:t>
        <a:bodyPr/>
        <a:lstStyle/>
        <a:p>
          <a:r>
            <a:rPr lang="en-US" sz="1000" dirty="0">
              <a:solidFill>
                <a:schemeClr val="tx1"/>
              </a:solidFill>
              <a:latin typeface="Arial Black" panose="020B0A04020102020204" pitchFamily="34" charset="0"/>
            </a:rPr>
            <a:t>International</a:t>
          </a:r>
        </a:p>
      </dgm:t>
    </dgm:pt>
    <dgm:pt modelId="{43B6EADD-D695-4242-9CCF-4A81E380C7DA}" type="parTrans" cxnId="{F5E71BDA-4033-4864-BBB6-D67B949E1059}">
      <dgm:prSet/>
      <dgm:spPr/>
      <dgm:t>
        <a:bodyPr/>
        <a:lstStyle/>
        <a:p>
          <a:endParaRPr lang="en-US"/>
        </a:p>
      </dgm:t>
    </dgm:pt>
    <dgm:pt modelId="{A4B2175E-97FA-447E-A83C-E5756A357815}" type="sibTrans" cxnId="{F5E71BDA-4033-4864-BBB6-D67B949E1059}">
      <dgm:prSet/>
      <dgm:spPr/>
      <dgm:t>
        <a:bodyPr/>
        <a:lstStyle/>
        <a:p>
          <a:endParaRPr lang="en-US"/>
        </a:p>
      </dgm:t>
    </dgm:pt>
    <dgm:pt modelId="{7546A97A-2308-4111-A894-A9996E428193}">
      <dgm:prSet phldrT="[Text]"/>
      <dgm:spPr/>
      <dgm:t>
        <a:bodyPr/>
        <a:lstStyle/>
        <a:p>
          <a:r>
            <a:rPr lang="en-US" dirty="0">
              <a:solidFill>
                <a:schemeClr val="tx1"/>
              </a:solidFill>
              <a:latin typeface="Arial Black" panose="020B0A04020102020204" pitchFamily="34" charset="0"/>
            </a:rPr>
            <a:t>Regional</a:t>
          </a:r>
        </a:p>
      </dgm:t>
    </dgm:pt>
    <dgm:pt modelId="{01AAB884-8E68-4A8E-A07A-7C61F22D166A}" type="parTrans" cxnId="{6075003D-6B87-4F1E-B80F-0264D221E171}">
      <dgm:prSet/>
      <dgm:spPr/>
      <dgm:t>
        <a:bodyPr/>
        <a:lstStyle/>
        <a:p>
          <a:endParaRPr lang="en-US"/>
        </a:p>
      </dgm:t>
    </dgm:pt>
    <dgm:pt modelId="{66A77577-EF47-4BC7-A8D6-A3C4F242E01A}" type="sibTrans" cxnId="{6075003D-6B87-4F1E-B80F-0264D221E171}">
      <dgm:prSet/>
      <dgm:spPr/>
      <dgm:t>
        <a:bodyPr/>
        <a:lstStyle/>
        <a:p>
          <a:endParaRPr lang="en-US"/>
        </a:p>
      </dgm:t>
    </dgm:pt>
    <dgm:pt modelId="{20F6D49F-61F5-452F-A61F-DF16E69E2023}">
      <dgm:prSet phldrT="[Text]"/>
      <dgm:spPr/>
      <dgm:t>
        <a:bodyPr/>
        <a:lstStyle/>
        <a:p>
          <a:r>
            <a:rPr lang="en-US" b="1" dirty="0">
              <a:solidFill>
                <a:schemeClr val="tx1"/>
              </a:solidFill>
              <a:latin typeface="Arial Black" panose="020B0A04020102020204" pitchFamily="34" charset="0"/>
            </a:rPr>
            <a:t>State</a:t>
          </a:r>
        </a:p>
      </dgm:t>
    </dgm:pt>
    <dgm:pt modelId="{836CCCE4-1312-499A-BF87-F23FA42436F8}" type="parTrans" cxnId="{6BC21B2F-547D-4E2F-9B58-9D3B5786FB3E}">
      <dgm:prSet/>
      <dgm:spPr/>
      <dgm:t>
        <a:bodyPr/>
        <a:lstStyle/>
        <a:p>
          <a:endParaRPr lang="en-US"/>
        </a:p>
      </dgm:t>
    </dgm:pt>
    <dgm:pt modelId="{8CD4082E-09F5-4A79-A932-F4448B5CCFB0}" type="sibTrans" cxnId="{6BC21B2F-547D-4E2F-9B58-9D3B5786FB3E}">
      <dgm:prSet/>
      <dgm:spPr/>
      <dgm:t>
        <a:bodyPr/>
        <a:lstStyle/>
        <a:p>
          <a:endParaRPr lang="en-US"/>
        </a:p>
      </dgm:t>
    </dgm:pt>
    <dgm:pt modelId="{A941D3FC-A91A-494C-821B-C0EFE5B57069}" type="pres">
      <dgm:prSet presAssocID="{D1570081-5FC8-45DD-8A54-D4139232A98C}" presName="Name0" presStyleCnt="0">
        <dgm:presLayoutVars>
          <dgm:chMax val="7"/>
          <dgm:resizeHandles val="exact"/>
        </dgm:presLayoutVars>
      </dgm:prSet>
      <dgm:spPr/>
    </dgm:pt>
    <dgm:pt modelId="{6E570356-329A-4463-A289-C6E2CA508111}" type="pres">
      <dgm:prSet presAssocID="{D1570081-5FC8-45DD-8A54-D4139232A98C}" presName="comp1" presStyleCnt="0"/>
      <dgm:spPr/>
    </dgm:pt>
    <dgm:pt modelId="{0AAE4758-3C6A-4ABC-96A7-848BB3A03E94}" type="pres">
      <dgm:prSet presAssocID="{D1570081-5FC8-45DD-8A54-D4139232A98C}" presName="circle1" presStyleLbl="node1" presStyleIdx="0" presStyleCnt="3" custScaleX="103591" custScaleY="78272"/>
      <dgm:spPr/>
    </dgm:pt>
    <dgm:pt modelId="{815714C0-A7AE-4A27-A957-CBFBBF5F8EF7}" type="pres">
      <dgm:prSet presAssocID="{D1570081-5FC8-45DD-8A54-D4139232A98C}" presName="c1text" presStyleLbl="node1" presStyleIdx="0" presStyleCnt="3">
        <dgm:presLayoutVars>
          <dgm:bulletEnabled val="1"/>
        </dgm:presLayoutVars>
      </dgm:prSet>
      <dgm:spPr/>
    </dgm:pt>
    <dgm:pt modelId="{29B96FE9-3DD7-41CE-A62B-45FB4ADD17A7}" type="pres">
      <dgm:prSet presAssocID="{D1570081-5FC8-45DD-8A54-D4139232A98C}" presName="comp2" presStyleCnt="0"/>
      <dgm:spPr/>
    </dgm:pt>
    <dgm:pt modelId="{F8F79EE4-FA14-4DFE-A7C5-22E99372E3E0}" type="pres">
      <dgm:prSet presAssocID="{D1570081-5FC8-45DD-8A54-D4139232A98C}" presName="circle2" presStyleLbl="node1" presStyleIdx="1" presStyleCnt="3" custScaleX="87553" custScaleY="72491" custLinFactNeighborX="-2442" custLinFactNeighborY="-10162"/>
      <dgm:spPr/>
    </dgm:pt>
    <dgm:pt modelId="{1B6B8AAF-DB7D-42EC-9660-7305748E8F43}" type="pres">
      <dgm:prSet presAssocID="{D1570081-5FC8-45DD-8A54-D4139232A98C}" presName="c2text" presStyleLbl="node1" presStyleIdx="1" presStyleCnt="3">
        <dgm:presLayoutVars>
          <dgm:bulletEnabled val="1"/>
        </dgm:presLayoutVars>
      </dgm:prSet>
      <dgm:spPr/>
    </dgm:pt>
    <dgm:pt modelId="{C5CC16AD-E20A-42D3-8661-1D5D2CE0A4D0}" type="pres">
      <dgm:prSet presAssocID="{D1570081-5FC8-45DD-8A54-D4139232A98C}" presName="comp3" presStyleCnt="0"/>
      <dgm:spPr/>
    </dgm:pt>
    <dgm:pt modelId="{F3EEA339-04D1-4C46-95D9-F7D6BE94657A}" type="pres">
      <dgm:prSet presAssocID="{D1570081-5FC8-45DD-8A54-D4139232A98C}" presName="circle3" presStyleLbl="node1" presStyleIdx="2" presStyleCnt="3" custScaleX="88599" custScaleY="68087" custLinFactNeighborX="-4568" custLinFactNeighborY="-35257"/>
      <dgm:spPr/>
    </dgm:pt>
    <dgm:pt modelId="{E61FD0F5-7ADE-4327-9CCE-27CEDA551AD8}" type="pres">
      <dgm:prSet presAssocID="{D1570081-5FC8-45DD-8A54-D4139232A98C}" presName="c3text" presStyleLbl="node1" presStyleIdx="2" presStyleCnt="3">
        <dgm:presLayoutVars>
          <dgm:bulletEnabled val="1"/>
        </dgm:presLayoutVars>
      </dgm:prSet>
      <dgm:spPr/>
    </dgm:pt>
  </dgm:ptLst>
  <dgm:cxnLst>
    <dgm:cxn modelId="{145CCD20-54E0-4F36-891D-C28DF3056B9A}" type="presOf" srcId="{20F6D49F-61F5-452F-A61F-DF16E69E2023}" destId="{E61FD0F5-7ADE-4327-9CCE-27CEDA551AD8}" srcOrd="1" destOrd="0" presId="urn:microsoft.com/office/officeart/2005/8/layout/venn2"/>
    <dgm:cxn modelId="{6BC21B2F-547D-4E2F-9B58-9D3B5786FB3E}" srcId="{D1570081-5FC8-45DD-8A54-D4139232A98C}" destId="{20F6D49F-61F5-452F-A61F-DF16E69E2023}" srcOrd="2" destOrd="0" parTransId="{836CCCE4-1312-499A-BF87-F23FA42436F8}" sibTransId="{8CD4082E-09F5-4A79-A932-F4448B5CCFB0}"/>
    <dgm:cxn modelId="{6075003D-6B87-4F1E-B80F-0264D221E171}" srcId="{D1570081-5FC8-45DD-8A54-D4139232A98C}" destId="{7546A97A-2308-4111-A894-A9996E428193}" srcOrd="1" destOrd="0" parTransId="{01AAB884-8E68-4A8E-A07A-7C61F22D166A}" sibTransId="{66A77577-EF47-4BC7-A8D6-A3C4F242E01A}"/>
    <dgm:cxn modelId="{95798B6A-6B7D-45A4-AB50-3D7204D63CD7}" type="presOf" srcId="{8553E1E8-F167-4F64-B90E-BF811E85F4D7}" destId="{0AAE4758-3C6A-4ABC-96A7-848BB3A03E94}" srcOrd="0" destOrd="0" presId="urn:microsoft.com/office/officeart/2005/8/layout/venn2"/>
    <dgm:cxn modelId="{0F460B51-46FA-494A-BA13-E4CD3BAAEA15}" type="presOf" srcId="{7546A97A-2308-4111-A894-A9996E428193}" destId="{1B6B8AAF-DB7D-42EC-9660-7305748E8F43}" srcOrd="1" destOrd="0" presId="urn:microsoft.com/office/officeart/2005/8/layout/venn2"/>
    <dgm:cxn modelId="{7D174273-9606-4B97-A4B3-068AE0E8824E}" type="presOf" srcId="{20F6D49F-61F5-452F-A61F-DF16E69E2023}" destId="{F3EEA339-04D1-4C46-95D9-F7D6BE94657A}" srcOrd="0" destOrd="0" presId="urn:microsoft.com/office/officeart/2005/8/layout/venn2"/>
    <dgm:cxn modelId="{67FB6BBF-7FC9-4D6F-B5C1-8E8BBA2EC30D}" type="presOf" srcId="{7546A97A-2308-4111-A894-A9996E428193}" destId="{F8F79EE4-FA14-4DFE-A7C5-22E99372E3E0}" srcOrd="0" destOrd="0" presId="urn:microsoft.com/office/officeart/2005/8/layout/venn2"/>
    <dgm:cxn modelId="{252123C5-7D5E-47C3-AE57-0C124AB85213}" type="presOf" srcId="{8553E1E8-F167-4F64-B90E-BF811E85F4D7}" destId="{815714C0-A7AE-4A27-A957-CBFBBF5F8EF7}" srcOrd="1" destOrd="0" presId="urn:microsoft.com/office/officeart/2005/8/layout/venn2"/>
    <dgm:cxn modelId="{1F556ED8-069B-49B5-8430-A883CE29DF49}" type="presOf" srcId="{D1570081-5FC8-45DD-8A54-D4139232A98C}" destId="{A941D3FC-A91A-494C-821B-C0EFE5B57069}" srcOrd="0" destOrd="0" presId="urn:microsoft.com/office/officeart/2005/8/layout/venn2"/>
    <dgm:cxn modelId="{F5E71BDA-4033-4864-BBB6-D67B949E1059}" srcId="{D1570081-5FC8-45DD-8A54-D4139232A98C}" destId="{8553E1E8-F167-4F64-B90E-BF811E85F4D7}" srcOrd="0" destOrd="0" parTransId="{43B6EADD-D695-4242-9CCF-4A81E380C7DA}" sibTransId="{A4B2175E-97FA-447E-A83C-E5756A357815}"/>
    <dgm:cxn modelId="{0D03BE08-F5BC-4952-AA82-789010A1D820}" type="presParOf" srcId="{A941D3FC-A91A-494C-821B-C0EFE5B57069}" destId="{6E570356-329A-4463-A289-C6E2CA508111}" srcOrd="0" destOrd="0" presId="urn:microsoft.com/office/officeart/2005/8/layout/venn2"/>
    <dgm:cxn modelId="{7D04AA5D-89CB-4CFB-A58C-5B7885C2245A}" type="presParOf" srcId="{6E570356-329A-4463-A289-C6E2CA508111}" destId="{0AAE4758-3C6A-4ABC-96A7-848BB3A03E94}" srcOrd="0" destOrd="0" presId="urn:microsoft.com/office/officeart/2005/8/layout/venn2"/>
    <dgm:cxn modelId="{67798731-7306-4465-B5DD-BD36B3C464F2}" type="presParOf" srcId="{6E570356-329A-4463-A289-C6E2CA508111}" destId="{815714C0-A7AE-4A27-A957-CBFBBF5F8EF7}" srcOrd="1" destOrd="0" presId="urn:microsoft.com/office/officeart/2005/8/layout/venn2"/>
    <dgm:cxn modelId="{A3DA0A8F-D835-4FEC-B6CA-D622E1C74F30}" type="presParOf" srcId="{A941D3FC-A91A-494C-821B-C0EFE5B57069}" destId="{29B96FE9-3DD7-41CE-A62B-45FB4ADD17A7}" srcOrd="1" destOrd="0" presId="urn:microsoft.com/office/officeart/2005/8/layout/venn2"/>
    <dgm:cxn modelId="{D95F79CE-0EC6-46ED-8A20-144852291AEF}" type="presParOf" srcId="{29B96FE9-3DD7-41CE-A62B-45FB4ADD17A7}" destId="{F8F79EE4-FA14-4DFE-A7C5-22E99372E3E0}" srcOrd="0" destOrd="0" presId="urn:microsoft.com/office/officeart/2005/8/layout/venn2"/>
    <dgm:cxn modelId="{61C3EDFC-735A-4244-9417-1FEAE2AE4077}" type="presParOf" srcId="{29B96FE9-3DD7-41CE-A62B-45FB4ADD17A7}" destId="{1B6B8AAF-DB7D-42EC-9660-7305748E8F43}" srcOrd="1" destOrd="0" presId="urn:microsoft.com/office/officeart/2005/8/layout/venn2"/>
    <dgm:cxn modelId="{68D779E5-5F0A-45C5-990B-638C3C0D1367}" type="presParOf" srcId="{A941D3FC-A91A-494C-821B-C0EFE5B57069}" destId="{C5CC16AD-E20A-42D3-8661-1D5D2CE0A4D0}" srcOrd="2" destOrd="0" presId="urn:microsoft.com/office/officeart/2005/8/layout/venn2"/>
    <dgm:cxn modelId="{70E1E46A-A5DF-4434-8C16-A427B55A7A78}" type="presParOf" srcId="{C5CC16AD-E20A-42D3-8661-1D5D2CE0A4D0}" destId="{F3EEA339-04D1-4C46-95D9-F7D6BE94657A}" srcOrd="0" destOrd="0" presId="urn:microsoft.com/office/officeart/2005/8/layout/venn2"/>
    <dgm:cxn modelId="{9E0600D6-ED4F-403A-97A8-5749E044DD04}" type="presParOf" srcId="{C5CC16AD-E20A-42D3-8661-1D5D2CE0A4D0}" destId="{E61FD0F5-7ADE-4327-9CCE-27CEDA551AD8}"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06F9C-EF9B-4D81-8D19-09B22CC69C81}">
      <dsp:nvSpPr>
        <dsp:cNvPr id="0" name=""/>
        <dsp:cNvSpPr/>
      </dsp:nvSpPr>
      <dsp:spPr>
        <a:xfrm>
          <a:off x="0" y="1265422"/>
          <a:ext cx="6654373" cy="4032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2204D4-1C49-401F-BE64-0767A0DC008B}">
      <dsp:nvSpPr>
        <dsp:cNvPr id="0" name=""/>
        <dsp:cNvSpPr/>
      </dsp:nvSpPr>
      <dsp:spPr>
        <a:xfrm>
          <a:off x="324540" y="916505"/>
          <a:ext cx="4659784" cy="47232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6064" tIns="0" rIns="176064" bIns="0" numCol="1" spcCol="1270" anchor="t" anchorCtr="0">
          <a:noAutofit/>
        </a:bodyPr>
        <a:lstStyle/>
        <a:p>
          <a:pPr marL="0" lvl="0" indent="0" algn="l" defTabSz="711200">
            <a:lnSpc>
              <a:spcPct val="90000"/>
            </a:lnSpc>
            <a:spcBef>
              <a:spcPct val="0"/>
            </a:spcBef>
            <a:spcAft>
              <a:spcPct val="35000"/>
            </a:spcAft>
            <a:buNone/>
          </a:pPr>
          <a:r>
            <a:rPr lang="el-GR" sz="1600" kern="1200" dirty="0"/>
            <a:t> </a:t>
          </a:r>
          <a:r>
            <a:rPr lang="en-US" sz="1600" kern="1200" dirty="0"/>
            <a:t>Realism/Liberalism (1930-1950)</a:t>
          </a:r>
        </a:p>
      </dsp:txBody>
      <dsp:txXfrm>
        <a:off x="347597" y="939562"/>
        <a:ext cx="4613670" cy="426206"/>
      </dsp:txXfrm>
    </dsp:sp>
    <dsp:sp modelId="{C3EA2526-B958-40AC-926D-F074C22AC149}">
      <dsp:nvSpPr>
        <dsp:cNvPr id="0" name=""/>
        <dsp:cNvSpPr/>
      </dsp:nvSpPr>
      <dsp:spPr>
        <a:xfrm>
          <a:off x="0" y="1991182"/>
          <a:ext cx="6654373" cy="4032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C5BDB1-DFF2-4BA0-AA30-9D044A67ED57}">
      <dsp:nvSpPr>
        <dsp:cNvPr id="0" name=""/>
        <dsp:cNvSpPr/>
      </dsp:nvSpPr>
      <dsp:spPr>
        <a:xfrm>
          <a:off x="332718" y="1755022"/>
          <a:ext cx="4658061" cy="47232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6064" tIns="0" rIns="176064" bIns="0" numCol="1" spcCol="1270" anchor="ctr" anchorCtr="0">
          <a:noAutofit/>
        </a:bodyPr>
        <a:lstStyle/>
        <a:p>
          <a:pPr marL="0" lvl="0" indent="0" algn="l" defTabSz="711200">
            <a:lnSpc>
              <a:spcPct val="90000"/>
            </a:lnSpc>
            <a:spcBef>
              <a:spcPct val="0"/>
            </a:spcBef>
            <a:spcAft>
              <a:spcPct val="35000"/>
            </a:spcAft>
            <a:buNone/>
          </a:pPr>
          <a:r>
            <a:rPr lang="en-US" sz="1600" kern="1200" dirty="0"/>
            <a:t>Traditionalism/</a:t>
          </a:r>
          <a:r>
            <a:rPr lang="en-US" sz="1600" kern="1200" dirty="0" err="1"/>
            <a:t>Behaviouralism</a:t>
          </a:r>
          <a:r>
            <a:rPr lang="en-US" sz="1600" kern="1200" dirty="0"/>
            <a:t> </a:t>
          </a:r>
          <a:r>
            <a:rPr lang="el-GR" sz="1600" kern="1200" dirty="0"/>
            <a:t>(1960)</a:t>
          </a:r>
          <a:endParaRPr lang="en-GR" sz="1600" kern="1200" dirty="0"/>
        </a:p>
      </dsp:txBody>
      <dsp:txXfrm>
        <a:off x="355775" y="1778079"/>
        <a:ext cx="4611947" cy="426206"/>
      </dsp:txXfrm>
    </dsp:sp>
    <dsp:sp modelId="{F3718C1A-8C95-4B6A-9DA0-886973C0FAE3}">
      <dsp:nvSpPr>
        <dsp:cNvPr id="0" name=""/>
        <dsp:cNvSpPr/>
      </dsp:nvSpPr>
      <dsp:spPr>
        <a:xfrm>
          <a:off x="0" y="2716942"/>
          <a:ext cx="6654373" cy="4032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201B9-21FE-4130-A954-580779CDF842}">
      <dsp:nvSpPr>
        <dsp:cNvPr id="0" name=""/>
        <dsp:cNvSpPr/>
      </dsp:nvSpPr>
      <dsp:spPr>
        <a:xfrm>
          <a:off x="332718" y="2480782"/>
          <a:ext cx="4658061" cy="47232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6064" tIns="0" rIns="176064" bIns="0" numCol="1" spcCol="1270" anchor="ctr" anchorCtr="0">
          <a:noAutofit/>
        </a:bodyPr>
        <a:lstStyle/>
        <a:p>
          <a:pPr marL="0" lvl="0" indent="0" algn="l" defTabSz="711200">
            <a:lnSpc>
              <a:spcPct val="90000"/>
            </a:lnSpc>
            <a:spcBef>
              <a:spcPct val="0"/>
            </a:spcBef>
            <a:spcAft>
              <a:spcPct val="35000"/>
            </a:spcAft>
            <a:buNone/>
          </a:pPr>
          <a:r>
            <a:rPr lang="en-US" sz="1600" kern="1200" dirty="0"/>
            <a:t>Neorealism/Neoliberalism – Marxism </a:t>
          </a:r>
          <a:r>
            <a:rPr lang="el-GR" sz="1600" kern="1200" dirty="0"/>
            <a:t>(1970-1980)</a:t>
          </a:r>
          <a:endParaRPr lang="en-GR" sz="1600" kern="1200" dirty="0"/>
        </a:p>
      </dsp:txBody>
      <dsp:txXfrm>
        <a:off x="355775" y="2503839"/>
        <a:ext cx="4611947" cy="426206"/>
      </dsp:txXfrm>
    </dsp:sp>
    <dsp:sp modelId="{473857E4-30EB-4985-8D08-FC50036B4B70}">
      <dsp:nvSpPr>
        <dsp:cNvPr id="0" name=""/>
        <dsp:cNvSpPr/>
      </dsp:nvSpPr>
      <dsp:spPr>
        <a:xfrm>
          <a:off x="0" y="3442702"/>
          <a:ext cx="6654373" cy="4032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401506-1CF3-414D-B5E4-738698B3C6A5}">
      <dsp:nvSpPr>
        <dsp:cNvPr id="0" name=""/>
        <dsp:cNvSpPr/>
      </dsp:nvSpPr>
      <dsp:spPr>
        <a:xfrm>
          <a:off x="332718" y="3206542"/>
          <a:ext cx="4658061" cy="47232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6064" tIns="0" rIns="176064" bIns="0" numCol="1" spcCol="1270" anchor="ctr" anchorCtr="0">
          <a:noAutofit/>
        </a:bodyPr>
        <a:lstStyle/>
        <a:p>
          <a:pPr marL="0" lvl="0" indent="0" algn="l" defTabSz="711200">
            <a:lnSpc>
              <a:spcPct val="90000"/>
            </a:lnSpc>
            <a:spcBef>
              <a:spcPct val="0"/>
            </a:spcBef>
            <a:spcAft>
              <a:spcPct val="35000"/>
            </a:spcAft>
            <a:buNone/>
          </a:pPr>
          <a:r>
            <a:rPr lang="en-US" sz="1600" kern="1200" dirty="0"/>
            <a:t>Rationalism/</a:t>
          </a:r>
          <a:r>
            <a:rPr lang="en-US" sz="1600" kern="1200" dirty="0" err="1"/>
            <a:t>Reflectivism</a:t>
          </a:r>
          <a:r>
            <a:rPr lang="en-US" sz="1600" kern="1200" dirty="0"/>
            <a:t> </a:t>
          </a:r>
          <a:r>
            <a:rPr lang="el-GR" sz="1600" kern="1200" dirty="0"/>
            <a:t>(1980+)</a:t>
          </a:r>
          <a:endParaRPr lang="en-GR" sz="1600" kern="1200" dirty="0"/>
        </a:p>
      </dsp:txBody>
      <dsp:txXfrm>
        <a:off x="355775" y="3229599"/>
        <a:ext cx="4611947"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06F9C-EF9B-4D81-8D19-09B22CC69C81}">
      <dsp:nvSpPr>
        <dsp:cNvPr id="0" name=""/>
        <dsp:cNvSpPr/>
      </dsp:nvSpPr>
      <dsp:spPr>
        <a:xfrm>
          <a:off x="0" y="12003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2204D4-1C49-401F-BE64-0767A0DC008B}">
      <dsp:nvSpPr>
        <dsp:cNvPr id="0" name=""/>
        <dsp:cNvSpPr/>
      </dsp:nvSpPr>
      <dsp:spPr>
        <a:xfrm>
          <a:off x="306177" y="873259"/>
          <a:ext cx="4396125"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t" anchorCtr="0">
          <a:noAutofit/>
        </a:bodyPr>
        <a:lstStyle/>
        <a:p>
          <a:pPr marL="0" lvl="0" indent="0" algn="l" defTabSz="666750">
            <a:lnSpc>
              <a:spcPct val="90000"/>
            </a:lnSpc>
            <a:spcBef>
              <a:spcPct val="0"/>
            </a:spcBef>
            <a:spcAft>
              <a:spcPct val="35000"/>
            </a:spcAft>
            <a:buNone/>
          </a:pPr>
          <a:r>
            <a:rPr lang="el-GR" sz="1500" kern="1200" dirty="0"/>
            <a:t> </a:t>
          </a:r>
          <a:r>
            <a:rPr lang="en-US" sz="1500" kern="1200" dirty="0"/>
            <a:t>Realism/Liberalism (1930-1950)</a:t>
          </a:r>
        </a:p>
      </dsp:txBody>
      <dsp:txXfrm>
        <a:off x="327793" y="894875"/>
        <a:ext cx="4352893" cy="399568"/>
      </dsp:txXfrm>
    </dsp:sp>
    <dsp:sp modelId="{C3EA2526-B958-40AC-926D-F074C22AC149}">
      <dsp:nvSpPr>
        <dsp:cNvPr id="0" name=""/>
        <dsp:cNvSpPr/>
      </dsp:nvSpPr>
      <dsp:spPr>
        <a:xfrm>
          <a:off x="0" y="18807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C5BDB1-DFF2-4BA0-AA30-9D044A67ED57}">
      <dsp:nvSpPr>
        <dsp:cNvPr id="0" name=""/>
        <dsp:cNvSpPr/>
      </dsp:nvSpPr>
      <dsp:spPr>
        <a:xfrm>
          <a:off x="313892" y="1659369"/>
          <a:ext cx="4394499" cy="442800"/>
        </a:xfrm>
        <a:prstGeom prst="roundRect">
          <a:avLst/>
        </a:prstGeom>
        <a:solidFill>
          <a:schemeClr val="accent1">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Traditionalism/</a:t>
          </a:r>
          <a:r>
            <a:rPr lang="en-US" sz="1500" kern="1200" dirty="0" err="1"/>
            <a:t>Behaviouralism</a:t>
          </a:r>
          <a:r>
            <a:rPr lang="en-US" sz="1500" kern="1200" dirty="0"/>
            <a:t> </a:t>
          </a:r>
          <a:r>
            <a:rPr lang="el-GR" sz="1500" kern="1200" dirty="0"/>
            <a:t>(1960)</a:t>
          </a:r>
          <a:endParaRPr lang="en-GR" sz="1500" kern="1200" dirty="0"/>
        </a:p>
      </dsp:txBody>
      <dsp:txXfrm>
        <a:off x="335508" y="1680985"/>
        <a:ext cx="4351267" cy="399568"/>
      </dsp:txXfrm>
    </dsp:sp>
    <dsp:sp modelId="{F3718C1A-8C95-4B6A-9DA0-886973C0FAE3}">
      <dsp:nvSpPr>
        <dsp:cNvPr id="0" name=""/>
        <dsp:cNvSpPr/>
      </dsp:nvSpPr>
      <dsp:spPr>
        <a:xfrm>
          <a:off x="0" y="25611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201B9-21FE-4130-A954-580779CDF842}">
      <dsp:nvSpPr>
        <dsp:cNvPr id="0" name=""/>
        <dsp:cNvSpPr/>
      </dsp:nvSpPr>
      <dsp:spPr>
        <a:xfrm>
          <a:off x="313892" y="23397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Neorealism/Neoliberalism – Marxism </a:t>
          </a:r>
          <a:r>
            <a:rPr lang="el-GR" sz="1500" kern="1200" dirty="0"/>
            <a:t>(1970-1980)</a:t>
          </a:r>
          <a:endParaRPr lang="en-GR" sz="1500" kern="1200" dirty="0"/>
        </a:p>
      </dsp:txBody>
      <dsp:txXfrm>
        <a:off x="335508" y="2361385"/>
        <a:ext cx="4351267" cy="399568"/>
      </dsp:txXfrm>
    </dsp:sp>
    <dsp:sp modelId="{473857E4-30EB-4985-8D08-FC50036B4B70}">
      <dsp:nvSpPr>
        <dsp:cNvPr id="0" name=""/>
        <dsp:cNvSpPr/>
      </dsp:nvSpPr>
      <dsp:spPr>
        <a:xfrm>
          <a:off x="0" y="32415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401506-1CF3-414D-B5E4-738698B3C6A5}">
      <dsp:nvSpPr>
        <dsp:cNvPr id="0" name=""/>
        <dsp:cNvSpPr/>
      </dsp:nvSpPr>
      <dsp:spPr>
        <a:xfrm>
          <a:off x="313892" y="30201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Rationalism/</a:t>
          </a:r>
          <a:r>
            <a:rPr lang="en-US" sz="1500" kern="1200" dirty="0" err="1"/>
            <a:t>Reflectivism</a:t>
          </a:r>
          <a:r>
            <a:rPr lang="en-US" sz="1500" kern="1200" dirty="0"/>
            <a:t> </a:t>
          </a:r>
          <a:r>
            <a:rPr lang="el-GR" sz="1500" kern="1200" dirty="0"/>
            <a:t>(1980+)</a:t>
          </a:r>
          <a:endParaRPr lang="en-GR" sz="1500" kern="1200" dirty="0"/>
        </a:p>
      </dsp:txBody>
      <dsp:txXfrm>
        <a:off x="335508" y="3041785"/>
        <a:ext cx="4351267"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06F9C-EF9B-4D81-8D19-09B22CC69C81}">
      <dsp:nvSpPr>
        <dsp:cNvPr id="0" name=""/>
        <dsp:cNvSpPr/>
      </dsp:nvSpPr>
      <dsp:spPr>
        <a:xfrm>
          <a:off x="0" y="12003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2204D4-1C49-401F-BE64-0767A0DC008B}">
      <dsp:nvSpPr>
        <dsp:cNvPr id="0" name=""/>
        <dsp:cNvSpPr/>
      </dsp:nvSpPr>
      <dsp:spPr>
        <a:xfrm>
          <a:off x="306177" y="873259"/>
          <a:ext cx="4396125"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t" anchorCtr="0">
          <a:noAutofit/>
        </a:bodyPr>
        <a:lstStyle/>
        <a:p>
          <a:pPr marL="0" lvl="0" indent="0" algn="l" defTabSz="666750">
            <a:lnSpc>
              <a:spcPct val="90000"/>
            </a:lnSpc>
            <a:spcBef>
              <a:spcPct val="0"/>
            </a:spcBef>
            <a:spcAft>
              <a:spcPct val="35000"/>
            </a:spcAft>
            <a:buNone/>
          </a:pPr>
          <a:r>
            <a:rPr lang="el-GR" sz="1500" kern="1200" dirty="0"/>
            <a:t> </a:t>
          </a:r>
          <a:r>
            <a:rPr lang="en-US" sz="1500" kern="1200" dirty="0"/>
            <a:t>Realism/Liberalism (1930-1950)</a:t>
          </a:r>
        </a:p>
      </dsp:txBody>
      <dsp:txXfrm>
        <a:off x="327793" y="894875"/>
        <a:ext cx="4352893" cy="399568"/>
      </dsp:txXfrm>
    </dsp:sp>
    <dsp:sp modelId="{C3EA2526-B958-40AC-926D-F074C22AC149}">
      <dsp:nvSpPr>
        <dsp:cNvPr id="0" name=""/>
        <dsp:cNvSpPr/>
      </dsp:nvSpPr>
      <dsp:spPr>
        <a:xfrm>
          <a:off x="0" y="18807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C5BDB1-DFF2-4BA0-AA30-9D044A67ED57}">
      <dsp:nvSpPr>
        <dsp:cNvPr id="0" name=""/>
        <dsp:cNvSpPr/>
      </dsp:nvSpPr>
      <dsp:spPr>
        <a:xfrm>
          <a:off x="313892" y="16593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Traditionalism/</a:t>
          </a:r>
          <a:r>
            <a:rPr lang="en-US" sz="1500" kern="1200" dirty="0" err="1"/>
            <a:t>Behaviouralism</a:t>
          </a:r>
          <a:r>
            <a:rPr lang="en-US" sz="1500" kern="1200" dirty="0"/>
            <a:t> </a:t>
          </a:r>
          <a:r>
            <a:rPr lang="el-GR" sz="1500" kern="1200" dirty="0"/>
            <a:t>(1960)</a:t>
          </a:r>
          <a:endParaRPr lang="en-GR" sz="1500" kern="1200" dirty="0"/>
        </a:p>
      </dsp:txBody>
      <dsp:txXfrm>
        <a:off x="335508" y="1680985"/>
        <a:ext cx="4351267" cy="399568"/>
      </dsp:txXfrm>
    </dsp:sp>
    <dsp:sp modelId="{F3718C1A-8C95-4B6A-9DA0-886973C0FAE3}">
      <dsp:nvSpPr>
        <dsp:cNvPr id="0" name=""/>
        <dsp:cNvSpPr/>
      </dsp:nvSpPr>
      <dsp:spPr>
        <a:xfrm>
          <a:off x="0" y="25611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201B9-21FE-4130-A954-580779CDF842}">
      <dsp:nvSpPr>
        <dsp:cNvPr id="0" name=""/>
        <dsp:cNvSpPr/>
      </dsp:nvSpPr>
      <dsp:spPr>
        <a:xfrm>
          <a:off x="313892" y="2339769"/>
          <a:ext cx="4394499" cy="442800"/>
        </a:xfrm>
        <a:prstGeom prst="roundRect">
          <a:avLst/>
        </a:prstGeom>
        <a:solidFill>
          <a:schemeClr val="accent1">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Neorealism/Neoliberalism – Marxism </a:t>
          </a:r>
          <a:r>
            <a:rPr lang="el-GR" sz="1500" kern="1200" dirty="0"/>
            <a:t>(1970-1980)</a:t>
          </a:r>
          <a:endParaRPr lang="en-GR" sz="1500" kern="1200" dirty="0"/>
        </a:p>
      </dsp:txBody>
      <dsp:txXfrm>
        <a:off x="335508" y="2361385"/>
        <a:ext cx="4351267" cy="399568"/>
      </dsp:txXfrm>
    </dsp:sp>
    <dsp:sp modelId="{473857E4-30EB-4985-8D08-FC50036B4B70}">
      <dsp:nvSpPr>
        <dsp:cNvPr id="0" name=""/>
        <dsp:cNvSpPr/>
      </dsp:nvSpPr>
      <dsp:spPr>
        <a:xfrm>
          <a:off x="0" y="32415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401506-1CF3-414D-B5E4-738698B3C6A5}">
      <dsp:nvSpPr>
        <dsp:cNvPr id="0" name=""/>
        <dsp:cNvSpPr/>
      </dsp:nvSpPr>
      <dsp:spPr>
        <a:xfrm>
          <a:off x="313892" y="30201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Rationalism/</a:t>
          </a:r>
          <a:r>
            <a:rPr lang="en-US" sz="1500" kern="1200" dirty="0" err="1"/>
            <a:t>Reflectivism</a:t>
          </a:r>
          <a:r>
            <a:rPr lang="en-US" sz="1500" kern="1200" dirty="0"/>
            <a:t> </a:t>
          </a:r>
          <a:r>
            <a:rPr lang="el-GR" sz="1500" kern="1200" dirty="0"/>
            <a:t>(1980+)</a:t>
          </a:r>
          <a:endParaRPr lang="en-GR" sz="1500" kern="1200" dirty="0"/>
        </a:p>
      </dsp:txBody>
      <dsp:txXfrm>
        <a:off x="335508" y="3041785"/>
        <a:ext cx="4351267" cy="3995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06F9C-EF9B-4D81-8D19-09B22CC69C81}">
      <dsp:nvSpPr>
        <dsp:cNvPr id="0" name=""/>
        <dsp:cNvSpPr/>
      </dsp:nvSpPr>
      <dsp:spPr>
        <a:xfrm>
          <a:off x="0" y="12003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2204D4-1C49-401F-BE64-0767A0DC008B}">
      <dsp:nvSpPr>
        <dsp:cNvPr id="0" name=""/>
        <dsp:cNvSpPr/>
      </dsp:nvSpPr>
      <dsp:spPr>
        <a:xfrm>
          <a:off x="306177" y="873259"/>
          <a:ext cx="4396125"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t" anchorCtr="0">
          <a:noAutofit/>
        </a:bodyPr>
        <a:lstStyle/>
        <a:p>
          <a:pPr marL="0" lvl="0" indent="0" algn="l" defTabSz="666750">
            <a:lnSpc>
              <a:spcPct val="90000"/>
            </a:lnSpc>
            <a:spcBef>
              <a:spcPct val="0"/>
            </a:spcBef>
            <a:spcAft>
              <a:spcPct val="35000"/>
            </a:spcAft>
            <a:buNone/>
          </a:pPr>
          <a:r>
            <a:rPr lang="el-GR" sz="1500" kern="1200" dirty="0"/>
            <a:t> </a:t>
          </a:r>
          <a:r>
            <a:rPr lang="en-US" sz="1500" kern="1200" dirty="0"/>
            <a:t>Realism/Liberalism (1930-1950)</a:t>
          </a:r>
        </a:p>
      </dsp:txBody>
      <dsp:txXfrm>
        <a:off x="327793" y="894875"/>
        <a:ext cx="4352893" cy="399568"/>
      </dsp:txXfrm>
    </dsp:sp>
    <dsp:sp modelId="{C3EA2526-B958-40AC-926D-F074C22AC149}">
      <dsp:nvSpPr>
        <dsp:cNvPr id="0" name=""/>
        <dsp:cNvSpPr/>
      </dsp:nvSpPr>
      <dsp:spPr>
        <a:xfrm>
          <a:off x="0" y="18807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C5BDB1-DFF2-4BA0-AA30-9D044A67ED57}">
      <dsp:nvSpPr>
        <dsp:cNvPr id="0" name=""/>
        <dsp:cNvSpPr/>
      </dsp:nvSpPr>
      <dsp:spPr>
        <a:xfrm>
          <a:off x="313892" y="16593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Traditionalism/</a:t>
          </a:r>
          <a:r>
            <a:rPr lang="en-US" sz="1500" kern="1200" dirty="0" err="1"/>
            <a:t>Behaviouralism</a:t>
          </a:r>
          <a:r>
            <a:rPr lang="en-US" sz="1500" kern="1200" dirty="0"/>
            <a:t> </a:t>
          </a:r>
          <a:r>
            <a:rPr lang="el-GR" sz="1500" kern="1200" dirty="0"/>
            <a:t>(1960)</a:t>
          </a:r>
          <a:endParaRPr lang="en-GR" sz="1500" kern="1200" dirty="0"/>
        </a:p>
      </dsp:txBody>
      <dsp:txXfrm>
        <a:off x="335508" y="1680985"/>
        <a:ext cx="4351267" cy="399568"/>
      </dsp:txXfrm>
    </dsp:sp>
    <dsp:sp modelId="{F3718C1A-8C95-4B6A-9DA0-886973C0FAE3}">
      <dsp:nvSpPr>
        <dsp:cNvPr id="0" name=""/>
        <dsp:cNvSpPr/>
      </dsp:nvSpPr>
      <dsp:spPr>
        <a:xfrm>
          <a:off x="0" y="25611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201B9-21FE-4130-A954-580779CDF842}">
      <dsp:nvSpPr>
        <dsp:cNvPr id="0" name=""/>
        <dsp:cNvSpPr/>
      </dsp:nvSpPr>
      <dsp:spPr>
        <a:xfrm>
          <a:off x="313892" y="2339769"/>
          <a:ext cx="4394499" cy="442800"/>
        </a:xfrm>
        <a:prstGeom prst="roundRect">
          <a:avLst/>
        </a:prstGeom>
        <a:solidFill>
          <a:schemeClr val="bg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Neorealism/Neoliberalism – Marxism </a:t>
          </a:r>
          <a:r>
            <a:rPr lang="el-GR" sz="1500" kern="1200" dirty="0"/>
            <a:t>(1970-1980)</a:t>
          </a:r>
          <a:endParaRPr lang="en-GR" sz="1500" kern="1200" dirty="0"/>
        </a:p>
      </dsp:txBody>
      <dsp:txXfrm>
        <a:off x="335508" y="2361385"/>
        <a:ext cx="4351267" cy="399568"/>
      </dsp:txXfrm>
    </dsp:sp>
    <dsp:sp modelId="{473857E4-30EB-4985-8D08-FC50036B4B70}">
      <dsp:nvSpPr>
        <dsp:cNvPr id="0" name=""/>
        <dsp:cNvSpPr/>
      </dsp:nvSpPr>
      <dsp:spPr>
        <a:xfrm>
          <a:off x="0" y="3241569"/>
          <a:ext cx="6277856" cy="378000"/>
        </a:xfrm>
        <a:prstGeom prst="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401506-1CF3-414D-B5E4-738698B3C6A5}">
      <dsp:nvSpPr>
        <dsp:cNvPr id="0" name=""/>
        <dsp:cNvSpPr/>
      </dsp:nvSpPr>
      <dsp:spPr>
        <a:xfrm>
          <a:off x="313892" y="3020169"/>
          <a:ext cx="4394499" cy="442800"/>
        </a:xfrm>
        <a:prstGeom prst="roundRect">
          <a:avLst/>
        </a:prstGeom>
        <a:solidFill>
          <a:schemeClr val="accent1">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6102" tIns="0" rIns="166102" bIns="0" numCol="1" spcCol="1270" anchor="ctr" anchorCtr="0">
          <a:noAutofit/>
        </a:bodyPr>
        <a:lstStyle/>
        <a:p>
          <a:pPr marL="0" lvl="0" indent="0" algn="l" defTabSz="666750">
            <a:lnSpc>
              <a:spcPct val="90000"/>
            </a:lnSpc>
            <a:spcBef>
              <a:spcPct val="0"/>
            </a:spcBef>
            <a:spcAft>
              <a:spcPct val="35000"/>
            </a:spcAft>
            <a:buNone/>
          </a:pPr>
          <a:r>
            <a:rPr lang="en-US" sz="1500" kern="1200" dirty="0"/>
            <a:t>Rationalism/</a:t>
          </a:r>
          <a:r>
            <a:rPr lang="en-US" sz="1500" kern="1200" dirty="0" err="1"/>
            <a:t>Reflectivism</a:t>
          </a:r>
          <a:r>
            <a:rPr lang="en-US" sz="1500" kern="1200" dirty="0"/>
            <a:t> </a:t>
          </a:r>
          <a:r>
            <a:rPr lang="el-GR" sz="1500" kern="1200" dirty="0"/>
            <a:t>(1980+)</a:t>
          </a:r>
          <a:endParaRPr lang="en-GR" sz="1500" kern="1200" dirty="0"/>
        </a:p>
      </dsp:txBody>
      <dsp:txXfrm>
        <a:off x="335508" y="3041785"/>
        <a:ext cx="4351267" cy="3995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AE4758-3C6A-4ABC-96A7-848BB3A03E94}">
      <dsp:nvSpPr>
        <dsp:cNvPr id="0" name=""/>
        <dsp:cNvSpPr/>
      </dsp:nvSpPr>
      <dsp:spPr>
        <a:xfrm>
          <a:off x="112624" y="279986"/>
          <a:ext cx="3078626" cy="2326169"/>
        </a:xfrm>
        <a:prstGeom prst="ellipse">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latin typeface="Arial Black" panose="020B0A04020102020204" pitchFamily="34" charset="0"/>
            </a:rPr>
            <a:t>International</a:t>
          </a:r>
        </a:p>
      </dsp:txBody>
      <dsp:txXfrm>
        <a:off x="1113948" y="396295"/>
        <a:ext cx="1075979" cy="348925"/>
      </dsp:txXfrm>
    </dsp:sp>
    <dsp:sp modelId="{F8F79EE4-FA14-4DFE-A7C5-22E99372E3E0}">
      <dsp:nvSpPr>
        <dsp:cNvPr id="0" name=""/>
        <dsp:cNvSpPr/>
      </dsp:nvSpPr>
      <dsp:spPr>
        <a:xfrm>
          <a:off x="621760" y="780169"/>
          <a:ext cx="1951493" cy="1615772"/>
        </a:xfrm>
        <a:prstGeom prst="ellipse">
          <a:avLst/>
        </a:prstGeom>
        <a:solidFill>
          <a:schemeClr val="accent3">
            <a:hueOff val="4952981"/>
            <a:satOff val="-30976"/>
            <a:lumOff val="-215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r>
            <a:rPr lang="en-US" sz="900" kern="1200" dirty="0">
              <a:solidFill>
                <a:schemeClr val="tx1"/>
              </a:solidFill>
              <a:latin typeface="Arial Black" panose="020B0A04020102020204" pitchFamily="34" charset="0"/>
            </a:rPr>
            <a:t>Regional</a:t>
          </a:r>
        </a:p>
      </dsp:txBody>
      <dsp:txXfrm>
        <a:off x="1142809" y="881155"/>
        <a:ext cx="909396" cy="302957"/>
      </dsp:txXfrm>
    </dsp:sp>
    <dsp:sp modelId="{F3EEA339-04D1-4C46-95D9-F7D6BE94657A}">
      <dsp:nvSpPr>
        <dsp:cNvPr id="0" name=""/>
        <dsp:cNvSpPr/>
      </dsp:nvSpPr>
      <dsp:spPr>
        <a:xfrm>
          <a:off x="925790" y="1156275"/>
          <a:ext cx="1316539" cy="1011740"/>
        </a:xfrm>
        <a:prstGeom prst="ellipse">
          <a:avLst/>
        </a:prstGeom>
        <a:solidFill>
          <a:schemeClr val="accent3">
            <a:hueOff val="9905962"/>
            <a:satOff val="-61952"/>
            <a:lumOff val="-431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latin typeface="Arial Black" panose="020B0A04020102020204" pitchFamily="34" charset="0"/>
            </a:rPr>
            <a:t>State</a:t>
          </a:r>
        </a:p>
      </dsp:txBody>
      <dsp:txXfrm>
        <a:off x="1118592" y="1409210"/>
        <a:ext cx="930933" cy="50587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A0AD7-6E1F-4E9A-9D61-AD5F39A58E8A}" type="datetimeFigureOut">
              <a:rPr lang="en-US" smtClean="0"/>
              <a:t>5/26/2025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DDA4DC-4BA5-4872-996C-C98812B0BCBA}" type="slidenum">
              <a:rPr lang="en-US" smtClean="0"/>
              <a:t>‹#›</a:t>
            </a:fld>
            <a:endParaRPr lang="en-US"/>
          </a:p>
        </p:txBody>
      </p:sp>
    </p:spTree>
    <p:extLst>
      <p:ext uri="{BB962C8B-B14F-4D97-AF65-F5344CB8AC3E}">
        <p14:creationId xmlns:p14="http://schemas.microsoft.com/office/powerpoint/2010/main" val="3713137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DDA4DC-4BA5-4872-996C-C98812B0BCBA}" type="slidenum">
              <a:rPr lang="en-US" smtClean="0"/>
              <a:t>3</a:t>
            </a:fld>
            <a:endParaRPr lang="en-US"/>
          </a:p>
        </p:txBody>
      </p:sp>
    </p:spTree>
    <p:extLst>
      <p:ext uri="{BB962C8B-B14F-4D97-AF65-F5344CB8AC3E}">
        <p14:creationId xmlns:p14="http://schemas.microsoft.com/office/powerpoint/2010/main" val="6150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88504-0BD5-CF1C-0EDB-BC45DC00FD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C61ABD-01AB-8529-C8AB-1A43FD72D1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2BA4C7-E206-4C6F-CCD1-EB842B45A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6E4974-6D9A-32DF-92F7-B9E2EA85050D}"/>
              </a:ext>
            </a:extLst>
          </p:cNvPr>
          <p:cNvSpPr>
            <a:spLocks noGrp="1"/>
          </p:cNvSpPr>
          <p:nvPr>
            <p:ph type="sldNum" sz="quarter" idx="5"/>
          </p:nvPr>
        </p:nvSpPr>
        <p:spPr/>
        <p:txBody>
          <a:bodyPr/>
          <a:lstStyle/>
          <a:p>
            <a:fld id="{4ADDA4DC-4BA5-4872-996C-C98812B0BCBA}" type="slidenum">
              <a:rPr lang="en-US" smtClean="0"/>
              <a:t>5</a:t>
            </a:fld>
            <a:endParaRPr lang="en-US"/>
          </a:p>
        </p:txBody>
      </p:sp>
    </p:spTree>
    <p:extLst>
      <p:ext uri="{BB962C8B-B14F-4D97-AF65-F5344CB8AC3E}">
        <p14:creationId xmlns:p14="http://schemas.microsoft.com/office/powerpoint/2010/main" val="505099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66D60-F090-ADCE-BCBA-200ED3A6D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CA515-647B-3F5D-CA14-C6B9C9800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F17C8-29A4-3DD3-ABB8-3B3239CFD5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9A4846-A0BA-2AB5-F8D5-FC5EBC895349}"/>
              </a:ext>
            </a:extLst>
          </p:cNvPr>
          <p:cNvSpPr>
            <a:spLocks noGrp="1"/>
          </p:cNvSpPr>
          <p:nvPr>
            <p:ph type="sldNum" sz="quarter" idx="5"/>
          </p:nvPr>
        </p:nvSpPr>
        <p:spPr/>
        <p:txBody>
          <a:bodyPr/>
          <a:lstStyle/>
          <a:p>
            <a:fld id="{4ADDA4DC-4BA5-4872-996C-C98812B0BCBA}" type="slidenum">
              <a:rPr lang="en-US" smtClean="0"/>
              <a:t>6</a:t>
            </a:fld>
            <a:endParaRPr lang="en-US"/>
          </a:p>
        </p:txBody>
      </p:sp>
    </p:spTree>
    <p:extLst>
      <p:ext uri="{BB962C8B-B14F-4D97-AF65-F5344CB8AC3E}">
        <p14:creationId xmlns:p14="http://schemas.microsoft.com/office/powerpoint/2010/main" val="2301226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1AA63-BD65-F738-32CD-AA5377BCE3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BAC278-0812-BA73-77F8-483B4FCFC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53B69E-53EB-50D1-740E-6442F8DCDC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17E96D-DD8F-4FF0-ADAF-9415F3B1EC88}"/>
              </a:ext>
            </a:extLst>
          </p:cNvPr>
          <p:cNvSpPr>
            <a:spLocks noGrp="1"/>
          </p:cNvSpPr>
          <p:nvPr>
            <p:ph type="sldNum" sz="quarter" idx="5"/>
          </p:nvPr>
        </p:nvSpPr>
        <p:spPr/>
        <p:txBody>
          <a:bodyPr/>
          <a:lstStyle/>
          <a:p>
            <a:fld id="{4ADDA4DC-4BA5-4872-996C-C98812B0BCBA}" type="slidenum">
              <a:rPr lang="en-US" smtClean="0"/>
              <a:t>7</a:t>
            </a:fld>
            <a:endParaRPr lang="en-US"/>
          </a:p>
        </p:txBody>
      </p:sp>
    </p:spTree>
    <p:extLst>
      <p:ext uri="{BB962C8B-B14F-4D97-AF65-F5344CB8AC3E}">
        <p14:creationId xmlns:p14="http://schemas.microsoft.com/office/powerpoint/2010/main" val="1320662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realist approach this?</a:t>
            </a:r>
          </a:p>
          <a:p>
            <a:r>
              <a:rPr lang="en-US" dirty="0"/>
              <a:t>How would liberals approach this?</a:t>
            </a:r>
          </a:p>
          <a:p>
            <a:r>
              <a:rPr lang="en-US" dirty="0"/>
              <a:t>How would constructivists approach this?</a:t>
            </a:r>
          </a:p>
          <a:p>
            <a:endParaRPr lang="en-US" dirty="0"/>
          </a:p>
        </p:txBody>
      </p:sp>
      <p:sp>
        <p:nvSpPr>
          <p:cNvPr id="4" name="Slide Number Placeholder 3"/>
          <p:cNvSpPr>
            <a:spLocks noGrp="1"/>
          </p:cNvSpPr>
          <p:nvPr>
            <p:ph type="sldNum" sz="quarter" idx="5"/>
          </p:nvPr>
        </p:nvSpPr>
        <p:spPr/>
        <p:txBody>
          <a:bodyPr/>
          <a:lstStyle/>
          <a:p>
            <a:fld id="{980D3DFC-11A7-4DDF-8AEE-A5ACE051EBF3}" type="slidenum">
              <a:rPr lang="en-US" smtClean="0"/>
              <a:t>16</a:t>
            </a:fld>
            <a:endParaRPr lang="en-US" dirty="0"/>
          </a:p>
        </p:txBody>
      </p:sp>
    </p:spTree>
    <p:extLst>
      <p:ext uri="{BB962C8B-B14F-4D97-AF65-F5344CB8AC3E}">
        <p14:creationId xmlns:p14="http://schemas.microsoft.com/office/powerpoint/2010/main" val="880220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5/26/2025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5/26/2025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CB1F4-E4E2-E27F-87D0-6DFE6637592C}"/>
              </a:ext>
            </a:extLst>
          </p:cNvPr>
          <p:cNvSpPr>
            <a:spLocks noGrp="1"/>
          </p:cNvSpPr>
          <p:nvPr>
            <p:ph type="title"/>
          </p:nvPr>
        </p:nvSpPr>
        <p:spPr/>
        <p:txBody>
          <a:bodyPr/>
          <a:lstStyle/>
          <a:p>
            <a:r>
              <a:rPr lang="en-US" noProof="0"/>
              <a:t>Click to edit Master title style</a:t>
            </a:r>
          </a:p>
        </p:txBody>
      </p:sp>
      <p:sp>
        <p:nvSpPr>
          <p:cNvPr id="7" name="Google Shape;1148;p53">
            <a:extLst>
              <a:ext uri="{FF2B5EF4-FFF2-40B4-BE49-F238E27FC236}">
                <a16:creationId xmlns:a16="http://schemas.microsoft.com/office/drawing/2014/main" id="{D76333E0-FAE0-3B63-28EE-BA834131593C}"/>
              </a:ext>
            </a:extLst>
          </p:cNvPr>
          <p:cNvSpPr/>
          <p:nvPr userDrawn="1"/>
        </p:nvSpPr>
        <p:spPr>
          <a:xfrm>
            <a:off x="8370942"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9" name="Google Shape;1148;p53">
            <a:extLst>
              <a:ext uri="{FF2B5EF4-FFF2-40B4-BE49-F238E27FC236}">
                <a16:creationId xmlns:a16="http://schemas.microsoft.com/office/drawing/2014/main" id="{1BF10461-2A6D-BD12-B1D7-5A73DDD367A8}"/>
              </a:ext>
            </a:extLst>
          </p:cNvPr>
          <p:cNvSpPr/>
          <p:nvPr userDrawn="1"/>
        </p:nvSpPr>
        <p:spPr>
          <a:xfrm>
            <a:off x="4599233"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1" name="Google Shape;1148;p53">
            <a:extLst>
              <a:ext uri="{FF2B5EF4-FFF2-40B4-BE49-F238E27FC236}">
                <a16:creationId xmlns:a16="http://schemas.microsoft.com/office/drawing/2014/main" id="{B21F23CA-8996-2ED3-865E-9CBB7B3DEF01}"/>
              </a:ext>
            </a:extLst>
          </p:cNvPr>
          <p:cNvSpPr/>
          <p:nvPr userDrawn="1"/>
        </p:nvSpPr>
        <p:spPr>
          <a:xfrm>
            <a:off x="808072"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8" name="Text Placeholder 24">
            <a:extLst>
              <a:ext uri="{FF2B5EF4-FFF2-40B4-BE49-F238E27FC236}">
                <a16:creationId xmlns:a16="http://schemas.microsoft.com/office/drawing/2014/main" id="{BF16B1C6-54F0-43B5-701B-5ACB9DB37B75}"/>
              </a:ext>
            </a:extLst>
          </p:cNvPr>
          <p:cNvSpPr>
            <a:spLocks noGrp="1"/>
          </p:cNvSpPr>
          <p:nvPr>
            <p:ph type="body" sz="quarter" idx="14"/>
          </p:nvPr>
        </p:nvSpPr>
        <p:spPr>
          <a:xfrm>
            <a:off x="685800"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US" noProof="0"/>
              <a:t>Click to edit Master text styles</a:t>
            </a:r>
          </a:p>
        </p:txBody>
      </p:sp>
      <p:sp>
        <p:nvSpPr>
          <p:cNvPr id="21" name="Content Placeholder 3">
            <a:extLst>
              <a:ext uri="{FF2B5EF4-FFF2-40B4-BE49-F238E27FC236}">
                <a16:creationId xmlns:a16="http://schemas.microsoft.com/office/drawing/2014/main" id="{86A122E7-1CF8-0AB9-3407-6E725320DC62}"/>
              </a:ext>
            </a:extLst>
          </p:cNvPr>
          <p:cNvSpPr>
            <a:spLocks noGrp="1"/>
          </p:cNvSpPr>
          <p:nvPr>
            <p:ph sz="half" idx="2"/>
          </p:nvPr>
        </p:nvSpPr>
        <p:spPr>
          <a:xfrm>
            <a:off x="932688"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9" name="Text Placeholder 24">
            <a:extLst>
              <a:ext uri="{FF2B5EF4-FFF2-40B4-BE49-F238E27FC236}">
                <a16:creationId xmlns:a16="http://schemas.microsoft.com/office/drawing/2014/main" id="{9B6C5E12-67C8-B5AA-FC61-A40F6C388F8B}"/>
              </a:ext>
            </a:extLst>
          </p:cNvPr>
          <p:cNvSpPr>
            <a:spLocks noGrp="1"/>
          </p:cNvSpPr>
          <p:nvPr>
            <p:ph type="body" sz="quarter" idx="16"/>
          </p:nvPr>
        </p:nvSpPr>
        <p:spPr>
          <a:xfrm>
            <a:off x="4480560"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US" noProof="0"/>
              <a:t>Click to edit Master text styles</a:t>
            </a:r>
          </a:p>
        </p:txBody>
      </p:sp>
      <p:sp>
        <p:nvSpPr>
          <p:cNvPr id="22" name="Content Placeholder 3">
            <a:extLst>
              <a:ext uri="{FF2B5EF4-FFF2-40B4-BE49-F238E27FC236}">
                <a16:creationId xmlns:a16="http://schemas.microsoft.com/office/drawing/2014/main" id="{92BD99C3-C1A1-E89B-FB77-6221D2FBE9A6}"/>
              </a:ext>
            </a:extLst>
          </p:cNvPr>
          <p:cNvSpPr>
            <a:spLocks noGrp="1"/>
          </p:cNvSpPr>
          <p:nvPr>
            <p:ph sz="half" idx="13"/>
          </p:nvPr>
        </p:nvSpPr>
        <p:spPr>
          <a:xfrm>
            <a:off x="4715873"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20" name="Text Placeholder 24">
            <a:extLst>
              <a:ext uri="{FF2B5EF4-FFF2-40B4-BE49-F238E27FC236}">
                <a16:creationId xmlns:a16="http://schemas.microsoft.com/office/drawing/2014/main" id="{F5C0C473-4EA8-206C-EDC5-DAF92DC87E7B}"/>
              </a:ext>
            </a:extLst>
          </p:cNvPr>
          <p:cNvSpPr>
            <a:spLocks noGrp="1"/>
          </p:cNvSpPr>
          <p:nvPr>
            <p:ph type="body" sz="quarter" idx="19"/>
          </p:nvPr>
        </p:nvSpPr>
        <p:spPr>
          <a:xfrm>
            <a:off x="8247888"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US" noProof="0"/>
              <a:t>Click to edit Master text styles</a:t>
            </a:r>
          </a:p>
        </p:txBody>
      </p:sp>
      <p:sp>
        <p:nvSpPr>
          <p:cNvPr id="23" name="Content Placeholder 3">
            <a:extLst>
              <a:ext uri="{FF2B5EF4-FFF2-40B4-BE49-F238E27FC236}">
                <a16:creationId xmlns:a16="http://schemas.microsoft.com/office/drawing/2014/main" id="{E3B2BF64-243E-E09B-24DD-86574712A72C}"/>
              </a:ext>
            </a:extLst>
          </p:cNvPr>
          <p:cNvSpPr>
            <a:spLocks noGrp="1"/>
          </p:cNvSpPr>
          <p:nvPr>
            <p:ph sz="half" idx="20"/>
          </p:nvPr>
        </p:nvSpPr>
        <p:spPr>
          <a:xfrm>
            <a:off x="8489914"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5" name="Slide Number Placeholder 4">
            <a:extLst>
              <a:ext uri="{FF2B5EF4-FFF2-40B4-BE49-F238E27FC236}">
                <a16:creationId xmlns:a16="http://schemas.microsoft.com/office/drawing/2014/main" id="{3A18DB23-E349-DF43-8126-A1F21B8C33C6}"/>
              </a:ext>
            </a:extLst>
          </p:cNvPr>
          <p:cNvSpPr>
            <a:spLocks noGrp="1"/>
          </p:cNvSpPr>
          <p:nvPr>
            <p:ph type="sldNum" sz="quarter" idx="12"/>
          </p:nvPr>
        </p:nvSpPr>
        <p:spPr/>
        <p:txBody>
          <a:bodyPr/>
          <a:lstStyle/>
          <a:p>
            <a:fld id="{8D0AFDD5-844D-364D-8AEC-50CF4D36D55D}" type="slidenum">
              <a:rPr lang="en-US" noProof="0" smtClean="0"/>
              <a:pPr/>
              <a:t>‹#›</a:t>
            </a:fld>
            <a:endParaRPr lang="en-US" noProof="0"/>
          </a:p>
        </p:txBody>
      </p:sp>
      <p:sp>
        <p:nvSpPr>
          <p:cNvPr id="4" name="Footer Placeholder 3">
            <a:extLst>
              <a:ext uri="{FF2B5EF4-FFF2-40B4-BE49-F238E27FC236}">
                <a16:creationId xmlns:a16="http://schemas.microsoft.com/office/drawing/2014/main" id="{46774F0D-57B5-C6EE-016C-501DC8D7E4F7}"/>
              </a:ext>
            </a:extLst>
          </p:cNvPr>
          <p:cNvSpPr>
            <a:spLocks noGrp="1"/>
          </p:cNvSpPr>
          <p:nvPr>
            <p:ph type="ftr" sz="quarter" idx="11"/>
          </p:nvPr>
        </p:nvSpPr>
        <p:spPr/>
        <p:txBody>
          <a:bodyPr/>
          <a:lstStyle/>
          <a:p>
            <a:r>
              <a:rPr lang="en-US" noProof="0"/>
              <a:t>Presentation title</a:t>
            </a:r>
          </a:p>
        </p:txBody>
      </p:sp>
      <p:sp>
        <p:nvSpPr>
          <p:cNvPr id="3" name="Date Placeholder 2">
            <a:extLst>
              <a:ext uri="{FF2B5EF4-FFF2-40B4-BE49-F238E27FC236}">
                <a16:creationId xmlns:a16="http://schemas.microsoft.com/office/drawing/2014/main" id="{5DF0D283-938B-8E26-1C43-DC3AD65091BF}"/>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261601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5/26/2025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5/26/2025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5/26/2025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EBB5-2F8F-391D-BFC3-E7F3E77EA0C1}"/>
              </a:ext>
            </a:extLst>
          </p:cNvPr>
          <p:cNvSpPr>
            <a:spLocks noGrp="1"/>
          </p:cNvSpPr>
          <p:nvPr>
            <p:ph type="ctrTitle"/>
          </p:nvPr>
        </p:nvSpPr>
        <p:spPr>
          <a:xfrm>
            <a:off x="2743199" y="694944"/>
            <a:ext cx="8982635" cy="2174645"/>
          </a:xfrm>
        </p:spPr>
        <p:txBody>
          <a:bodyPr>
            <a:normAutofit fontScale="90000"/>
          </a:bodyPr>
          <a:lstStyle/>
          <a:p>
            <a:pPr algn="r"/>
            <a:r>
              <a:rPr lang="en-US" b="1" dirty="0">
                <a:solidFill>
                  <a:schemeClr val="tx1"/>
                </a:solidFill>
              </a:rPr>
              <a:t>The great debates in </a:t>
            </a:r>
            <a:r>
              <a:rPr lang="en-US" b="1">
                <a:solidFill>
                  <a:schemeClr val="tx1"/>
                </a:solidFill>
              </a:rPr>
              <a:t>i.r. </a:t>
            </a:r>
            <a:r>
              <a:rPr lang="en-US" b="1" dirty="0">
                <a:solidFill>
                  <a:schemeClr val="tx1"/>
                </a:solidFill>
              </a:rPr>
              <a:t>theory, </a:t>
            </a:r>
            <a:br>
              <a:rPr lang="el-GR" b="1" dirty="0">
                <a:solidFill>
                  <a:schemeClr val="tx1"/>
                </a:solidFill>
              </a:rPr>
            </a:br>
            <a:r>
              <a:rPr lang="en-US" b="1" dirty="0">
                <a:solidFill>
                  <a:schemeClr val="tx1"/>
                </a:solidFill>
              </a:rPr>
              <a:t>Foreign policy analysis </a:t>
            </a:r>
            <a:r>
              <a:rPr lang="el-GR" b="1" dirty="0">
                <a:solidFill>
                  <a:schemeClr val="tx1"/>
                </a:solidFill>
              </a:rPr>
              <a:t>&amp;</a:t>
            </a:r>
            <a:r>
              <a:rPr lang="en-US" b="1" dirty="0">
                <a:solidFill>
                  <a:schemeClr val="tx1"/>
                </a:solidFill>
              </a:rPr>
              <a:t> </a:t>
            </a:r>
            <a:br>
              <a:rPr lang="el-GR" b="1" dirty="0">
                <a:solidFill>
                  <a:schemeClr val="tx1"/>
                </a:solidFill>
              </a:rPr>
            </a:br>
            <a:r>
              <a:rPr lang="en-US" b="1" dirty="0">
                <a:solidFill>
                  <a:schemeClr val="tx1"/>
                </a:solidFill>
              </a:rPr>
              <a:t>international political economy</a:t>
            </a:r>
          </a:p>
        </p:txBody>
      </p:sp>
      <p:sp>
        <p:nvSpPr>
          <p:cNvPr id="3" name="Subtitle 2">
            <a:extLst>
              <a:ext uri="{FF2B5EF4-FFF2-40B4-BE49-F238E27FC236}">
                <a16:creationId xmlns:a16="http://schemas.microsoft.com/office/drawing/2014/main" id="{9C0B212C-6091-A139-35A0-4BB0C6DF8039}"/>
              </a:ext>
            </a:extLst>
          </p:cNvPr>
          <p:cNvSpPr>
            <a:spLocks noGrp="1"/>
          </p:cNvSpPr>
          <p:nvPr>
            <p:ph type="subTitle" idx="1"/>
          </p:nvPr>
        </p:nvSpPr>
        <p:spPr>
          <a:xfrm>
            <a:off x="900197" y="3887460"/>
            <a:ext cx="7570195" cy="403203"/>
          </a:xfrm>
        </p:spPr>
        <p:txBody>
          <a:bodyPr>
            <a:normAutofit fontScale="85000" lnSpcReduction="20000"/>
          </a:bodyPr>
          <a:lstStyle/>
          <a:p>
            <a:r>
              <a:rPr lang="en-US" sz="2200" b="1" dirty="0">
                <a:solidFill>
                  <a:schemeClr val="bg2"/>
                </a:solidFill>
              </a:rPr>
              <a:t>4</a:t>
            </a:r>
            <a:r>
              <a:rPr lang="en-US" sz="2200" b="1" baseline="30000" dirty="0">
                <a:solidFill>
                  <a:schemeClr val="bg2"/>
                </a:solidFill>
              </a:rPr>
              <a:t>th</a:t>
            </a:r>
            <a:r>
              <a:rPr lang="en-US" sz="2200" b="1" dirty="0">
                <a:solidFill>
                  <a:schemeClr val="bg2"/>
                </a:solidFill>
              </a:rPr>
              <a:t> teleconference Modules 10-12</a:t>
            </a:r>
          </a:p>
          <a:p>
            <a:endParaRPr lang="en-US" dirty="0"/>
          </a:p>
        </p:txBody>
      </p:sp>
      <p:sp>
        <p:nvSpPr>
          <p:cNvPr id="4" name="Subtitle 2">
            <a:extLst>
              <a:ext uri="{FF2B5EF4-FFF2-40B4-BE49-F238E27FC236}">
                <a16:creationId xmlns:a16="http://schemas.microsoft.com/office/drawing/2014/main" id="{55035A40-1E93-9837-6923-BEC8C7B57E3E}"/>
              </a:ext>
            </a:extLst>
          </p:cNvPr>
          <p:cNvSpPr txBox="1">
            <a:spLocks/>
          </p:cNvSpPr>
          <p:nvPr/>
        </p:nvSpPr>
        <p:spPr>
          <a:xfrm>
            <a:off x="3639312" y="5399974"/>
            <a:ext cx="4358640" cy="763082"/>
          </a:xfrm>
          <a:prstGeom prst="rect">
            <a:avLst/>
          </a:prstGeom>
        </p:spPr>
        <p:txBody>
          <a:bodyPr vert="horz" lIns="91440" tIns="45720" rIns="91440" bIns="45720" rtlCol="0" anchor="t">
            <a:normAutofit lnSpcReduction="10000"/>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cap="all">
                <a:solidFill>
                  <a:schemeClr val="accent2"/>
                </a:solidFill>
                <a:latin typeface="+mn-lt"/>
                <a:ea typeface="+mn-ea"/>
                <a:cs typeface="+mn-cs"/>
              </a:defRPr>
            </a:lvl1pPr>
            <a:lvl2pPr marL="457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ctr"/>
            <a:r>
              <a:rPr lang="en-US" b="1" dirty="0"/>
              <a:t>This presentation is recorded!</a:t>
            </a:r>
          </a:p>
          <a:p>
            <a:pPr algn="ctr"/>
            <a:r>
              <a:rPr lang="en-US" b="1" dirty="0"/>
              <a:t> PRESS RECORDING!</a:t>
            </a:r>
          </a:p>
          <a:p>
            <a:endParaRPr lang="en-US" dirty="0"/>
          </a:p>
        </p:txBody>
      </p:sp>
      <p:pic>
        <p:nvPicPr>
          <p:cNvPr id="5" name="Picture 4">
            <a:extLst>
              <a:ext uri="{FF2B5EF4-FFF2-40B4-BE49-F238E27FC236}">
                <a16:creationId xmlns:a16="http://schemas.microsoft.com/office/drawing/2014/main" id="{813774D9-31F7-9807-993F-97DCE36B6C20}"/>
              </a:ext>
            </a:extLst>
          </p:cNvPr>
          <p:cNvPicPr>
            <a:picLocks noChangeAspect="1"/>
          </p:cNvPicPr>
          <p:nvPr/>
        </p:nvPicPr>
        <p:blipFill>
          <a:blip r:embed="rId2"/>
          <a:stretch>
            <a:fillRect/>
          </a:stretch>
        </p:blipFill>
        <p:spPr>
          <a:xfrm>
            <a:off x="466166" y="1074325"/>
            <a:ext cx="2328874" cy="1261981"/>
          </a:xfrm>
          <a:prstGeom prst="rect">
            <a:avLst/>
          </a:prstGeom>
        </p:spPr>
      </p:pic>
      <p:sp>
        <p:nvSpPr>
          <p:cNvPr id="7" name="TextBox 6">
            <a:extLst>
              <a:ext uri="{FF2B5EF4-FFF2-40B4-BE49-F238E27FC236}">
                <a16:creationId xmlns:a16="http://schemas.microsoft.com/office/drawing/2014/main" id="{04B6D254-4BFC-1FF2-51AD-FFC61CFE868D}"/>
              </a:ext>
            </a:extLst>
          </p:cNvPr>
          <p:cNvSpPr txBox="1"/>
          <p:nvPr/>
        </p:nvSpPr>
        <p:spPr>
          <a:xfrm>
            <a:off x="9166484" y="4130173"/>
            <a:ext cx="1901799" cy="874535"/>
          </a:xfrm>
          <a:prstGeom prst="rect">
            <a:avLst/>
          </a:prstGeom>
          <a:noFill/>
        </p:spPr>
        <p:txBody>
          <a:bodyPr wrap="square">
            <a:spAutoFit/>
          </a:bodyPr>
          <a:lstStyle/>
          <a:p>
            <a:pPr algn="r">
              <a:lnSpc>
                <a:spcPct val="150000"/>
              </a:lnSpc>
            </a:pPr>
            <a:r>
              <a:rPr lang="en-US" b="1" dirty="0">
                <a:solidFill>
                  <a:schemeClr val="bg2"/>
                </a:solidFill>
              </a:rPr>
              <a:t>Dr Zakia Aqra </a:t>
            </a:r>
          </a:p>
          <a:p>
            <a:pPr algn="r">
              <a:lnSpc>
                <a:spcPct val="150000"/>
              </a:lnSpc>
            </a:pPr>
            <a:r>
              <a:rPr lang="en-US" b="1" dirty="0">
                <a:solidFill>
                  <a:schemeClr val="bg2"/>
                </a:solidFill>
              </a:rPr>
              <a:t>02/06/2025</a:t>
            </a:r>
          </a:p>
        </p:txBody>
      </p:sp>
    </p:spTree>
    <p:extLst>
      <p:ext uri="{BB962C8B-B14F-4D97-AF65-F5344CB8AC3E}">
        <p14:creationId xmlns:p14="http://schemas.microsoft.com/office/powerpoint/2010/main" val="2233826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824CDA8-A3AB-1C67-C140-283719739D3A}"/>
              </a:ext>
            </a:extLst>
          </p:cNvPr>
          <p:cNvSpPr>
            <a:spLocks noGrp="1"/>
          </p:cNvSpPr>
          <p:nvPr>
            <p:ph type="sldNum" sz="quarter" idx="12"/>
          </p:nvPr>
        </p:nvSpPr>
        <p:spPr/>
        <p:txBody>
          <a:bodyPr/>
          <a:lstStyle/>
          <a:p>
            <a:fld id="{8D0AFDD5-844D-364D-8AEC-50CF4D36D55D}" type="slidenum">
              <a:rPr lang="en-US" noProof="0" smtClean="0"/>
              <a:t>10</a:t>
            </a:fld>
            <a:endParaRPr lang="en-US" noProof="0"/>
          </a:p>
        </p:txBody>
      </p:sp>
      <p:sp>
        <p:nvSpPr>
          <p:cNvPr id="3" name="Footer Placeholder 2">
            <a:extLst>
              <a:ext uri="{FF2B5EF4-FFF2-40B4-BE49-F238E27FC236}">
                <a16:creationId xmlns:a16="http://schemas.microsoft.com/office/drawing/2014/main" id="{2C1CE08B-8F68-F72B-F1C2-FFC7B3BF395F}"/>
              </a:ext>
            </a:extLst>
          </p:cNvPr>
          <p:cNvSpPr>
            <a:spLocks noGrp="1"/>
          </p:cNvSpPr>
          <p:nvPr>
            <p:ph type="ftr" sz="quarter" idx="11"/>
          </p:nvPr>
        </p:nvSpPr>
        <p:spPr/>
        <p:txBody>
          <a:bodyPr/>
          <a:lstStyle/>
          <a:p>
            <a:r>
              <a:rPr lang="en-US" noProof="0"/>
              <a:t>Presentation title</a:t>
            </a:r>
          </a:p>
        </p:txBody>
      </p:sp>
      <p:sp>
        <p:nvSpPr>
          <p:cNvPr id="4" name="Date Placeholder 3">
            <a:extLst>
              <a:ext uri="{FF2B5EF4-FFF2-40B4-BE49-F238E27FC236}">
                <a16:creationId xmlns:a16="http://schemas.microsoft.com/office/drawing/2014/main" id="{07129C0B-4431-4B24-2339-C144B36767AF}"/>
              </a:ext>
            </a:extLst>
          </p:cNvPr>
          <p:cNvSpPr>
            <a:spLocks noGrp="1"/>
          </p:cNvSpPr>
          <p:nvPr>
            <p:ph type="dt" sz="half" idx="10"/>
          </p:nvPr>
        </p:nvSpPr>
        <p:spPr/>
        <p:txBody>
          <a:bodyPr/>
          <a:lstStyle/>
          <a:p>
            <a:r>
              <a:rPr lang="en-US" noProof="0"/>
              <a:t>20XX</a:t>
            </a:r>
          </a:p>
        </p:txBody>
      </p:sp>
      <p:pic>
        <p:nvPicPr>
          <p:cNvPr id="6" name="Picture 5">
            <a:extLst>
              <a:ext uri="{FF2B5EF4-FFF2-40B4-BE49-F238E27FC236}">
                <a16:creationId xmlns:a16="http://schemas.microsoft.com/office/drawing/2014/main" id="{7AE24927-6828-31CF-3200-B6940D58AE07}"/>
              </a:ext>
            </a:extLst>
          </p:cNvPr>
          <p:cNvPicPr>
            <a:picLocks noChangeAspect="1"/>
          </p:cNvPicPr>
          <p:nvPr/>
        </p:nvPicPr>
        <p:blipFill>
          <a:blip r:embed="rId2"/>
          <a:stretch>
            <a:fillRect/>
          </a:stretch>
        </p:blipFill>
        <p:spPr>
          <a:xfrm>
            <a:off x="0" y="-210312"/>
            <a:ext cx="12163082" cy="7068313"/>
          </a:xfrm>
          <a:prstGeom prst="rect">
            <a:avLst/>
          </a:prstGeom>
        </p:spPr>
      </p:pic>
    </p:spTree>
    <p:extLst>
      <p:ext uri="{BB962C8B-B14F-4D97-AF65-F5344CB8AC3E}">
        <p14:creationId xmlns:p14="http://schemas.microsoft.com/office/powerpoint/2010/main" val="2396437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BD58B-F667-92F7-18C7-9F28483D7B47}"/>
              </a:ext>
            </a:extLst>
          </p:cNvPr>
          <p:cNvSpPr>
            <a:spLocks noGrp="1"/>
          </p:cNvSpPr>
          <p:nvPr>
            <p:ph type="title" idx="4294967295"/>
          </p:nvPr>
        </p:nvSpPr>
        <p:spPr>
          <a:xfrm>
            <a:off x="0" y="730250"/>
            <a:ext cx="11029950" cy="987425"/>
          </a:xfrm>
        </p:spPr>
        <p:txBody>
          <a:bodyPr/>
          <a:lstStyle/>
          <a:p>
            <a:r>
              <a:rPr lang="en-US" dirty="0"/>
              <a:t>Foreign policy analysis</a:t>
            </a:r>
          </a:p>
        </p:txBody>
      </p:sp>
      <p:sp>
        <p:nvSpPr>
          <p:cNvPr id="6" name="TextBox 5">
            <a:extLst>
              <a:ext uri="{FF2B5EF4-FFF2-40B4-BE49-F238E27FC236}">
                <a16:creationId xmlns:a16="http://schemas.microsoft.com/office/drawing/2014/main" id="{8E296AF2-DE6F-A650-BE96-14CAAC88C805}"/>
              </a:ext>
            </a:extLst>
          </p:cNvPr>
          <p:cNvSpPr txBox="1"/>
          <p:nvPr/>
        </p:nvSpPr>
        <p:spPr>
          <a:xfrm>
            <a:off x="882396" y="911983"/>
            <a:ext cx="10427208" cy="5447645"/>
          </a:xfrm>
          <a:prstGeom prst="rect">
            <a:avLst/>
          </a:prstGeom>
          <a:noFill/>
        </p:spPr>
        <p:txBody>
          <a:bodyPr wrap="square" rtlCol="0">
            <a:spAutoFit/>
          </a:bodyPr>
          <a:lstStyle/>
          <a:p>
            <a:pPr>
              <a:spcBef>
                <a:spcPts val="1200"/>
              </a:spcBef>
            </a:pPr>
            <a:r>
              <a:rPr lang="en-US" sz="2800" dirty="0"/>
              <a:t>Realist scholars </a:t>
            </a:r>
            <a:r>
              <a:rPr lang="en-US" sz="2800" dirty="0">
                <a:sym typeface="Wingdings" panose="05000000000000000000" pitchFamily="2" charset="2"/>
              </a:rPr>
              <a:t> </a:t>
            </a:r>
            <a:r>
              <a:rPr lang="en-US" sz="2800" dirty="0"/>
              <a:t>value national security (military power) and balancing that of other</a:t>
            </a:r>
          </a:p>
          <a:p>
            <a:pPr>
              <a:spcBef>
                <a:spcPts val="1200"/>
              </a:spcBef>
            </a:pPr>
            <a:r>
              <a:rPr lang="en-US" sz="2800" dirty="0"/>
              <a:t>International Society scholars </a:t>
            </a:r>
            <a:r>
              <a:rPr lang="en-US" sz="2800" dirty="0">
                <a:sym typeface="Wingdings" panose="05000000000000000000" pitchFamily="2" charset="2"/>
              </a:rPr>
              <a:t> </a:t>
            </a:r>
            <a:r>
              <a:rPr lang="en-US" sz="2800" dirty="0"/>
              <a:t>value order and justice: a rule-based and well-ordered international society is a major goal</a:t>
            </a:r>
          </a:p>
          <a:p>
            <a:pPr>
              <a:spcBef>
                <a:spcPts val="1200"/>
              </a:spcBef>
            </a:pPr>
            <a:r>
              <a:rPr lang="en-US" sz="2800" dirty="0"/>
              <a:t>Liberal scholars </a:t>
            </a:r>
            <a:r>
              <a:rPr lang="en-US" sz="2800" dirty="0">
                <a:sym typeface="Wingdings" panose="05000000000000000000" pitchFamily="2" charset="2"/>
              </a:rPr>
              <a:t>the value f</a:t>
            </a:r>
            <a:r>
              <a:rPr lang="en-US" sz="2800" dirty="0"/>
              <a:t>reedom and democracy (e.g. liberal democracies will support peaceful international cooperation based on international institutions</a:t>
            </a:r>
          </a:p>
          <a:p>
            <a:pPr>
              <a:spcBef>
                <a:spcPts val="1200"/>
              </a:spcBef>
            </a:pPr>
            <a:endParaRPr lang="en-US" sz="2800" dirty="0"/>
          </a:p>
          <a:p>
            <a:pPr algn="ctr">
              <a:spcBef>
                <a:spcPts val="1200"/>
              </a:spcBef>
            </a:pPr>
            <a:r>
              <a:rPr lang="en-US" sz="2800" b="1" dirty="0"/>
              <a:t>Some FPA are approaches are derived from IR theories and some are adapted from other disciplines, such as economics or social psychology.</a:t>
            </a:r>
          </a:p>
        </p:txBody>
      </p:sp>
    </p:spTree>
    <p:extLst>
      <p:ext uri="{BB962C8B-B14F-4D97-AF65-F5344CB8AC3E}">
        <p14:creationId xmlns:p14="http://schemas.microsoft.com/office/powerpoint/2010/main" val="2867890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D2E83-7676-AA57-D05C-1A825DCE9625}"/>
              </a:ext>
            </a:extLst>
          </p:cNvPr>
          <p:cNvSpPr>
            <a:spLocks noGrp="1"/>
          </p:cNvSpPr>
          <p:nvPr>
            <p:ph type="title"/>
          </p:nvPr>
        </p:nvSpPr>
        <p:spPr/>
        <p:txBody>
          <a:bodyPr/>
          <a:lstStyle/>
          <a:p>
            <a:r>
              <a:rPr lang="en-US" dirty="0"/>
              <a:t>Approaches to FPA</a:t>
            </a:r>
          </a:p>
        </p:txBody>
      </p:sp>
      <p:sp>
        <p:nvSpPr>
          <p:cNvPr id="3" name="Slide Number Placeholder 2">
            <a:extLst>
              <a:ext uri="{FF2B5EF4-FFF2-40B4-BE49-F238E27FC236}">
                <a16:creationId xmlns:a16="http://schemas.microsoft.com/office/drawing/2014/main" id="{D6B1DAD1-73A3-B3CA-DD90-98E2C009A9A9}"/>
              </a:ext>
            </a:extLst>
          </p:cNvPr>
          <p:cNvSpPr>
            <a:spLocks noGrp="1"/>
          </p:cNvSpPr>
          <p:nvPr>
            <p:ph type="sldNum" sz="quarter" idx="12"/>
          </p:nvPr>
        </p:nvSpPr>
        <p:spPr/>
        <p:txBody>
          <a:bodyPr/>
          <a:lstStyle/>
          <a:p>
            <a:fld id="{8D0AFDD5-844D-364D-8AEC-50CF4D36D55D}" type="slidenum">
              <a:rPr lang="en-US" noProof="0" smtClean="0"/>
              <a:t>12</a:t>
            </a:fld>
            <a:endParaRPr lang="en-US" noProof="0"/>
          </a:p>
        </p:txBody>
      </p:sp>
      <p:sp>
        <p:nvSpPr>
          <p:cNvPr id="6" name="TextBox 5">
            <a:extLst>
              <a:ext uri="{FF2B5EF4-FFF2-40B4-BE49-F238E27FC236}">
                <a16:creationId xmlns:a16="http://schemas.microsoft.com/office/drawing/2014/main" id="{7C4E668C-49F7-B0AA-E89A-F6AD364A4008}"/>
              </a:ext>
            </a:extLst>
          </p:cNvPr>
          <p:cNvSpPr txBox="1"/>
          <p:nvPr/>
        </p:nvSpPr>
        <p:spPr>
          <a:xfrm>
            <a:off x="575894" y="1946017"/>
            <a:ext cx="11558016" cy="3046988"/>
          </a:xfrm>
          <a:prstGeom prst="rect">
            <a:avLst/>
          </a:prstGeom>
          <a:noFill/>
        </p:spPr>
        <p:txBody>
          <a:bodyPr wrap="square" rtlCol="0">
            <a:spAutoFit/>
          </a:bodyPr>
          <a:lstStyle/>
          <a:p>
            <a:pPr marL="342900" indent="-342900">
              <a:buAutoNum type="arabicPeriod"/>
            </a:pPr>
            <a:r>
              <a:rPr lang="en-US" sz="2400" b="1" dirty="0"/>
              <a:t>Traditional approach: focus on the decision-maker</a:t>
            </a:r>
          </a:p>
          <a:p>
            <a:r>
              <a:rPr lang="en-US" sz="2400" b="1" dirty="0"/>
              <a:t> - </a:t>
            </a:r>
            <a:r>
              <a:rPr lang="en-US" sz="2400" i="0" u="none" strike="noStrike" baseline="0" dirty="0">
                <a:solidFill>
                  <a:srgbClr val="231F20"/>
                </a:solidFill>
              </a:rPr>
              <a:t>outcomes and consequences of past foreign policy decisions and actions</a:t>
            </a:r>
          </a:p>
          <a:p>
            <a:pPr algn="l"/>
            <a:r>
              <a:rPr lang="en-US" sz="2400" dirty="0">
                <a:solidFill>
                  <a:srgbClr val="231F20"/>
                </a:solidFill>
              </a:rPr>
              <a:t> - </a:t>
            </a:r>
            <a:r>
              <a:rPr lang="en-US" sz="2400" i="0" u="none" strike="noStrike" baseline="0" dirty="0">
                <a:solidFill>
                  <a:srgbClr val="231F20"/>
                </a:solidFill>
              </a:rPr>
              <a:t>involves an ability to recognize the circumstances under which a government must operate in carrying out its foreign policy (Machiavelli/ Kissinger</a:t>
            </a:r>
            <a:r>
              <a:rPr lang="en-US" sz="2400" dirty="0">
                <a:solidFill>
                  <a:srgbClr val="231F20"/>
                </a:solidFill>
              </a:rPr>
              <a:t>/ Kennan)</a:t>
            </a:r>
          </a:p>
          <a:p>
            <a:pPr algn="l"/>
            <a:endParaRPr lang="en-US" sz="2400" dirty="0"/>
          </a:p>
          <a:p>
            <a:r>
              <a:rPr lang="en-US" sz="2400" b="1" dirty="0"/>
              <a:t>2. Comparative foreign policy: </a:t>
            </a:r>
            <a:r>
              <a:rPr lang="en-US" sz="2400" b="1" dirty="0" err="1"/>
              <a:t>behaviouralism</a:t>
            </a:r>
            <a:r>
              <a:rPr lang="en-US" sz="2400" b="1" dirty="0"/>
              <a:t> and ‘pre-theory’</a:t>
            </a:r>
          </a:p>
          <a:p>
            <a:pPr algn="l"/>
            <a:r>
              <a:rPr lang="en-US" sz="2400" b="0" i="0" u="none" strike="noStrike" baseline="0" dirty="0">
                <a:solidFill>
                  <a:srgbClr val="231F20"/>
                </a:solidFill>
              </a:rPr>
              <a:t>-  </a:t>
            </a:r>
            <a:r>
              <a:rPr lang="en-US" sz="2400" dirty="0">
                <a:solidFill>
                  <a:srgbClr val="231F20"/>
                </a:solidFill>
              </a:rPr>
              <a:t>idiosyncratic, role, governmental, societal, and systemic variables (James Rosenau’s (1966) ‘pre-theory’)</a:t>
            </a:r>
          </a:p>
        </p:txBody>
      </p:sp>
    </p:spTree>
    <p:extLst>
      <p:ext uri="{BB962C8B-B14F-4D97-AF65-F5344CB8AC3E}">
        <p14:creationId xmlns:p14="http://schemas.microsoft.com/office/powerpoint/2010/main" val="2519637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5335E-C2AC-CD0F-EC96-7575A2E4B4FF}"/>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A171017-1363-DD33-5148-E6E5DB16CC1C}"/>
              </a:ext>
            </a:extLst>
          </p:cNvPr>
          <p:cNvSpPr>
            <a:spLocks noGrp="1"/>
          </p:cNvSpPr>
          <p:nvPr>
            <p:ph type="sldNum" sz="quarter" idx="12"/>
          </p:nvPr>
        </p:nvSpPr>
        <p:spPr/>
        <p:txBody>
          <a:bodyPr/>
          <a:lstStyle/>
          <a:p>
            <a:fld id="{8D0AFDD5-844D-364D-8AEC-50CF4D36D55D}" type="slidenum">
              <a:rPr lang="en-US" noProof="0" smtClean="0"/>
              <a:t>13</a:t>
            </a:fld>
            <a:endParaRPr lang="en-US" noProof="0"/>
          </a:p>
        </p:txBody>
      </p:sp>
      <p:sp>
        <p:nvSpPr>
          <p:cNvPr id="2" name="Title 1">
            <a:extLst>
              <a:ext uri="{FF2B5EF4-FFF2-40B4-BE49-F238E27FC236}">
                <a16:creationId xmlns:a16="http://schemas.microsoft.com/office/drawing/2014/main" id="{5EEB5C5F-C390-2CE1-0626-9F3EB908EAFB}"/>
              </a:ext>
            </a:extLst>
          </p:cNvPr>
          <p:cNvSpPr>
            <a:spLocks noGrp="1"/>
          </p:cNvSpPr>
          <p:nvPr>
            <p:ph type="title" idx="4294967295"/>
          </p:nvPr>
        </p:nvSpPr>
        <p:spPr>
          <a:xfrm>
            <a:off x="0" y="730250"/>
            <a:ext cx="11029950" cy="987425"/>
          </a:xfrm>
        </p:spPr>
        <p:txBody>
          <a:bodyPr/>
          <a:lstStyle/>
          <a:p>
            <a:r>
              <a:rPr lang="en-US" dirty="0"/>
              <a:t>Approaches to FPA</a:t>
            </a:r>
          </a:p>
        </p:txBody>
      </p:sp>
      <p:sp>
        <p:nvSpPr>
          <p:cNvPr id="6" name="TextBox 5">
            <a:extLst>
              <a:ext uri="{FF2B5EF4-FFF2-40B4-BE49-F238E27FC236}">
                <a16:creationId xmlns:a16="http://schemas.microsoft.com/office/drawing/2014/main" id="{1069BD37-5BBB-C700-573D-0364D7C4C7D3}"/>
              </a:ext>
            </a:extLst>
          </p:cNvPr>
          <p:cNvSpPr txBox="1"/>
          <p:nvPr/>
        </p:nvSpPr>
        <p:spPr>
          <a:xfrm>
            <a:off x="428999" y="1074509"/>
            <a:ext cx="11040625" cy="5232202"/>
          </a:xfrm>
          <a:prstGeom prst="rect">
            <a:avLst/>
          </a:prstGeom>
          <a:noFill/>
        </p:spPr>
        <p:txBody>
          <a:bodyPr wrap="square" rtlCol="0">
            <a:spAutoFit/>
          </a:bodyPr>
          <a:lstStyle/>
          <a:p>
            <a:r>
              <a:rPr lang="en-US" sz="2400" b="1" dirty="0"/>
              <a:t>3. The rational actor model (RAM)</a:t>
            </a:r>
          </a:p>
          <a:p>
            <a:r>
              <a:rPr lang="en-US" sz="2400" dirty="0">
                <a:solidFill>
                  <a:srgbClr val="231F20"/>
                </a:solidFill>
              </a:rPr>
              <a:t>- rational policies that maximize gains at minimum cost</a:t>
            </a:r>
          </a:p>
          <a:p>
            <a:pPr>
              <a:spcBef>
                <a:spcPts val="1200"/>
              </a:spcBef>
            </a:pPr>
            <a:r>
              <a:rPr lang="en-US" sz="2400" b="1" dirty="0"/>
              <a:t>4. Bureaucratic structures and processes</a:t>
            </a:r>
          </a:p>
          <a:p>
            <a:pPr marL="457200" indent="-457200">
              <a:spcBef>
                <a:spcPts val="1200"/>
              </a:spcBef>
              <a:buFontTx/>
              <a:buChar char="-"/>
            </a:pPr>
            <a:r>
              <a:rPr lang="en-US" sz="2400" dirty="0">
                <a:solidFill>
                  <a:srgbClr val="231F20"/>
                </a:solidFill>
              </a:rPr>
              <a:t>decision-making during crisis</a:t>
            </a:r>
          </a:p>
          <a:p>
            <a:pPr marL="457200" indent="-457200">
              <a:spcBef>
                <a:spcPts val="1200"/>
              </a:spcBef>
              <a:buFontTx/>
              <a:buChar char="-"/>
            </a:pPr>
            <a:r>
              <a:rPr lang="en-US" sz="2400" dirty="0">
                <a:solidFill>
                  <a:srgbClr val="231F20"/>
                </a:solidFill>
              </a:rPr>
              <a:t>focuses on the organizational context</a:t>
            </a:r>
          </a:p>
          <a:p>
            <a:pPr marL="457200" indent="-457200">
              <a:spcBef>
                <a:spcPts val="1200"/>
              </a:spcBef>
              <a:buFontTx/>
              <a:buChar char="-"/>
            </a:pPr>
            <a:r>
              <a:rPr lang="en-US" sz="2400" dirty="0">
                <a:solidFill>
                  <a:srgbClr val="231F20"/>
                </a:solidFill>
              </a:rPr>
              <a:t>Analyzing processes and channels is a superior way of obtaining empirical knowledge of foreign policy</a:t>
            </a:r>
          </a:p>
          <a:p>
            <a:pPr>
              <a:spcBef>
                <a:spcPts val="1200"/>
              </a:spcBef>
            </a:pPr>
            <a:r>
              <a:rPr lang="en-US" sz="2400" i="1" dirty="0">
                <a:solidFill>
                  <a:srgbClr val="231F20"/>
                </a:solidFill>
              </a:rPr>
              <a:t>Graham Allison’s book on the 1962 Cuban missile crisis, Essence of Decision (Allison 1971)</a:t>
            </a:r>
          </a:p>
          <a:p>
            <a:pPr>
              <a:spcBef>
                <a:spcPts val="1200"/>
              </a:spcBef>
            </a:pPr>
            <a:r>
              <a:rPr lang="en-US" sz="2400" b="1" dirty="0"/>
              <a:t>5. Cognitive processes and psychology</a:t>
            </a:r>
            <a:endParaRPr lang="en-US" sz="2400" b="1" dirty="0">
              <a:solidFill>
                <a:srgbClr val="231F20"/>
              </a:solidFill>
            </a:endParaRPr>
          </a:p>
          <a:p>
            <a:pPr algn="l">
              <a:spcBef>
                <a:spcPts val="1200"/>
              </a:spcBef>
            </a:pPr>
            <a:r>
              <a:rPr lang="en-US" sz="2400" dirty="0">
                <a:solidFill>
                  <a:srgbClr val="231F20"/>
                </a:solidFill>
              </a:rPr>
              <a:t>psychological aspects of decision making, such as perceptions of actors.</a:t>
            </a:r>
          </a:p>
          <a:p>
            <a:endParaRPr lang="en-US" sz="2400" dirty="0"/>
          </a:p>
        </p:txBody>
      </p:sp>
    </p:spTree>
    <p:extLst>
      <p:ext uri="{BB962C8B-B14F-4D97-AF65-F5344CB8AC3E}">
        <p14:creationId xmlns:p14="http://schemas.microsoft.com/office/powerpoint/2010/main" val="668984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2281-E1B0-4216-3FE0-7BEC08CDA334}"/>
              </a:ext>
            </a:extLst>
          </p:cNvPr>
          <p:cNvSpPr>
            <a:spLocks noGrp="1"/>
          </p:cNvSpPr>
          <p:nvPr>
            <p:ph type="title" idx="4294967295"/>
          </p:nvPr>
        </p:nvSpPr>
        <p:spPr>
          <a:xfrm>
            <a:off x="0" y="209550"/>
            <a:ext cx="9912350" cy="1016000"/>
          </a:xfrm>
        </p:spPr>
        <p:txBody>
          <a:bodyPr/>
          <a:lstStyle/>
          <a:p>
            <a:r>
              <a:rPr lang="en-US" dirty="0"/>
              <a:t>Approaches to FPA</a:t>
            </a:r>
          </a:p>
        </p:txBody>
      </p:sp>
      <p:sp>
        <p:nvSpPr>
          <p:cNvPr id="6" name="TextBox 5">
            <a:extLst>
              <a:ext uri="{FF2B5EF4-FFF2-40B4-BE49-F238E27FC236}">
                <a16:creationId xmlns:a16="http://schemas.microsoft.com/office/drawing/2014/main" id="{11C24EC6-4046-2022-4F10-B71B0BF9C798}"/>
              </a:ext>
            </a:extLst>
          </p:cNvPr>
          <p:cNvSpPr txBox="1"/>
          <p:nvPr/>
        </p:nvSpPr>
        <p:spPr>
          <a:xfrm>
            <a:off x="978408" y="914400"/>
            <a:ext cx="10204704" cy="5324535"/>
          </a:xfrm>
          <a:prstGeom prst="rect">
            <a:avLst/>
          </a:prstGeom>
          <a:noFill/>
        </p:spPr>
        <p:txBody>
          <a:bodyPr wrap="square" rtlCol="0">
            <a:spAutoFit/>
          </a:bodyPr>
          <a:lstStyle/>
          <a:p>
            <a:pPr>
              <a:spcBef>
                <a:spcPts val="1200"/>
              </a:spcBef>
            </a:pPr>
            <a:r>
              <a:rPr lang="en-US" sz="2400" b="1" dirty="0"/>
              <a:t>6. ‘Multilevel, multidimensional’; the general theories</a:t>
            </a:r>
          </a:p>
          <a:p>
            <a:pPr algn="l">
              <a:spcBef>
                <a:spcPts val="1200"/>
              </a:spcBef>
            </a:pPr>
            <a:r>
              <a:rPr lang="en-US" sz="2400" b="1" i="0" u="none" strike="noStrike" baseline="0" dirty="0">
                <a:solidFill>
                  <a:srgbClr val="231F20"/>
                </a:solidFill>
              </a:rPr>
              <a:t>Many scholars now study particular aspects of foreign policymaking: </a:t>
            </a:r>
          </a:p>
          <a:p>
            <a:pPr algn="l"/>
            <a:r>
              <a:rPr lang="en-US" sz="2400" b="0" i="0" u="none" strike="noStrike" baseline="0" dirty="0">
                <a:solidFill>
                  <a:srgbClr val="231F20"/>
                </a:solidFill>
              </a:rPr>
              <a:t>balance of power </a:t>
            </a:r>
            <a:r>
              <a:rPr lang="en-US" sz="2400" b="0" i="0" u="none" strike="noStrike" baseline="0" dirty="0" err="1">
                <a:solidFill>
                  <a:srgbClr val="231F20"/>
                </a:solidFill>
              </a:rPr>
              <a:t>behaviour</a:t>
            </a:r>
            <a:r>
              <a:rPr lang="en-US" sz="2400" b="0" i="0" u="none" strike="noStrike" baseline="0" dirty="0">
                <a:solidFill>
                  <a:srgbClr val="231F20"/>
                </a:solidFill>
              </a:rPr>
              <a:t> </a:t>
            </a:r>
            <a:endParaRPr lang="en-US" sz="2400" dirty="0">
              <a:solidFill>
                <a:srgbClr val="231F20"/>
              </a:solidFill>
            </a:endParaRPr>
          </a:p>
          <a:p>
            <a:pPr algn="l"/>
            <a:r>
              <a:rPr lang="en-US" sz="2400" b="0" i="0" u="none" strike="noStrike" baseline="0" dirty="0">
                <a:solidFill>
                  <a:srgbClr val="231F20"/>
                </a:solidFill>
              </a:rPr>
              <a:t>deterrence</a:t>
            </a:r>
          </a:p>
          <a:p>
            <a:pPr algn="l"/>
            <a:r>
              <a:rPr lang="en-US" sz="2400" b="0" i="0" u="none" strike="noStrike" baseline="0" dirty="0">
                <a:solidFill>
                  <a:srgbClr val="231F20"/>
                </a:solidFill>
              </a:rPr>
              <a:t>security dilemmas</a:t>
            </a:r>
          </a:p>
          <a:p>
            <a:pPr algn="l"/>
            <a:r>
              <a:rPr lang="en-US" sz="2400" b="0" i="0" u="none" strike="noStrike" baseline="0" dirty="0">
                <a:solidFill>
                  <a:srgbClr val="231F20"/>
                </a:solidFill>
              </a:rPr>
              <a:t>game theory </a:t>
            </a:r>
          </a:p>
          <a:p>
            <a:pPr algn="l"/>
            <a:r>
              <a:rPr lang="en-US" sz="2400" b="0" i="0" u="none" strike="noStrike" baseline="0" dirty="0">
                <a:solidFill>
                  <a:srgbClr val="231F20"/>
                </a:solidFill>
              </a:rPr>
              <a:t>the role of international Institutions</a:t>
            </a:r>
            <a:endParaRPr lang="en-US" sz="2400" dirty="0">
              <a:solidFill>
                <a:srgbClr val="231F20"/>
              </a:solidFill>
            </a:endParaRPr>
          </a:p>
          <a:p>
            <a:pPr algn="l"/>
            <a:r>
              <a:rPr lang="en-US" sz="2400" b="0" i="0" u="none" strike="noStrike" baseline="0" dirty="0">
                <a:solidFill>
                  <a:srgbClr val="231F20"/>
                </a:solidFill>
              </a:rPr>
              <a:t>relationship between core and periphery</a:t>
            </a:r>
          </a:p>
          <a:p>
            <a:pPr>
              <a:spcBef>
                <a:spcPts val="1200"/>
              </a:spcBef>
            </a:pPr>
            <a:r>
              <a:rPr lang="en-US" sz="2400" b="1" dirty="0"/>
              <a:t>7. The constructivist turn</a:t>
            </a:r>
          </a:p>
          <a:p>
            <a:pPr marL="457200" indent="-457200">
              <a:buFontTx/>
              <a:buChar char="-"/>
            </a:pPr>
            <a:r>
              <a:rPr lang="en-US" sz="2400" dirty="0">
                <a:solidFill>
                  <a:srgbClr val="231F20"/>
                </a:solidFill>
              </a:rPr>
              <a:t>identities before interests</a:t>
            </a:r>
          </a:p>
          <a:p>
            <a:pPr marL="457200" indent="-457200">
              <a:buFontTx/>
              <a:buChar char="-"/>
            </a:pPr>
            <a:r>
              <a:rPr lang="en-US" sz="2400" dirty="0">
                <a:solidFill>
                  <a:srgbClr val="231F20"/>
                </a:solidFill>
              </a:rPr>
              <a:t>‘Strategic culture’</a:t>
            </a:r>
          </a:p>
          <a:p>
            <a:pPr>
              <a:spcBef>
                <a:spcPts val="1200"/>
              </a:spcBef>
            </a:pPr>
            <a:endParaRPr lang="en-US" sz="1800" dirty="0"/>
          </a:p>
          <a:p>
            <a:pPr>
              <a:spcBef>
                <a:spcPts val="1200"/>
              </a:spcBef>
            </a:pPr>
            <a:endParaRPr lang="en-US" dirty="0"/>
          </a:p>
        </p:txBody>
      </p:sp>
    </p:spTree>
    <p:extLst>
      <p:ext uri="{BB962C8B-B14F-4D97-AF65-F5344CB8AC3E}">
        <p14:creationId xmlns:p14="http://schemas.microsoft.com/office/powerpoint/2010/main" val="2188676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A4863-4CEA-4125-4A60-7AB71239FA68}"/>
              </a:ext>
            </a:extLst>
          </p:cNvPr>
          <p:cNvSpPr>
            <a:spLocks noGrp="1"/>
          </p:cNvSpPr>
          <p:nvPr>
            <p:ph type="title"/>
          </p:nvPr>
        </p:nvSpPr>
        <p:spPr/>
        <p:txBody>
          <a:bodyPr/>
          <a:lstStyle/>
          <a:p>
            <a:r>
              <a:rPr lang="en-US" dirty="0"/>
              <a:t>Levels of Analysis</a:t>
            </a:r>
          </a:p>
        </p:txBody>
      </p:sp>
      <p:sp>
        <p:nvSpPr>
          <p:cNvPr id="3" name="Text Placeholder 2">
            <a:extLst>
              <a:ext uri="{FF2B5EF4-FFF2-40B4-BE49-F238E27FC236}">
                <a16:creationId xmlns:a16="http://schemas.microsoft.com/office/drawing/2014/main" id="{F7A51C0A-6533-BAFC-44AF-E447B9890F8C}"/>
              </a:ext>
            </a:extLst>
          </p:cNvPr>
          <p:cNvSpPr>
            <a:spLocks noGrp="1"/>
          </p:cNvSpPr>
          <p:nvPr>
            <p:ph type="body" sz="quarter" idx="14"/>
          </p:nvPr>
        </p:nvSpPr>
        <p:spPr/>
        <p:txBody>
          <a:bodyPr/>
          <a:lstStyle/>
          <a:p>
            <a:r>
              <a:rPr lang="en-US" sz="2000" dirty="0"/>
              <a:t>distribution of power among states in the international</a:t>
            </a:r>
          </a:p>
          <a:p>
            <a:r>
              <a:rPr lang="en-US" sz="2000" dirty="0"/>
              <a:t>system; their political and economic interdependence)</a:t>
            </a:r>
          </a:p>
          <a:p>
            <a:endParaRPr lang="en-US" b="1" dirty="0"/>
          </a:p>
        </p:txBody>
      </p:sp>
      <p:sp>
        <p:nvSpPr>
          <p:cNvPr id="5" name="Text Placeholder 4">
            <a:extLst>
              <a:ext uri="{FF2B5EF4-FFF2-40B4-BE49-F238E27FC236}">
                <a16:creationId xmlns:a16="http://schemas.microsoft.com/office/drawing/2014/main" id="{8CC3A44E-6DED-3338-98FF-E46D41C1880C}"/>
              </a:ext>
            </a:extLst>
          </p:cNvPr>
          <p:cNvSpPr>
            <a:spLocks noGrp="1"/>
          </p:cNvSpPr>
          <p:nvPr>
            <p:ph type="body" sz="quarter" idx="16"/>
          </p:nvPr>
        </p:nvSpPr>
        <p:spPr>
          <a:xfrm>
            <a:off x="4480560" y="1956815"/>
            <a:ext cx="3246120" cy="3994995"/>
          </a:xfrm>
        </p:spPr>
        <p:txBody>
          <a:bodyPr/>
          <a:lstStyle/>
          <a:p>
            <a:r>
              <a:rPr lang="en-US" b="1" dirty="0">
                <a:solidFill>
                  <a:schemeClr val="bg2"/>
                </a:solidFill>
              </a:rPr>
              <a:t>Nation-state level</a:t>
            </a:r>
          </a:p>
          <a:p>
            <a:r>
              <a:rPr lang="en-US" sz="2000" dirty="0"/>
              <a:t>type of government, democratic/authoritarian; state/society relations state apparatus and groups in society (lobbies); the bureaucratic apparatus</a:t>
            </a:r>
          </a:p>
          <a:p>
            <a:endParaRPr lang="en-US" b="1" dirty="0"/>
          </a:p>
          <a:p>
            <a:endParaRPr lang="en-US" b="1" dirty="0"/>
          </a:p>
        </p:txBody>
      </p:sp>
      <p:sp>
        <p:nvSpPr>
          <p:cNvPr id="7" name="Text Placeholder 6">
            <a:extLst>
              <a:ext uri="{FF2B5EF4-FFF2-40B4-BE49-F238E27FC236}">
                <a16:creationId xmlns:a16="http://schemas.microsoft.com/office/drawing/2014/main" id="{7ADE7C2C-9A0B-ACE5-B412-7D8C0C9D0186}"/>
              </a:ext>
            </a:extLst>
          </p:cNvPr>
          <p:cNvSpPr>
            <a:spLocks noGrp="1"/>
          </p:cNvSpPr>
          <p:nvPr>
            <p:ph type="body" sz="quarter" idx="19"/>
          </p:nvPr>
        </p:nvSpPr>
        <p:spPr/>
        <p:txBody>
          <a:bodyPr/>
          <a:lstStyle/>
          <a:p>
            <a:r>
              <a:rPr lang="en-US" b="1" dirty="0">
                <a:solidFill>
                  <a:schemeClr val="bg2"/>
                </a:solidFill>
              </a:rPr>
              <a:t>Level of the individual decision maker</a:t>
            </a:r>
          </a:p>
          <a:p>
            <a:r>
              <a:rPr lang="en-US" sz="2000" dirty="0"/>
              <a:t>his/her way of thinking, basic beliefs,</a:t>
            </a:r>
          </a:p>
          <a:p>
            <a:r>
              <a:rPr lang="en-US" sz="2000" dirty="0"/>
              <a:t>personal experiences and priorities</a:t>
            </a:r>
          </a:p>
          <a:p>
            <a:endParaRPr lang="en-US" b="1" dirty="0"/>
          </a:p>
        </p:txBody>
      </p:sp>
      <p:sp>
        <p:nvSpPr>
          <p:cNvPr id="9" name="Slide Number Placeholder 8">
            <a:extLst>
              <a:ext uri="{FF2B5EF4-FFF2-40B4-BE49-F238E27FC236}">
                <a16:creationId xmlns:a16="http://schemas.microsoft.com/office/drawing/2014/main" id="{E15604C0-6A72-87B0-597A-ED047C24C741}"/>
              </a:ext>
            </a:extLst>
          </p:cNvPr>
          <p:cNvSpPr>
            <a:spLocks noGrp="1"/>
          </p:cNvSpPr>
          <p:nvPr>
            <p:ph type="sldNum" sz="quarter" idx="12"/>
          </p:nvPr>
        </p:nvSpPr>
        <p:spPr/>
        <p:txBody>
          <a:bodyPr/>
          <a:lstStyle/>
          <a:p>
            <a:fld id="{8D0AFDD5-844D-364D-8AEC-50CF4D36D55D}" type="slidenum">
              <a:rPr lang="en-US" noProof="0" smtClean="0"/>
              <a:pPr/>
              <a:t>15</a:t>
            </a:fld>
            <a:endParaRPr lang="en-US" noProof="0"/>
          </a:p>
        </p:txBody>
      </p:sp>
      <p:sp>
        <p:nvSpPr>
          <p:cNvPr id="10" name="Footer Placeholder 9">
            <a:extLst>
              <a:ext uri="{FF2B5EF4-FFF2-40B4-BE49-F238E27FC236}">
                <a16:creationId xmlns:a16="http://schemas.microsoft.com/office/drawing/2014/main" id="{B94EAC71-99BA-1748-C1A5-E87B8AD9B12D}"/>
              </a:ext>
            </a:extLst>
          </p:cNvPr>
          <p:cNvSpPr>
            <a:spLocks noGrp="1"/>
          </p:cNvSpPr>
          <p:nvPr>
            <p:ph type="ftr" sz="quarter" idx="11"/>
          </p:nvPr>
        </p:nvSpPr>
        <p:spPr/>
        <p:txBody>
          <a:bodyPr/>
          <a:lstStyle/>
          <a:p>
            <a:endParaRPr lang="en-US" noProof="0" dirty="0"/>
          </a:p>
        </p:txBody>
      </p:sp>
      <p:sp>
        <p:nvSpPr>
          <p:cNvPr id="11" name="Date Placeholder 10">
            <a:extLst>
              <a:ext uri="{FF2B5EF4-FFF2-40B4-BE49-F238E27FC236}">
                <a16:creationId xmlns:a16="http://schemas.microsoft.com/office/drawing/2014/main" id="{8C4DDB8F-CF3A-86EE-24EB-06B67AE8B3D6}"/>
              </a:ext>
            </a:extLst>
          </p:cNvPr>
          <p:cNvSpPr>
            <a:spLocks noGrp="1"/>
          </p:cNvSpPr>
          <p:nvPr>
            <p:ph type="dt" sz="half" idx="10"/>
          </p:nvPr>
        </p:nvSpPr>
        <p:spPr/>
        <p:txBody>
          <a:bodyPr/>
          <a:lstStyle/>
          <a:p>
            <a:r>
              <a:rPr lang="en-US" noProof="0" dirty="0"/>
              <a:t>2024</a:t>
            </a:r>
          </a:p>
        </p:txBody>
      </p:sp>
      <p:sp>
        <p:nvSpPr>
          <p:cNvPr id="13" name="TextBox 12">
            <a:extLst>
              <a:ext uri="{FF2B5EF4-FFF2-40B4-BE49-F238E27FC236}">
                <a16:creationId xmlns:a16="http://schemas.microsoft.com/office/drawing/2014/main" id="{303D4874-7FC6-8AAC-4B7C-196F277A28E4}"/>
              </a:ext>
            </a:extLst>
          </p:cNvPr>
          <p:cNvSpPr txBox="1"/>
          <p:nvPr/>
        </p:nvSpPr>
        <p:spPr>
          <a:xfrm>
            <a:off x="1037772" y="2171040"/>
            <a:ext cx="2416302" cy="369332"/>
          </a:xfrm>
          <a:prstGeom prst="rect">
            <a:avLst/>
          </a:prstGeom>
          <a:noFill/>
        </p:spPr>
        <p:txBody>
          <a:bodyPr wrap="square">
            <a:spAutoFit/>
          </a:bodyPr>
          <a:lstStyle/>
          <a:p>
            <a:r>
              <a:rPr lang="en-US" b="1" dirty="0">
                <a:solidFill>
                  <a:schemeClr val="bg1">
                    <a:lumMod val="95000"/>
                  </a:schemeClr>
                </a:solidFill>
              </a:rPr>
              <a:t>The systemic level </a:t>
            </a:r>
          </a:p>
        </p:txBody>
      </p:sp>
    </p:spTree>
    <p:extLst>
      <p:ext uri="{BB962C8B-B14F-4D97-AF65-F5344CB8AC3E}">
        <p14:creationId xmlns:p14="http://schemas.microsoft.com/office/powerpoint/2010/main" val="2956888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9A239-B79A-526D-5D90-2544426B7C40}"/>
              </a:ext>
            </a:extLst>
          </p:cNvPr>
          <p:cNvSpPr>
            <a:spLocks noGrp="1"/>
          </p:cNvSpPr>
          <p:nvPr>
            <p:ph type="title"/>
          </p:nvPr>
        </p:nvSpPr>
        <p:spPr/>
        <p:txBody>
          <a:bodyPr/>
          <a:lstStyle/>
          <a:p>
            <a:r>
              <a:rPr lang="en-US" dirty="0"/>
              <a:t>Systemic level </a:t>
            </a:r>
          </a:p>
        </p:txBody>
      </p:sp>
      <p:sp>
        <p:nvSpPr>
          <p:cNvPr id="3" name="Content Placeholder 2">
            <a:extLst>
              <a:ext uri="{FF2B5EF4-FFF2-40B4-BE49-F238E27FC236}">
                <a16:creationId xmlns:a16="http://schemas.microsoft.com/office/drawing/2014/main" id="{EB13C39F-0F9B-8644-C858-99104D62F8FE}"/>
              </a:ext>
            </a:extLst>
          </p:cNvPr>
          <p:cNvSpPr>
            <a:spLocks noGrp="1"/>
          </p:cNvSpPr>
          <p:nvPr>
            <p:ph idx="1"/>
          </p:nvPr>
        </p:nvSpPr>
        <p:spPr>
          <a:xfrm>
            <a:off x="484632" y="1810512"/>
            <a:ext cx="11301984" cy="4160520"/>
          </a:xfrm>
        </p:spPr>
        <p:txBody>
          <a:bodyPr/>
          <a:lstStyle/>
          <a:p>
            <a:r>
              <a:rPr lang="en-US" dirty="0"/>
              <a:t>Conceptualizing the International system (structure of the system)</a:t>
            </a:r>
          </a:p>
          <a:p>
            <a:r>
              <a:rPr lang="en-US" dirty="0"/>
              <a:t>Constrains and opportunities</a:t>
            </a:r>
          </a:p>
          <a:p>
            <a:r>
              <a:rPr lang="en-US" dirty="0"/>
              <a:t>key difference between the foreign policy of great and small powers</a:t>
            </a:r>
          </a:p>
          <a:p>
            <a:pPr algn="l"/>
            <a:r>
              <a:rPr lang="en-US" dirty="0"/>
              <a:t>Connection between those conditions and the actual foreign policy </a:t>
            </a:r>
            <a:r>
              <a:rPr lang="en-US" dirty="0" err="1"/>
              <a:t>behaviour</a:t>
            </a:r>
            <a:endParaRPr lang="en-US" dirty="0"/>
          </a:p>
        </p:txBody>
      </p:sp>
    </p:spTree>
    <p:extLst>
      <p:ext uri="{BB962C8B-B14F-4D97-AF65-F5344CB8AC3E}">
        <p14:creationId xmlns:p14="http://schemas.microsoft.com/office/powerpoint/2010/main" val="2755243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5954F-A5DC-460D-2754-B52EE2088157}"/>
              </a:ext>
            </a:extLst>
          </p:cNvPr>
          <p:cNvSpPr>
            <a:spLocks noGrp="1"/>
          </p:cNvSpPr>
          <p:nvPr>
            <p:ph type="title"/>
          </p:nvPr>
        </p:nvSpPr>
        <p:spPr/>
        <p:txBody>
          <a:bodyPr/>
          <a:lstStyle/>
          <a:p>
            <a:r>
              <a:rPr lang="en-US" dirty="0"/>
              <a:t>Nation-State Level</a:t>
            </a:r>
          </a:p>
        </p:txBody>
      </p:sp>
      <p:sp>
        <p:nvSpPr>
          <p:cNvPr id="3" name="Content Placeholder 2">
            <a:extLst>
              <a:ext uri="{FF2B5EF4-FFF2-40B4-BE49-F238E27FC236}">
                <a16:creationId xmlns:a16="http://schemas.microsoft.com/office/drawing/2014/main" id="{9085A6D9-B0F0-EA91-8203-3493EF28A52B}"/>
              </a:ext>
            </a:extLst>
          </p:cNvPr>
          <p:cNvSpPr>
            <a:spLocks noGrp="1"/>
          </p:cNvSpPr>
          <p:nvPr>
            <p:ph idx="1"/>
          </p:nvPr>
        </p:nvSpPr>
        <p:spPr>
          <a:xfrm>
            <a:off x="484632" y="1810512"/>
            <a:ext cx="5541264" cy="4160520"/>
          </a:xfrm>
        </p:spPr>
        <p:txBody>
          <a:bodyPr/>
          <a:lstStyle/>
          <a:p>
            <a:r>
              <a:rPr lang="en-US" dirty="0"/>
              <a:t>Domestic factors</a:t>
            </a:r>
          </a:p>
          <a:p>
            <a:pPr marL="0" indent="0">
              <a:buNone/>
            </a:pPr>
            <a:r>
              <a:rPr lang="en-US" dirty="0"/>
              <a:t>Relationship between state and society</a:t>
            </a:r>
          </a:p>
          <a:p>
            <a:pPr marL="0" indent="0">
              <a:buNone/>
            </a:pPr>
            <a:r>
              <a:rPr lang="en-US" dirty="0"/>
              <a:t>(mobilization and manage resources)</a:t>
            </a:r>
          </a:p>
          <a:p>
            <a:pPr marL="0" indent="0">
              <a:buNone/>
            </a:pPr>
            <a:r>
              <a:rPr lang="en-US" dirty="0"/>
              <a:t>Who is making the decision? President, Vice President, Bureaucracy, Lobbies?</a:t>
            </a:r>
          </a:p>
          <a:p>
            <a:pPr marL="0" indent="0">
              <a:buNone/>
            </a:pPr>
            <a:endParaRPr lang="en-US" dirty="0"/>
          </a:p>
        </p:txBody>
      </p:sp>
    </p:spTree>
    <p:extLst>
      <p:ext uri="{BB962C8B-B14F-4D97-AF65-F5344CB8AC3E}">
        <p14:creationId xmlns:p14="http://schemas.microsoft.com/office/powerpoint/2010/main" val="2821020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2244D-1EEF-1790-CC90-7D77D36A5176}"/>
              </a:ext>
            </a:extLst>
          </p:cNvPr>
          <p:cNvSpPr>
            <a:spLocks noGrp="1"/>
          </p:cNvSpPr>
          <p:nvPr>
            <p:ph type="title"/>
          </p:nvPr>
        </p:nvSpPr>
        <p:spPr/>
        <p:txBody>
          <a:bodyPr/>
          <a:lstStyle/>
          <a:p>
            <a:r>
              <a:rPr lang="en-US" dirty="0"/>
              <a:t>The Individual Level </a:t>
            </a:r>
          </a:p>
        </p:txBody>
      </p:sp>
      <p:sp>
        <p:nvSpPr>
          <p:cNvPr id="3" name="Content Placeholder 2">
            <a:extLst>
              <a:ext uri="{FF2B5EF4-FFF2-40B4-BE49-F238E27FC236}">
                <a16:creationId xmlns:a16="http://schemas.microsoft.com/office/drawing/2014/main" id="{1822E457-6D4A-D3AF-58B8-43BF80A9A579}"/>
              </a:ext>
            </a:extLst>
          </p:cNvPr>
          <p:cNvSpPr>
            <a:spLocks noGrp="1"/>
          </p:cNvSpPr>
          <p:nvPr>
            <p:ph idx="1"/>
          </p:nvPr>
        </p:nvSpPr>
        <p:spPr/>
        <p:txBody>
          <a:bodyPr/>
          <a:lstStyle/>
          <a:p>
            <a:pPr algn="l"/>
            <a:r>
              <a:rPr lang="en-US" b="0" i="0" u="none" strike="noStrike" baseline="0" dirty="0">
                <a:solidFill>
                  <a:srgbClr val="231F20"/>
                </a:solidFill>
              </a:rPr>
              <a:t>effects of systemic structures or domestic pressures on decision makers</a:t>
            </a:r>
          </a:p>
          <a:p>
            <a:pPr algn="l"/>
            <a:r>
              <a:rPr lang="en-US" b="0" i="0" u="none" strike="noStrike" baseline="0" dirty="0">
                <a:solidFill>
                  <a:srgbClr val="231F20"/>
                </a:solidFill>
              </a:rPr>
              <a:t>literature on human cognition and belief systems</a:t>
            </a:r>
            <a:endParaRPr lang="en-US" dirty="0">
              <a:solidFill>
                <a:srgbClr val="231F20"/>
              </a:solidFill>
            </a:endParaRPr>
          </a:p>
          <a:p>
            <a:pPr algn="l"/>
            <a:r>
              <a:rPr lang="en-US" dirty="0">
                <a:solidFill>
                  <a:srgbClr val="231F20"/>
                </a:solidFill>
              </a:rPr>
              <a:t>Acquiring the knowledge/intelligence</a:t>
            </a:r>
          </a:p>
          <a:p>
            <a:pPr marL="0" indent="0" algn="l">
              <a:buNone/>
            </a:pPr>
            <a:r>
              <a:rPr lang="en-US" b="0" i="0" u="none" strike="noStrike" baseline="0" dirty="0">
                <a:solidFill>
                  <a:srgbClr val="4FC2BC"/>
                </a:solidFill>
              </a:rPr>
              <a:t>1. </a:t>
            </a:r>
            <a:r>
              <a:rPr lang="en-US" b="0" i="0" u="none" strike="noStrike" baseline="0" dirty="0">
                <a:solidFill>
                  <a:srgbClr val="231F20"/>
                </a:solidFill>
              </a:rPr>
              <a:t>through the content of policymaker beliefs</a:t>
            </a:r>
          </a:p>
          <a:p>
            <a:pPr marL="0" indent="0" algn="l">
              <a:buNone/>
            </a:pPr>
            <a:r>
              <a:rPr lang="en-US" b="0" i="0" u="none" strike="noStrike" baseline="0" dirty="0">
                <a:solidFill>
                  <a:srgbClr val="4FC2BC"/>
                </a:solidFill>
              </a:rPr>
              <a:t>2. </a:t>
            </a:r>
            <a:r>
              <a:rPr lang="en-US" b="0" i="0" u="none" strike="noStrike" baseline="0" dirty="0">
                <a:solidFill>
                  <a:srgbClr val="231F20"/>
                </a:solidFill>
              </a:rPr>
              <a:t>through the organization and structure of policymaker beliefs</a:t>
            </a:r>
          </a:p>
          <a:p>
            <a:pPr marL="0" indent="0" algn="l">
              <a:buNone/>
            </a:pPr>
            <a:r>
              <a:rPr lang="en-US" b="0" i="0" u="none" strike="noStrike" baseline="0" dirty="0">
                <a:solidFill>
                  <a:srgbClr val="4FC2BC"/>
                </a:solidFill>
              </a:rPr>
              <a:t>3. </a:t>
            </a:r>
            <a:r>
              <a:rPr lang="en-US" b="0" i="0" u="none" strike="noStrike" baseline="0" dirty="0">
                <a:solidFill>
                  <a:srgbClr val="231F20"/>
                </a:solidFill>
              </a:rPr>
              <a:t>through common patterns of perception (and misperception)</a:t>
            </a:r>
          </a:p>
          <a:p>
            <a:pPr marL="0" indent="0" algn="l">
              <a:buNone/>
            </a:pPr>
            <a:r>
              <a:rPr lang="en-US" b="0" i="0" u="none" strike="noStrike" baseline="0" dirty="0">
                <a:solidFill>
                  <a:srgbClr val="4FC2BC"/>
                </a:solidFill>
              </a:rPr>
              <a:t>4. </a:t>
            </a:r>
            <a:r>
              <a:rPr lang="en-US" b="0" i="0" u="none" strike="noStrike" baseline="0" dirty="0">
                <a:solidFill>
                  <a:srgbClr val="231F20"/>
                </a:solidFill>
              </a:rPr>
              <a:t>through cognitive rigidity (and flexibility) for change and learning.</a:t>
            </a:r>
            <a:endParaRPr lang="en-US" dirty="0"/>
          </a:p>
        </p:txBody>
      </p:sp>
    </p:spTree>
    <p:extLst>
      <p:ext uri="{BB962C8B-B14F-4D97-AF65-F5344CB8AC3E}">
        <p14:creationId xmlns:p14="http://schemas.microsoft.com/office/powerpoint/2010/main" val="1616273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CBF53-5B98-01DE-0D79-506C4E89FE63}"/>
              </a:ext>
            </a:extLst>
          </p:cNvPr>
          <p:cNvSpPr>
            <a:spLocks noGrp="1"/>
          </p:cNvSpPr>
          <p:nvPr>
            <p:ph type="title"/>
          </p:nvPr>
        </p:nvSpPr>
        <p:spPr/>
        <p:txBody>
          <a:bodyPr/>
          <a:lstStyle/>
          <a:p>
            <a:r>
              <a:rPr lang="en-US" dirty="0"/>
              <a:t>Gulf War case study</a:t>
            </a:r>
          </a:p>
        </p:txBody>
      </p:sp>
      <p:sp>
        <p:nvSpPr>
          <p:cNvPr id="3" name="Content Placeholder 2">
            <a:extLst>
              <a:ext uri="{FF2B5EF4-FFF2-40B4-BE49-F238E27FC236}">
                <a16:creationId xmlns:a16="http://schemas.microsoft.com/office/drawing/2014/main" id="{BB006F74-7629-AF56-04DA-6418B15EBE05}"/>
              </a:ext>
            </a:extLst>
          </p:cNvPr>
          <p:cNvSpPr>
            <a:spLocks noGrp="1"/>
          </p:cNvSpPr>
          <p:nvPr>
            <p:ph idx="1"/>
          </p:nvPr>
        </p:nvSpPr>
        <p:spPr/>
        <p:txBody>
          <a:bodyPr>
            <a:normAutofit fontScale="85000" lnSpcReduction="10000"/>
          </a:bodyPr>
          <a:lstStyle/>
          <a:p>
            <a:pPr marL="0" indent="0">
              <a:spcBef>
                <a:spcPts val="1200"/>
              </a:spcBef>
              <a:buNone/>
            </a:pPr>
            <a:r>
              <a:rPr lang="en-US" sz="2400" b="0" i="0" u="none" strike="noStrike" baseline="0" dirty="0">
                <a:solidFill>
                  <a:srgbClr val="231F20"/>
                </a:solidFill>
              </a:rPr>
              <a:t>Why did the United States decide to go to war in the Persian Gulf?</a:t>
            </a:r>
          </a:p>
          <a:p>
            <a:pPr marL="0" indent="0">
              <a:spcBef>
                <a:spcPts val="1200"/>
              </a:spcBef>
              <a:buNone/>
            </a:pPr>
            <a:r>
              <a:rPr lang="en-US" sz="2400" b="0" i="0" u="none" strike="noStrike" baseline="0" dirty="0">
                <a:solidFill>
                  <a:srgbClr val="231F20"/>
                </a:solidFill>
              </a:rPr>
              <a:t>YETIV 2011 </a:t>
            </a:r>
            <a:r>
              <a:rPr lang="en-US" sz="2400" b="0" i="0" u="none" strike="noStrike" baseline="0" dirty="0">
                <a:solidFill>
                  <a:srgbClr val="231F20"/>
                </a:solidFill>
                <a:sym typeface="Wingdings" panose="05000000000000000000" pitchFamily="2" charset="2"/>
              </a:rPr>
              <a:t> </a:t>
            </a:r>
            <a:r>
              <a:rPr lang="en-US" sz="2400" b="0" i="0" u="none" strike="noStrike" baseline="0" dirty="0">
                <a:solidFill>
                  <a:srgbClr val="231F20"/>
                </a:solidFill>
              </a:rPr>
              <a:t>RAM; the groupthink model; and the cognitive model</a:t>
            </a:r>
          </a:p>
          <a:p>
            <a:pPr marL="0" indent="0" algn="l">
              <a:spcBef>
                <a:spcPts val="1200"/>
              </a:spcBef>
              <a:buNone/>
            </a:pPr>
            <a:r>
              <a:rPr lang="en-US" sz="2400" dirty="0">
                <a:solidFill>
                  <a:srgbClr val="231F20"/>
                </a:solidFill>
              </a:rPr>
              <a:t>RAM: </a:t>
            </a:r>
            <a:r>
              <a:rPr lang="en-US" sz="2400" b="0" i="0" u="none" strike="noStrike" baseline="0" dirty="0">
                <a:solidFill>
                  <a:srgbClr val="231F20"/>
                </a:solidFill>
              </a:rPr>
              <a:t>perceived itself as having </a:t>
            </a:r>
            <a:r>
              <a:rPr lang="en-US" sz="2400" b="1" i="0" u="none" strike="noStrike" baseline="0" dirty="0">
                <a:solidFill>
                  <a:srgbClr val="231F20"/>
                </a:solidFill>
              </a:rPr>
              <a:t>vital national interests </a:t>
            </a:r>
            <a:r>
              <a:rPr lang="en-US" sz="2400" b="0" i="0" u="none" strike="noStrike" baseline="0" dirty="0">
                <a:solidFill>
                  <a:srgbClr val="231F20"/>
                </a:solidFill>
              </a:rPr>
              <a:t>in the Persian Gulf.</a:t>
            </a:r>
          </a:p>
          <a:p>
            <a:pPr marL="457200" indent="-457200" algn="l">
              <a:spcBef>
                <a:spcPts val="1200"/>
              </a:spcBef>
              <a:buAutoNum type="arabicParenR"/>
            </a:pPr>
            <a:r>
              <a:rPr lang="en-US" sz="2400" b="0" i="0" u="none" strike="noStrike" baseline="0" dirty="0">
                <a:solidFill>
                  <a:srgbClr val="231F20"/>
                </a:solidFill>
              </a:rPr>
              <a:t>exhaust diplomatic and economic alternatives to war </a:t>
            </a:r>
          </a:p>
          <a:p>
            <a:pPr marL="457200" indent="-457200" algn="l">
              <a:spcBef>
                <a:spcPts val="1200"/>
              </a:spcBef>
              <a:buAutoNum type="arabicParenR"/>
            </a:pPr>
            <a:r>
              <a:rPr lang="en-US" sz="2400" b="0" i="0" u="none" strike="noStrike" baseline="0" dirty="0">
                <a:solidFill>
                  <a:srgbClr val="231F20"/>
                </a:solidFill>
              </a:rPr>
              <a:t>due to intransigent Iraqi regime, the costs of waiting for sanctions would exceed the benefits </a:t>
            </a:r>
          </a:p>
          <a:p>
            <a:pPr marL="457200" indent="-457200" algn="l">
              <a:spcBef>
                <a:spcPts val="1200"/>
              </a:spcBef>
              <a:buAutoNum type="arabicParenR"/>
            </a:pPr>
            <a:r>
              <a:rPr lang="en-US" sz="2400" b="0" i="0" u="none" strike="noStrike" baseline="0" dirty="0">
                <a:solidFill>
                  <a:srgbClr val="231F20"/>
                </a:solidFill>
              </a:rPr>
              <a:t>taking into consideration Iraq’s </a:t>
            </a:r>
            <a:r>
              <a:rPr lang="en-US" sz="2400" b="0" i="0" u="none" strike="noStrike" baseline="0" dirty="0" err="1">
                <a:solidFill>
                  <a:srgbClr val="231F20"/>
                </a:solidFill>
              </a:rPr>
              <a:t>behaviour</a:t>
            </a:r>
            <a:r>
              <a:rPr lang="en-US" sz="2400" b="0" i="0" u="none" strike="noStrike" baseline="0" dirty="0">
                <a:solidFill>
                  <a:srgbClr val="231F20"/>
                </a:solidFill>
              </a:rPr>
              <a:t> in the crisis </a:t>
            </a:r>
            <a:r>
              <a:rPr lang="en-US" sz="2400" dirty="0">
                <a:solidFill>
                  <a:srgbClr val="231F20"/>
                </a:solidFill>
              </a:rPr>
              <a:t>NO </a:t>
            </a:r>
            <a:r>
              <a:rPr lang="en-US" sz="2400" b="0" i="0" u="none" strike="noStrike" baseline="0" dirty="0">
                <a:solidFill>
                  <a:srgbClr val="231F20"/>
                </a:solidFill>
              </a:rPr>
              <a:t>negotiated settlement, because their bargaining positions did not overlap </a:t>
            </a:r>
          </a:p>
          <a:p>
            <a:pPr marL="0" indent="0" algn="l">
              <a:spcBef>
                <a:spcPts val="1200"/>
              </a:spcBef>
              <a:buNone/>
            </a:pPr>
            <a:r>
              <a:rPr lang="en-US" sz="2400" b="0" i="0" u="none" strike="noStrike" baseline="0" dirty="0">
                <a:solidFill>
                  <a:srgbClr val="231F20"/>
                </a:solidFill>
              </a:rPr>
              <a:t>4) the structural condition of anarchy in international relations</a:t>
            </a:r>
          </a:p>
        </p:txBody>
      </p:sp>
    </p:spTree>
    <p:extLst>
      <p:ext uri="{BB962C8B-B14F-4D97-AF65-F5344CB8AC3E}">
        <p14:creationId xmlns:p14="http://schemas.microsoft.com/office/powerpoint/2010/main" val="252646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007AC-CA5A-F857-4B41-D9A378380405}"/>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2D7D28DF-7DF2-9278-B852-922F29783538}"/>
              </a:ext>
            </a:extLst>
          </p:cNvPr>
          <p:cNvSpPr>
            <a:spLocks noGrp="1"/>
          </p:cNvSpPr>
          <p:nvPr>
            <p:ph idx="1"/>
          </p:nvPr>
        </p:nvSpPr>
        <p:spPr/>
        <p:txBody>
          <a:bodyPr>
            <a:normAutofit/>
          </a:bodyPr>
          <a:lstStyle/>
          <a:p>
            <a:r>
              <a:rPr lang="en-US" sz="4000" dirty="0"/>
              <a:t>Where do we trace realism?</a:t>
            </a:r>
          </a:p>
          <a:p>
            <a:r>
              <a:rPr lang="en-US" sz="4000" dirty="0"/>
              <a:t>Where do we trace liberalism?</a:t>
            </a:r>
          </a:p>
          <a:p>
            <a:r>
              <a:rPr lang="en-US" sz="4000" dirty="0"/>
              <a:t>How did the international system emerge?</a:t>
            </a:r>
          </a:p>
          <a:p>
            <a:r>
              <a:rPr lang="en-US" sz="4000" dirty="0"/>
              <a:t>What about morality?</a:t>
            </a:r>
          </a:p>
        </p:txBody>
      </p:sp>
    </p:spTree>
    <p:extLst>
      <p:ext uri="{BB962C8B-B14F-4D97-AF65-F5344CB8AC3E}">
        <p14:creationId xmlns:p14="http://schemas.microsoft.com/office/powerpoint/2010/main" val="2429172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D12C8-17CB-2877-06DB-F060AEB211D8}"/>
              </a:ext>
            </a:extLst>
          </p:cNvPr>
          <p:cNvSpPr>
            <a:spLocks noGrp="1"/>
          </p:cNvSpPr>
          <p:nvPr>
            <p:ph type="title"/>
          </p:nvPr>
        </p:nvSpPr>
        <p:spPr/>
        <p:txBody>
          <a:bodyPr/>
          <a:lstStyle/>
          <a:p>
            <a:r>
              <a:rPr lang="en-US" dirty="0"/>
              <a:t>Gulf War case study</a:t>
            </a:r>
          </a:p>
        </p:txBody>
      </p:sp>
      <p:sp>
        <p:nvSpPr>
          <p:cNvPr id="3" name="Content Placeholder 2">
            <a:extLst>
              <a:ext uri="{FF2B5EF4-FFF2-40B4-BE49-F238E27FC236}">
                <a16:creationId xmlns:a16="http://schemas.microsoft.com/office/drawing/2014/main" id="{05A7C9A2-66E0-FD75-4159-8DCB6FEE23D0}"/>
              </a:ext>
            </a:extLst>
          </p:cNvPr>
          <p:cNvSpPr>
            <a:spLocks noGrp="1"/>
          </p:cNvSpPr>
          <p:nvPr>
            <p:ph idx="1"/>
          </p:nvPr>
        </p:nvSpPr>
        <p:spPr>
          <a:xfrm>
            <a:off x="484632" y="1810512"/>
            <a:ext cx="5276088" cy="4160520"/>
          </a:xfrm>
        </p:spPr>
        <p:txBody>
          <a:bodyPr>
            <a:normAutofit fontScale="92500" lnSpcReduction="10000"/>
          </a:bodyPr>
          <a:lstStyle/>
          <a:p>
            <a:pPr>
              <a:spcBef>
                <a:spcPts val="1200"/>
              </a:spcBef>
            </a:pPr>
            <a:r>
              <a:rPr lang="en-US" sz="2400" b="1" dirty="0">
                <a:solidFill>
                  <a:srgbClr val="231F20"/>
                </a:solidFill>
              </a:rPr>
              <a:t>Cognitive</a:t>
            </a:r>
            <a:r>
              <a:rPr lang="en-US" sz="2400" dirty="0">
                <a:solidFill>
                  <a:srgbClr val="231F20"/>
                </a:solidFill>
              </a:rPr>
              <a:t>:  G. Bush Sr perception of Saddam</a:t>
            </a:r>
          </a:p>
          <a:p>
            <a:pPr>
              <a:spcBef>
                <a:spcPts val="1200"/>
              </a:spcBef>
            </a:pPr>
            <a:r>
              <a:rPr lang="en-US" sz="2400" dirty="0">
                <a:solidFill>
                  <a:srgbClr val="231F20"/>
                </a:solidFill>
              </a:rPr>
              <a:t>Bush tended to see Saddam as a Hitler-like dictator who could not be accommodated or even offered a minor, veiled carrot.</a:t>
            </a:r>
          </a:p>
          <a:p>
            <a:pPr>
              <a:spcBef>
                <a:spcPts val="1200"/>
              </a:spcBef>
            </a:pPr>
            <a:r>
              <a:rPr lang="en-US" sz="2400" dirty="0">
                <a:solidFill>
                  <a:srgbClr val="231F20"/>
                </a:solidFill>
              </a:rPr>
              <a:t>The analogy made Bush more likely to personalize the conflict with Saddam, to undermine others’ efforts at compromise with Saddam, and to prefer war to the continued use of economic sanctions.</a:t>
            </a:r>
          </a:p>
          <a:p>
            <a:endParaRPr lang="en-US" dirty="0"/>
          </a:p>
        </p:txBody>
      </p:sp>
      <p:pic>
        <p:nvPicPr>
          <p:cNvPr id="8" name="Picture 7">
            <a:extLst>
              <a:ext uri="{FF2B5EF4-FFF2-40B4-BE49-F238E27FC236}">
                <a16:creationId xmlns:a16="http://schemas.microsoft.com/office/drawing/2014/main" id="{96D06C27-FF62-0FAD-A629-AA1F6D2F25A1}"/>
              </a:ext>
            </a:extLst>
          </p:cNvPr>
          <p:cNvPicPr>
            <a:picLocks noChangeAspect="1"/>
          </p:cNvPicPr>
          <p:nvPr/>
        </p:nvPicPr>
        <p:blipFill>
          <a:blip r:embed="rId2"/>
          <a:stretch>
            <a:fillRect/>
          </a:stretch>
        </p:blipFill>
        <p:spPr>
          <a:xfrm>
            <a:off x="6936982" y="2070354"/>
            <a:ext cx="4452632" cy="2958846"/>
          </a:xfrm>
          <a:prstGeom prst="rect">
            <a:avLst/>
          </a:prstGeom>
        </p:spPr>
      </p:pic>
    </p:spTree>
    <p:extLst>
      <p:ext uri="{BB962C8B-B14F-4D97-AF65-F5344CB8AC3E}">
        <p14:creationId xmlns:p14="http://schemas.microsoft.com/office/powerpoint/2010/main" val="2633481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F8351-EBDD-C0FC-5439-68B144A4A1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6F95DE-2E4C-4E40-B4AC-C4FC713AD74D}"/>
              </a:ext>
            </a:extLst>
          </p:cNvPr>
          <p:cNvSpPr>
            <a:spLocks noGrp="1"/>
          </p:cNvSpPr>
          <p:nvPr>
            <p:ph type="title"/>
          </p:nvPr>
        </p:nvSpPr>
        <p:spPr/>
        <p:txBody>
          <a:bodyPr/>
          <a:lstStyle/>
          <a:p>
            <a:r>
              <a:rPr lang="en-US"/>
              <a:t>Gulf War case study</a:t>
            </a:r>
          </a:p>
        </p:txBody>
      </p:sp>
      <p:sp>
        <p:nvSpPr>
          <p:cNvPr id="3" name="Content Placeholder 2">
            <a:extLst>
              <a:ext uri="{FF2B5EF4-FFF2-40B4-BE49-F238E27FC236}">
                <a16:creationId xmlns:a16="http://schemas.microsoft.com/office/drawing/2014/main" id="{EAEEFC28-87B0-0814-8E31-051681B6DD79}"/>
              </a:ext>
            </a:extLst>
          </p:cNvPr>
          <p:cNvSpPr>
            <a:spLocks noGrp="1"/>
          </p:cNvSpPr>
          <p:nvPr>
            <p:ph idx="1"/>
          </p:nvPr>
        </p:nvSpPr>
        <p:spPr>
          <a:xfrm>
            <a:off x="484632" y="1810512"/>
            <a:ext cx="10369296" cy="4160520"/>
          </a:xfrm>
        </p:spPr>
        <p:txBody>
          <a:bodyPr/>
          <a:lstStyle/>
          <a:p>
            <a:pPr marL="0" indent="0" algn="l">
              <a:buNone/>
            </a:pPr>
            <a:r>
              <a:rPr lang="en-US" sz="2800" b="1" dirty="0">
                <a:solidFill>
                  <a:srgbClr val="231F20"/>
                </a:solidFill>
                <a:latin typeface="TradeGothicLTStd"/>
              </a:rPr>
              <a:t>Groups: war vs sanctions</a:t>
            </a:r>
          </a:p>
          <a:p>
            <a:pPr marL="0" indent="0" algn="l">
              <a:buNone/>
            </a:pPr>
            <a:r>
              <a:rPr lang="en-US" sz="2800" dirty="0">
                <a:solidFill>
                  <a:srgbClr val="231F20"/>
                </a:solidFill>
                <a:latin typeface="TradeGothicLTStd"/>
              </a:rPr>
              <a:t>Inner group of four </a:t>
            </a:r>
          </a:p>
          <a:p>
            <a:pPr marL="0" indent="0" algn="l">
              <a:buNone/>
            </a:pPr>
            <a:r>
              <a:rPr lang="en-US" sz="2800" dirty="0">
                <a:solidFill>
                  <a:srgbClr val="231F20"/>
                </a:solidFill>
                <a:latin typeface="TradeGothicLTStd"/>
              </a:rPr>
              <a:t>(President George Bush, Vice President Dan Quayle, National Security Adviser Brent Scowcroft, and Chief-of-Staff John Sununu) </a:t>
            </a:r>
          </a:p>
          <a:p>
            <a:pPr marL="0" indent="0" algn="l">
              <a:buNone/>
            </a:pPr>
            <a:r>
              <a:rPr lang="en-US" b="1" dirty="0">
                <a:solidFill>
                  <a:srgbClr val="231F20"/>
                </a:solidFill>
                <a:latin typeface="TradeGothicLTStd"/>
              </a:rPr>
              <a:t>VS</a:t>
            </a:r>
          </a:p>
          <a:p>
            <a:pPr marL="0" indent="0" algn="l">
              <a:buNone/>
            </a:pPr>
            <a:r>
              <a:rPr lang="en-US" sz="2800" dirty="0">
                <a:solidFill>
                  <a:srgbClr val="231F20"/>
                </a:solidFill>
                <a:latin typeface="TradeGothicLTStd"/>
              </a:rPr>
              <a:t>Outer group of eight (Secretary of State James Baker, Secretary of Defense Richard Cheney, Chairman of the Joint Chiefs-of-Staff Colin Powell, and Deputy National Security Adviser Robert Gates)</a:t>
            </a:r>
          </a:p>
          <a:p>
            <a:endParaRPr lang="en-US" dirty="0"/>
          </a:p>
        </p:txBody>
      </p:sp>
    </p:spTree>
    <p:extLst>
      <p:ext uri="{BB962C8B-B14F-4D97-AF65-F5344CB8AC3E}">
        <p14:creationId xmlns:p14="http://schemas.microsoft.com/office/powerpoint/2010/main" val="1888656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5F68A-94E8-BC21-1F1D-5B20095463B1}"/>
              </a:ext>
            </a:extLst>
          </p:cNvPr>
          <p:cNvSpPr>
            <a:spLocks noGrp="1"/>
          </p:cNvSpPr>
          <p:nvPr>
            <p:ph type="title"/>
          </p:nvPr>
        </p:nvSpPr>
        <p:spPr/>
        <p:txBody>
          <a:bodyPr/>
          <a:lstStyle/>
          <a:p>
            <a:r>
              <a:rPr lang="en-US" dirty="0"/>
              <a:t>Donald Trump and US FP</a:t>
            </a:r>
          </a:p>
        </p:txBody>
      </p:sp>
      <p:sp>
        <p:nvSpPr>
          <p:cNvPr id="6" name="TextBox 5">
            <a:extLst>
              <a:ext uri="{FF2B5EF4-FFF2-40B4-BE49-F238E27FC236}">
                <a16:creationId xmlns:a16="http://schemas.microsoft.com/office/drawing/2014/main" id="{2E427CFF-6372-908E-020D-3A38FB2096F2}"/>
              </a:ext>
            </a:extLst>
          </p:cNvPr>
          <p:cNvSpPr txBox="1"/>
          <p:nvPr/>
        </p:nvSpPr>
        <p:spPr>
          <a:xfrm>
            <a:off x="838200" y="1792224"/>
            <a:ext cx="10431025" cy="4154984"/>
          </a:xfrm>
          <a:prstGeom prst="rect">
            <a:avLst/>
          </a:prstGeom>
          <a:noFill/>
        </p:spPr>
        <p:txBody>
          <a:bodyPr wrap="square" rtlCol="0">
            <a:spAutoFit/>
          </a:bodyPr>
          <a:lstStyle/>
          <a:p>
            <a:r>
              <a:rPr lang="en-US" sz="2400" dirty="0"/>
              <a:t>A stand-off between Trump on the one hand and the system (international and national) on the other hand; who won?</a:t>
            </a:r>
          </a:p>
          <a:p>
            <a:r>
              <a:rPr lang="en-US" sz="2400" b="1" dirty="0"/>
              <a:t>Did he change US FP? </a:t>
            </a:r>
          </a:p>
          <a:p>
            <a:pPr marL="342900" indent="-342900">
              <a:buFontTx/>
              <a:buChar char="-"/>
            </a:pPr>
            <a:r>
              <a:rPr lang="en-US" sz="2400" dirty="0"/>
              <a:t>Style / discourse </a:t>
            </a:r>
          </a:p>
          <a:p>
            <a:pPr algn="l"/>
            <a:r>
              <a:rPr lang="en-US" sz="2400" dirty="0"/>
              <a:t>Walt (2020) </a:t>
            </a:r>
            <a:r>
              <a:rPr lang="en-US" sz="2400" dirty="0">
                <a:sym typeface="Wingdings" panose="05000000000000000000" pitchFamily="2" charset="2"/>
              </a:rPr>
              <a:t> </a:t>
            </a:r>
            <a:r>
              <a:rPr lang="en-US" sz="2400" dirty="0"/>
              <a:t>Both Trump and Obama, then, represent a swing away from the optimistic global democracy-promotion of Bill Clinton and George W. Bush, towards a more modest view of US power and an increasing focus on the challenge from China. Similar to WW1 US approach</a:t>
            </a:r>
          </a:p>
          <a:p>
            <a:pPr marL="342900" indent="-342900" algn="l">
              <a:buFontTx/>
              <a:buChar char="-"/>
            </a:pPr>
            <a:r>
              <a:rPr lang="en-US" sz="2400" dirty="0"/>
              <a:t>Trump’s foreign policy is the natural reaction of a declining hegemonic power no longer willing to invest in common purposes of the international society.</a:t>
            </a:r>
          </a:p>
          <a:p>
            <a:pPr marL="342900" indent="-342900" algn="l">
              <a:buFontTx/>
              <a:buChar char="-"/>
            </a:pPr>
            <a:r>
              <a:rPr lang="en-US" sz="2400" dirty="0"/>
              <a:t>Foreign policy impacted by his domestic clashes with courts and constituency </a:t>
            </a:r>
          </a:p>
        </p:txBody>
      </p:sp>
    </p:spTree>
    <p:extLst>
      <p:ext uri="{BB962C8B-B14F-4D97-AF65-F5344CB8AC3E}">
        <p14:creationId xmlns:p14="http://schemas.microsoft.com/office/powerpoint/2010/main" val="589955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7DD57-3C17-500D-F83A-A4674F3A1AD2}"/>
              </a:ext>
            </a:extLst>
          </p:cNvPr>
          <p:cNvSpPr>
            <a:spLocks noGrp="1"/>
          </p:cNvSpPr>
          <p:nvPr>
            <p:ph type="title"/>
          </p:nvPr>
        </p:nvSpPr>
        <p:spPr/>
        <p:txBody>
          <a:bodyPr anchor="ctr"/>
          <a:lstStyle/>
          <a:p>
            <a:r>
              <a:rPr lang="en-US" dirty="0"/>
              <a:t>International political economy</a:t>
            </a:r>
          </a:p>
        </p:txBody>
      </p:sp>
      <p:sp>
        <p:nvSpPr>
          <p:cNvPr id="3" name="Content Placeholder 2">
            <a:extLst>
              <a:ext uri="{FF2B5EF4-FFF2-40B4-BE49-F238E27FC236}">
                <a16:creationId xmlns:a16="http://schemas.microsoft.com/office/drawing/2014/main" id="{21B948C2-BE80-BB76-C9BA-7D29B7BF8756}"/>
              </a:ext>
            </a:extLst>
          </p:cNvPr>
          <p:cNvSpPr>
            <a:spLocks noGrp="1"/>
          </p:cNvSpPr>
          <p:nvPr>
            <p:ph idx="1"/>
          </p:nvPr>
        </p:nvSpPr>
        <p:spPr/>
        <p:txBody>
          <a:bodyPr>
            <a:normAutofit/>
          </a:bodyPr>
          <a:lstStyle/>
          <a:p>
            <a:pPr>
              <a:buFont typeface="Wingdings" panose="05000000000000000000" pitchFamily="2" charset="2"/>
              <a:buChar char="q"/>
            </a:pPr>
            <a:r>
              <a:rPr lang="en-US" sz="4000" dirty="0"/>
              <a:t>What is IPE and why is it important? </a:t>
            </a:r>
          </a:p>
          <a:p>
            <a:pPr>
              <a:buFont typeface="Wingdings" panose="05000000000000000000" pitchFamily="2" charset="2"/>
              <a:buChar char="q"/>
            </a:pPr>
            <a:r>
              <a:rPr lang="en-US" sz="4000" dirty="0"/>
              <a:t>Give the core arguments made by the three main theories of IPE: mercantilism, economic liberalism, and Marxism. Which theory, if any, is the best one? Why?</a:t>
            </a:r>
          </a:p>
        </p:txBody>
      </p:sp>
    </p:spTree>
    <p:extLst>
      <p:ext uri="{BB962C8B-B14F-4D97-AF65-F5344CB8AC3E}">
        <p14:creationId xmlns:p14="http://schemas.microsoft.com/office/powerpoint/2010/main" val="471432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9B0ED-74F5-F888-B48B-81301D3F302E}"/>
              </a:ext>
            </a:extLst>
          </p:cNvPr>
          <p:cNvSpPr>
            <a:spLocks noGrp="1"/>
          </p:cNvSpPr>
          <p:nvPr>
            <p:ph type="title"/>
          </p:nvPr>
        </p:nvSpPr>
        <p:spPr/>
        <p:txBody>
          <a:bodyPr/>
          <a:lstStyle/>
          <a:p>
            <a:r>
              <a:rPr lang="en-US" dirty="0"/>
              <a:t>Politics and economy </a:t>
            </a:r>
          </a:p>
        </p:txBody>
      </p:sp>
      <p:sp>
        <p:nvSpPr>
          <p:cNvPr id="3" name="Content Placeholder 2">
            <a:extLst>
              <a:ext uri="{FF2B5EF4-FFF2-40B4-BE49-F238E27FC236}">
                <a16:creationId xmlns:a16="http://schemas.microsoft.com/office/drawing/2014/main" id="{46CED085-292D-4218-6E24-0A7A8B746BD1}"/>
              </a:ext>
            </a:extLst>
          </p:cNvPr>
          <p:cNvSpPr>
            <a:spLocks noGrp="1"/>
          </p:cNvSpPr>
          <p:nvPr>
            <p:ph idx="1"/>
          </p:nvPr>
        </p:nvSpPr>
        <p:spPr>
          <a:xfrm>
            <a:off x="581193" y="2180496"/>
            <a:ext cx="5514808" cy="3678303"/>
          </a:xfrm>
        </p:spPr>
        <p:txBody>
          <a:bodyPr/>
          <a:lstStyle/>
          <a:p>
            <a:r>
              <a:rPr lang="en-US" dirty="0"/>
              <a:t>Interplay between states and market </a:t>
            </a:r>
          </a:p>
          <a:p>
            <a:r>
              <a:rPr lang="en-US" dirty="0"/>
              <a:t>Economic relations across boarders</a:t>
            </a:r>
          </a:p>
          <a:p>
            <a:r>
              <a:rPr lang="en-US" dirty="0"/>
              <a:t>International political economy / global political economy </a:t>
            </a:r>
          </a:p>
          <a:p>
            <a:r>
              <a:rPr lang="en-US" dirty="0"/>
              <a:t>Low politics according to realists </a:t>
            </a:r>
          </a:p>
          <a:p>
            <a:pPr marL="0" indent="0">
              <a:buNone/>
            </a:pPr>
            <a:r>
              <a:rPr lang="en-US" dirty="0"/>
              <a:t>It changed in the 1970s…</a:t>
            </a:r>
          </a:p>
          <a:p>
            <a:pPr>
              <a:buFontTx/>
              <a:buChar char="-"/>
            </a:pPr>
            <a:r>
              <a:rPr lang="en-US" dirty="0"/>
              <a:t>End of Bretton Wood </a:t>
            </a:r>
          </a:p>
          <a:p>
            <a:pPr>
              <a:buFontTx/>
              <a:buChar char="-"/>
            </a:pPr>
            <a:r>
              <a:rPr lang="en-US" dirty="0">
                <a:solidFill>
                  <a:srgbClr val="231F20"/>
                </a:solidFill>
                <a:latin typeface="CentennialLTStd-Roman"/>
              </a:rPr>
              <a:t>O</a:t>
            </a:r>
            <a:r>
              <a:rPr lang="en-US" sz="1800" b="0" i="0" u="none" strike="noStrike" baseline="0" dirty="0">
                <a:solidFill>
                  <a:srgbClr val="231F20"/>
                </a:solidFill>
                <a:latin typeface="CentennialLTStd-Roman"/>
              </a:rPr>
              <a:t>il crisis 1973</a:t>
            </a:r>
            <a:endParaRPr lang="en-US" dirty="0"/>
          </a:p>
          <a:p>
            <a:r>
              <a:rPr lang="en-US" dirty="0"/>
              <a:t>New International Economic Order? </a:t>
            </a:r>
          </a:p>
        </p:txBody>
      </p:sp>
      <p:pic>
        <p:nvPicPr>
          <p:cNvPr id="5" name="Picture 4">
            <a:extLst>
              <a:ext uri="{FF2B5EF4-FFF2-40B4-BE49-F238E27FC236}">
                <a16:creationId xmlns:a16="http://schemas.microsoft.com/office/drawing/2014/main" id="{29784B3D-F1C4-F6C8-9556-EE9A7EB5A82B}"/>
              </a:ext>
            </a:extLst>
          </p:cNvPr>
          <p:cNvPicPr>
            <a:picLocks noChangeAspect="1"/>
          </p:cNvPicPr>
          <p:nvPr/>
        </p:nvPicPr>
        <p:blipFill>
          <a:blip r:embed="rId2"/>
          <a:stretch>
            <a:fillRect/>
          </a:stretch>
        </p:blipFill>
        <p:spPr>
          <a:xfrm>
            <a:off x="6276975" y="2095500"/>
            <a:ext cx="5415699" cy="3610466"/>
          </a:xfrm>
          <a:prstGeom prst="rect">
            <a:avLst/>
          </a:prstGeom>
        </p:spPr>
      </p:pic>
    </p:spTree>
    <p:extLst>
      <p:ext uri="{BB962C8B-B14F-4D97-AF65-F5344CB8AC3E}">
        <p14:creationId xmlns:p14="http://schemas.microsoft.com/office/powerpoint/2010/main" val="2465179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CBD0E-5286-54FC-AF36-CF00073E14F6}"/>
              </a:ext>
            </a:extLst>
          </p:cNvPr>
          <p:cNvSpPr>
            <a:spLocks noGrp="1"/>
          </p:cNvSpPr>
          <p:nvPr>
            <p:ph type="title"/>
          </p:nvPr>
        </p:nvSpPr>
        <p:spPr/>
        <p:txBody>
          <a:bodyPr/>
          <a:lstStyle/>
          <a:p>
            <a:r>
              <a:rPr lang="en-US" dirty="0"/>
              <a:t>3 main theories in IPE </a:t>
            </a:r>
          </a:p>
        </p:txBody>
      </p:sp>
      <p:pic>
        <p:nvPicPr>
          <p:cNvPr id="5" name="Content Placeholder 4">
            <a:extLst>
              <a:ext uri="{FF2B5EF4-FFF2-40B4-BE49-F238E27FC236}">
                <a16:creationId xmlns:a16="http://schemas.microsoft.com/office/drawing/2014/main" id="{2791A0C1-2563-E18D-5F1B-43A969C748E1}"/>
              </a:ext>
            </a:extLst>
          </p:cNvPr>
          <p:cNvPicPr>
            <a:picLocks noGrp="1" noChangeAspect="1"/>
          </p:cNvPicPr>
          <p:nvPr>
            <p:ph idx="1"/>
          </p:nvPr>
        </p:nvPicPr>
        <p:blipFill>
          <a:blip r:embed="rId2"/>
          <a:stretch>
            <a:fillRect/>
          </a:stretch>
        </p:blipFill>
        <p:spPr>
          <a:xfrm>
            <a:off x="838200" y="1875249"/>
            <a:ext cx="10096937" cy="4525551"/>
          </a:xfrm>
        </p:spPr>
      </p:pic>
    </p:spTree>
    <p:extLst>
      <p:ext uri="{BB962C8B-B14F-4D97-AF65-F5344CB8AC3E}">
        <p14:creationId xmlns:p14="http://schemas.microsoft.com/office/powerpoint/2010/main" val="281246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5035C8-B1D4-C03E-A8F5-9EB0D9C5A4E1}"/>
              </a:ext>
            </a:extLst>
          </p:cNvPr>
          <p:cNvSpPr txBox="1"/>
          <p:nvPr/>
        </p:nvSpPr>
        <p:spPr>
          <a:xfrm>
            <a:off x="445673" y="858494"/>
            <a:ext cx="3872753" cy="5401479"/>
          </a:xfrm>
          <a:prstGeom prst="rect">
            <a:avLst/>
          </a:prstGeom>
          <a:noFill/>
          <a:ln>
            <a:noFill/>
          </a:ln>
        </p:spPr>
        <p:txBody>
          <a:bodyPr wrap="square" rtlCol="0">
            <a:spAutoFit/>
          </a:bodyPr>
          <a:lstStyle/>
          <a:p>
            <a:pPr lvl="0">
              <a:spcBef>
                <a:spcPts val="1800"/>
              </a:spcBef>
            </a:pPr>
            <a:r>
              <a:rPr lang="en-US" sz="2400" dirty="0"/>
              <a:t>Contestation point League of Nations </a:t>
            </a:r>
          </a:p>
          <a:p>
            <a:pPr lvl="0">
              <a:spcBef>
                <a:spcPts val="1800"/>
              </a:spcBef>
            </a:pPr>
            <a:r>
              <a:rPr lang="en-US" sz="2400" dirty="0"/>
              <a:t>- US did not ratify participation</a:t>
            </a:r>
          </a:p>
          <a:p>
            <a:pPr lvl="0">
              <a:spcBef>
                <a:spcPts val="1800"/>
              </a:spcBef>
            </a:pPr>
            <a:r>
              <a:rPr lang="en-US" sz="2400" dirty="0"/>
              <a:t>- Italy in Ethiopia</a:t>
            </a:r>
          </a:p>
          <a:p>
            <a:pPr lvl="0">
              <a:spcBef>
                <a:spcPts val="1800"/>
              </a:spcBef>
            </a:pPr>
            <a:r>
              <a:rPr lang="en-US" sz="2400" dirty="0"/>
              <a:t>- Japan in Manchuria</a:t>
            </a:r>
          </a:p>
          <a:p>
            <a:pPr lvl="0">
              <a:spcBef>
                <a:spcPts val="1800"/>
              </a:spcBef>
            </a:pPr>
            <a:endParaRPr lang="en-US" sz="2400" dirty="0"/>
          </a:p>
          <a:p>
            <a:pPr lvl="0">
              <a:spcBef>
                <a:spcPts val="1800"/>
              </a:spcBef>
            </a:pPr>
            <a:r>
              <a:rPr lang="en-US" sz="2400" dirty="0"/>
              <a:t>Power play vs. cooperation</a:t>
            </a:r>
          </a:p>
          <a:p>
            <a:pPr lvl="0">
              <a:spcBef>
                <a:spcPts val="1800"/>
              </a:spcBef>
            </a:pPr>
            <a:r>
              <a:rPr lang="en-US" sz="2400" dirty="0"/>
              <a:t>Morality </a:t>
            </a:r>
          </a:p>
          <a:p>
            <a:pPr lvl="0">
              <a:spcBef>
                <a:spcPts val="1800"/>
              </a:spcBef>
            </a:pPr>
            <a:r>
              <a:rPr lang="en-US" sz="2400" dirty="0"/>
              <a:t>Who won?</a:t>
            </a:r>
          </a:p>
        </p:txBody>
      </p:sp>
      <p:graphicFrame>
        <p:nvGraphicFramePr>
          <p:cNvPr id="3" name="Diagram 2">
            <a:extLst>
              <a:ext uri="{FF2B5EF4-FFF2-40B4-BE49-F238E27FC236}">
                <a16:creationId xmlns:a16="http://schemas.microsoft.com/office/drawing/2014/main" id="{25752DA9-9A27-6A22-FC34-70E262D602E8}"/>
              </a:ext>
            </a:extLst>
          </p:cNvPr>
          <p:cNvGraphicFramePr/>
          <p:nvPr>
            <p:extLst>
              <p:ext uri="{D42A27DB-BD31-4B8C-83A1-F6EECF244321}">
                <p14:modId xmlns:p14="http://schemas.microsoft.com/office/powerpoint/2010/main" val="2319077510"/>
              </p:ext>
            </p:extLst>
          </p:nvPr>
        </p:nvGraphicFramePr>
        <p:xfrm>
          <a:off x="5340403" y="630091"/>
          <a:ext cx="6654373" cy="48751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023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DC350-7DD8-51D1-9DF5-E02702F24F3C}"/>
              </a:ext>
            </a:extLst>
          </p:cNvPr>
          <p:cNvSpPr>
            <a:spLocks noGrp="1"/>
          </p:cNvSpPr>
          <p:nvPr>
            <p:ph type="title"/>
          </p:nvPr>
        </p:nvSpPr>
        <p:spPr/>
        <p:txBody>
          <a:bodyPr/>
          <a:lstStyle/>
          <a:p>
            <a:r>
              <a:rPr lang="en-US" dirty="0"/>
              <a:t>Who said it and when?</a:t>
            </a:r>
          </a:p>
        </p:txBody>
      </p:sp>
      <p:sp>
        <p:nvSpPr>
          <p:cNvPr id="3" name="Content Placeholder 2">
            <a:extLst>
              <a:ext uri="{FF2B5EF4-FFF2-40B4-BE49-F238E27FC236}">
                <a16:creationId xmlns:a16="http://schemas.microsoft.com/office/drawing/2014/main" id="{EEC0A979-0633-1DC9-26B8-7DAB09EA090B}"/>
              </a:ext>
            </a:extLst>
          </p:cNvPr>
          <p:cNvSpPr>
            <a:spLocks noGrp="1"/>
          </p:cNvSpPr>
          <p:nvPr>
            <p:ph idx="1"/>
          </p:nvPr>
        </p:nvSpPr>
        <p:spPr/>
        <p:txBody>
          <a:bodyPr>
            <a:normAutofit/>
          </a:bodyPr>
          <a:lstStyle/>
          <a:p>
            <a:pPr algn="l"/>
            <a:r>
              <a:rPr lang="en-US" sz="2800" b="0" i="0" u="none" strike="noStrike" baseline="0" dirty="0">
                <a:latin typeface="FreeSans"/>
              </a:rPr>
              <a:t>‘‘the </a:t>
            </a:r>
            <a:r>
              <a:rPr lang="en-US" sz="2800" b="1" i="0" u="none" strike="noStrike" baseline="0" dirty="0">
                <a:latin typeface="FreeSans"/>
              </a:rPr>
              <a:t>complete realist</a:t>
            </a:r>
            <a:r>
              <a:rPr lang="en-US" sz="2800" b="0" i="0" u="none" strike="noStrike" baseline="0" dirty="0">
                <a:latin typeface="FreeSans"/>
              </a:rPr>
              <a:t>, unconditionally accepting the causal sequence of events, deprives himself of the possibility of changing reality. The </a:t>
            </a:r>
            <a:r>
              <a:rPr lang="en-US" sz="2800" b="1" i="0" u="none" strike="noStrike" baseline="0" dirty="0">
                <a:latin typeface="FreeSans"/>
              </a:rPr>
              <a:t>complete utopian</a:t>
            </a:r>
            <a:r>
              <a:rPr lang="en-US" sz="2800" b="0" i="0" u="none" strike="noStrike" baseline="0" dirty="0">
                <a:latin typeface="FreeSans"/>
              </a:rPr>
              <a:t>, by rejecting the causal sequence, deprives himself of the possibility of understanding either the reality which he is seeking to change or the process by which it can be changed’’ (1939, p. 12).</a:t>
            </a:r>
            <a:endParaRPr lang="en-US" sz="2800" dirty="0"/>
          </a:p>
        </p:txBody>
      </p:sp>
    </p:spTree>
    <p:extLst>
      <p:ext uri="{BB962C8B-B14F-4D97-AF65-F5344CB8AC3E}">
        <p14:creationId xmlns:p14="http://schemas.microsoft.com/office/powerpoint/2010/main" val="229176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960DF-8287-594F-DBDC-5113915467D1}"/>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5623C22-EDB0-BB66-51E0-070B40130F4D}"/>
              </a:ext>
            </a:extLst>
          </p:cNvPr>
          <p:cNvGraphicFramePr/>
          <p:nvPr>
            <p:extLst>
              <p:ext uri="{D42A27DB-BD31-4B8C-83A1-F6EECF244321}">
                <p14:modId xmlns:p14="http://schemas.microsoft.com/office/powerpoint/2010/main" val="2009986014"/>
              </p:ext>
            </p:extLst>
          </p:nvPr>
        </p:nvGraphicFramePr>
        <p:xfrm>
          <a:off x="5501768" y="906717"/>
          <a:ext cx="6277856" cy="45985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EB0BCD87-BC7E-EE2B-4C87-9D9EB331924F}"/>
              </a:ext>
            </a:extLst>
          </p:cNvPr>
          <p:cNvSpPr txBox="1"/>
          <p:nvPr/>
        </p:nvSpPr>
        <p:spPr>
          <a:xfrm>
            <a:off x="258695" y="714615"/>
            <a:ext cx="4564316" cy="6555641"/>
          </a:xfrm>
          <a:prstGeom prst="rect">
            <a:avLst/>
          </a:prstGeom>
          <a:noFill/>
          <a:ln>
            <a:noFill/>
          </a:ln>
        </p:spPr>
        <p:txBody>
          <a:bodyPr wrap="square" rtlCol="0">
            <a:spAutoFit/>
          </a:bodyPr>
          <a:lstStyle/>
          <a:p>
            <a:pPr lvl="0">
              <a:spcBef>
                <a:spcPts val="1800"/>
              </a:spcBef>
            </a:pPr>
            <a:r>
              <a:rPr lang="en-US" sz="2400" dirty="0"/>
              <a:t>Between and within the school of thought</a:t>
            </a:r>
          </a:p>
          <a:p>
            <a:pPr lvl="0">
              <a:spcBef>
                <a:spcPts val="1800"/>
              </a:spcBef>
            </a:pPr>
            <a:r>
              <a:rPr lang="en-US" sz="2400" dirty="0"/>
              <a:t>- </a:t>
            </a:r>
            <a:r>
              <a:rPr lang="en-US" sz="2400" b="1" u="sng" dirty="0"/>
              <a:t>Methodological debate</a:t>
            </a:r>
            <a:r>
              <a:rPr lang="en-US" sz="2400" dirty="0"/>
              <a:t>: what is the best “science” for IR?</a:t>
            </a:r>
            <a:endParaRPr lang="en-GR" sz="2400" dirty="0"/>
          </a:p>
          <a:p>
            <a:pPr lvl="0">
              <a:spcBef>
                <a:spcPts val="1800"/>
              </a:spcBef>
            </a:pPr>
            <a:r>
              <a:rPr lang="en-US" sz="2400" dirty="0"/>
              <a:t>Qualitative vs historians! </a:t>
            </a:r>
          </a:p>
          <a:p>
            <a:pPr lvl="0">
              <a:spcBef>
                <a:spcPts val="1800"/>
              </a:spcBef>
            </a:pPr>
            <a:r>
              <a:rPr lang="en-US" sz="2400" dirty="0" err="1"/>
              <a:t>Behav</a:t>
            </a:r>
            <a:r>
              <a:rPr lang="en-US" sz="2400" dirty="0"/>
              <a:t>. (naturalist science method)</a:t>
            </a:r>
          </a:p>
          <a:p>
            <a:pPr lvl="0">
              <a:spcBef>
                <a:spcPts val="1800"/>
              </a:spcBef>
            </a:pPr>
            <a:r>
              <a:rPr lang="en-US" sz="2400" dirty="0"/>
              <a:t>VS</a:t>
            </a:r>
          </a:p>
          <a:p>
            <a:pPr lvl="0">
              <a:spcBef>
                <a:spcPts val="1800"/>
              </a:spcBef>
            </a:pPr>
            <a:r>
              <a:rPr lang="en-US" sz="2400" dirty="0"/>
              <a:t>Traditionalists (or Classicists) interpretive historical methods e.g., (Hedley Bull and Carr)</a:t>
            </a:r>
            <a:endParaRPr lang="en-GR" sz="2400" dirty="0"/>
          </a:p>
          <a:p>
            <a:pPr lvl="0">
              <a:spcBef>
                <a:spcPts val="1800"/>
              </a:spcBef>
            </a:pPr>
            <a:r>
              <a:rPr lang="en-US" sz="2400" dirty="0"/>
              <a:t>The nuance was “empirical testing, mainly via falsification” e.g., (Schelling and Kaplan)</a:t>
            </a:r>
          </a:p>
          <a:p>
            <a:endParaRPr lang="en-US" dirty="0"/>
          </a:p>
        </p:txBody>
      </p:sp>
    </p:spTree>
    <p:extLst>
      <p:ext uri="{BB962C8B-B14F-4D97-AF65-F5344CB8AC3E}">
        <p14:creationId xmlns:p14="http://schemas.microsoft.com/office/powerpoint/2010/main" val="241209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B8F2E-247A-01B3-1CEB-AF2DE3A671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E66020-E315-28D7-E00A-DC0BAD12DEDB}"/>
              </a:ext>
            </a:extLst>
          </p:cNvPr>
          <p:cNvSpPr txBox="1"/>
          <p:nvPr/>
        </p:nvSpPr>
        <p:spPr>
          <a:xfrm>
            <a:off x="268940" y="1029660"/>
            <a:ext cx="4940835" cy="4985980"/>
          </a:xfrm>
          <a:prstGeom prst="rect">
            <a:avLst/>
          </a:prstGeom>
          <a:noFill/>
          <a:ln>
            <a:noFill/>
          </a:ln>
        </p:spPr>
        <p:txBody>
          <a:bodyPr wrap="square" rtlCol="0">
            <a:spAutoFit/>
          </a:bodyPr>
          <a:lstStyle/>
          <a:p>
            <a:pPr lvl="0">
              <a:spcBef>
                <a:spcPts val="1800"/>
              </a:spcBef>
            </a:pPr>
            <a:r>
              <a:rPr lang="en-US" sz="2000" b="1" u="sng" dirty="0"/>
              <a:t>NEO-NEO debate (inter-paradigm)</a:t>
            </a:r>
          </a:p>
          <a:p>
            <a:pPr lvl="0">
              <a:spcBef>
                <a:spcPts val="1800"/>
              </a:spcBef>
            </a:pPr>
            <a:r>
              <a:rPr lang="en-US" sz="2000" dirty="0"/>
              <a:t>- Kenneth Waltz 1979 reboot Realism (from human nature to  a Structural Realism associated with the international system (behavioralist)</a:t>
            </a:r>
          </a:p>
          <a:p>
            <a:pPr lvl="0">
              <a:spcBef>
                <a:spcPts val="1800"/>
              </a:spcBef>
            </a:pPr>
            <a:r>
              <a:rPr lang="en-US" sz="2000" dirty="0"/>
              <a:t>- Robert Keohane and Joseph Nye </a:t>
            </a:r>
            <a:r>
              <a:rPr lang="en-US" sz="2000" dirty="0">
                <a:sym typeface="Wingdings" panose="05000000000000000000" pitchFamily="2" charset="2"/>
              </a:rPr>
              <a:t> </a:t>
            </a:r>
            <a:r>
              <a:rPr lang="en-US" sz="2000" dirty="0"/>
              <a:t>effects transnational relations on the interstate system (national sovereignty, foreign policies, IO)</a:t>
            </a:r>
          </a:p>
          <a:p>
            <a:pPr lvl="0">
              <a:spcBef>
                <a:spcPts val="1800"/>
              </a:spcBef>
            </a:pPr>
            <a:r>
              <a:rPr lang="en-US" sz="2000" dirty="0"/>
              <a:t>- Convergence between </a:t>
            </a:r>
            <a:r>
              <a:rPr lang="en-US" sz="2000" dirty="0" err="1"/>
              <a:t>neolib</a:t>
            </a:r>
            <a:r>
              <a:rPr lang="en-US" sz="2000" dirty="0"/>
              <a:t>. &amp; </a:t>
            </a:r>
            <a:r>
              <a:rPr lang="en-US" sz="2000" dirty="0" err="1"/>
              <a:t>neoreal</a:t>
            </a:r>
            <a:r>
              <a:rPr lang="en-US" sz="2000" dirty="0"/>
              <a:t>.</a:t>
            </a:r>
          </a:p>
          <a:p>
            <a:pPr lvl="0">
              <a:spcBef>
                <a:spcPts val="1800"/>
              </a:spcBef>
            </a:pPr>
            <a:r>
              <a:rPr lang="en-US" sz="2000" dirty="0"/>
              <a:t>The former accepted state egoism and the latter interrelated entities. </a:t>
            </a:r>
          </a:p>
          <a:p>
            <a:endParaRPr lang="en-US" dirty="0"/>
          </a:p>
        </p:txBody>
      </p:sp>
      <p:graphicFrame>
        <p:nvGraphicFramePr>
          <p:cNvPr id="3" name="Diagram 2">
            <a:extLst>
              <a:ext uri="{FF2B5EF4-FFF2-40B4-BE49-F238E27FC236}">
                <a16:creationId xmlns:a16="http://schemas.microsoft.com/office/drawing/2014/main" id="{8F314D30-5BBB-F5E5-BBF2-A5235B68EC2A}"/>
              </a:ext>
            </a:extLst>
          </p:cNvPr>
          <p:cNvGraphicFramePr/>
          <p:nvPr>
            <p:extLst>
              <p:ext uri="{D42A27DB-BD31-4B8C-83A1-F6EECF244321}">
                <p14:modId xmlns:p14="http://schemas.microsoft.com/office/powerpoint/2010/main" val="1317204437"/>
              </p:ext>
            </p:extLst>
          </p:nvPr>
        </p:nvGraphicFramePr>
        <p:xfrm>
          <a:off x="5501768" y="906717"/>
          <a:ext cx="6277856" cy="45985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879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C3FBC-B8B0-EC94-24BE-E7F6DCCF7417}"/>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3AFF4F2-E476-69B8-070A-C80B852B6ECD}"/>
              </a:ext>
            </a:extLst>
          </p:cNvPr>
          <p:cNvGraphicFramePr/>
          <p:nvPr>
            <p:extLst>
              <p:ext uri="{D42A27DB-BD31-4B8C-83A1-F6EECF244321}">
                <p14:modId xmlns:p14="http://schemas.microsoft.com/office/powerpoint/2010/main" val="1091192007"/>
              </p:ext>
            </p:extLst>
          </p:nvPr>
        </p:nvGraphicFramePr>
        <p:xfrm>
          <a:off x="5501768" y="906717"/>
          <a:ext cx="6277856" cy="45985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4A54CDB-8E8B-B7FD-B23B-EF322BB2C670}"/>
              </a:ext>
            </a:extLst>
          </p:cNvPr>
          <p:cNvSpPr txBox="1"/>
          <p:nvPr/>
        </p:nvSpPr>
        <p:spPr>
          <a:xfrm>
            <a:off x="350904" y="69157"/>
            <a:ext cx="4835819" cy="6494085"/>
          </a:xfrm>
          <a:prstGeom prst="rect">
            <a:avLst/>
          </a:prstGeom>
          <a:noFill/>
          <a:ln>
            <a:noFill/>
          </a:ln>
        </p:spPr>
        <p:txBody>
          <a:bodyPr wrap="square" rtlCol="0">
            <a:spAutoFit/>
          </a:bodyPr>
          <a:lstStyle/>
          <a:p>
            <a:pPr lvl="0" algn="ctr"/>
            <a:r>
              <a:rPr lang="en-US" sz="2000" b="1" u="sng" dirty="0"/>
              <a:t>A </a:t>
            </a:r>
            <a:r>
              <a:rPr lang="en-US" sz="2000" b="1" u="sng" dirty="0" err="1"/>
              <a:t>Epsitimological</a:t>
            </a:r>
            <a:r>
              <a:rPr lang="en-US" sz="2000" b="1" u="sng" dirty="0"/>
              <a:t> Debate!</a:t>
            </a:r>
          </a:p>
          <a:p>
            <a:pPr lvl="0"/>
            <a:endParaRPr lang="en-US" sz="2000" b="1" u="sng" dirty="0"/>
          </a:p>
          <a:p>
            <a:pPr lvl="0"/>
            <a:r>
              <a:rPr lang="en-US" sz="2000" b="1" dirty="0"/>
              <a:t>Rationalists</a:t>
            </a:r>
            <a:r>
              <a:rPr lang="en-US" sz="2000" dirty="0"/>
              <a:t> (Realist and Liberalist) </a:t>
            </a:r>
            <a:r>
              <a:rPr lang="en-US" sz="2000" dirty="0">
                <a:sym typeface="Wingdings" panose="05000000000000000000" pitchFamily="2" charset="2"/>
              </a:rPr>
              <a:t> </a:t>
            </a:r>
            <a:r>
              <a:rPr lang="en-US" sz="2000" dirty="0"/>
              <a:t> positivistic methodology.</a:t>
            </a:r>
          </a:p>
          <a:p>
            <a:pPr lvl="0"/>
            <a:endParaRPr lang="en-US" sz="2000" dirty="0"/>
          </a:p>
          <a:p>
            <a:pPr lvl="0"/>
            <a:r>
              <a:rPr lang="en-US" sz="2000" b="1" dirty="0" err="1"/>
              <a:t>Reflectivists</a:t>
            </a:r>
            <a:r>
              <a:rPr lang="en-US" sz="2000" dirty="0"/>
              <a:t> reject these positivist methods of knowledge generation, preferring interpretive and subjective study and a belief that values cannot be separate from observation.</a:t>
            </a:r>
          </a:p>
          <a:p>
            <a:pPr marL="342900" lvl="0" indent="-342900">
              <a:buFontTx/>
              <a:buChar char="-"/>
            </a:pPr>
            <a:r>
              <a:rPr lang="en-US" sz="2000" dirty="0"/>
              <a:t>post-modernism (</a:t>
            </a:r>
            <a:r>
              <a:rPr lang="en-US" sz="1800" b="0" i="0" u="none" strike="noStrike" baseline="0" dirty="0">
                <a:latin typeface="FreeSans"/>
              </a:rPr>
              <a:t>link between the status quo and the knowledge it generates)</a:t>
            </a:r>
          </a:p>
          <a:p>
            <a:pPr marL="342900" lvl="0" indent="-342900">
              <a:buFontTx/>
              <a:buChar char="-"/>
            </a:pPr>
            <a:r>
              <a:rPr lang="en-US" sz="2000" dirty="0"/>
              <a:t>Feminism (</a:t>
            </a:r>
            <a:r>
              <a:rPr lang="en-US" sz="1800" b="0" i="0" u="none" strike="noStrike" baseline="0" dirty="0">
                <a:latin typeface="FreeSans"/>
              </a:rPr>
              <a:t>lens of women)</a:t>
            </a:r>
          </a:p>
          <a:p>
            <a:pPr marL="342900" lvl="0" indent="-342900">
              <a:buFontTx/>
              <a:buChar char="-"/>
            </a:pPr>
            <a:r>
              <a:rPr lang="en-US" dirty="0">
                <a:latin typeface="FreeSans"/>
              </a:rPr>
              <a:t>C</a:t>
            </a:r>
            <a:r>
              <a:rPr lang="en-US" sz="2000" dirty="0"/>
              <a:t>onstructivism (social theory and ideas)</a:t>
            </a:r>
          </a:p>
          <a:p>
            <a:pPr marL="342900" lvl="0" indent="-342900">
              <a:buFontTx/>
              <a:buChar char="-"/>
            </a:pPr>
            <a:r>
              <a:rPr lang="en-US" sz="2000" dirty="0"/>
              <a:t>Critical theory (Marxist spinoff)</a:t>
            </a:r>
          </a:p>
          <a:p>
            <a:pPr lvl="0"/>
            <a:endParaRPr lang="en-US" sz="2000" dirty="0"/>
          </a:p>
          <a:p>
            <a:pPr lvl="0"/>
            <a:r>
              <a:rPr lang="en-US" sz="2000" dirty="0"/>
              <a:t>Too much of a deconstruction? What about construction?</a:t>
            </a:r>
          </a:p>
          <a:p>
            <a:pPr lvl="0"/>
            <a:endParaRPr lang="en-US" sz="2000" dirty="0"/>
          </a:p>
          <a:p>
            <a:pPr lvl="0"/>
            <a:r>
              <a:rPr lang="en-US" sz="2000" dirty="0"/>
              <a:t>Is it stagnant? Enriched methodology? </a:t>
            </a:r>
          </a:p>
          <a:p>
            <a:pPr lvl="0"/>
            <a:endParaRPr lang="en-US" dirty="0"/>
          </a:p>
        </p:txBody>
      </p:sp>
    </p:spTree>
    <p:extLst>
      <p:ext uri="{BB962C8B-B14F-4D97-AF65-F5344CB8AC3E}">
        <p14:creationId xmlns:p14="http://schemas.microsoft.com/office/powerpoint/2010/main" val="242697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780EA59-BCC3-C48D-1DBA-BAF225B94137}"/>
              </a:ext>
            </a:extLst>
          </p:cNvPr>
          <p:cNvSpPr>
            <a:spLocks noGrp="1"/>
          </p:cNvSpPr>
          <p:nvPr>
            <p:ph type="title"/>
          </p:nvPr>
        </p:nvSpPr>
        <p:spPr>
          <a:xfrm>
            <a:off x="655193" y="689873"/>
            <a:ext cx="9912350" cy="1014292"/>
          </a:xfrm>
        </p:spPr>
        <p:txBody>
          <a:bodyPr/>
          <a:lstStyle/>
          <a:p>
            <a:r>
              <a:rPr lang="en-US" sz="2800" b="1" dirty="0"/>
              <a:t>What is Foreign policy as a concept?</a:t>
            </a:r>
          </a:p>
        </p:txBody>
      </p:sp>
      <p:sp>
        <p:nvSpPr>
          <p:cNvPr id="12" name="TextBox 11">
            <a:extLst>
              <a:ext uri="{FF2B5EF4-FFF2-40B4-BE49-F238E27FC236}">
                <a16:creationId xmlns:a16="http://schemas.microsoft.com/office/drawing/2014/main" id="{673F894D-3F4B-8FB3-A7EE-FB98674B5658}"/>
              </a:ext>
            </a:extLst>
          </p:cNvPr>
          <p:cNvSpPr txBox="1"/>
          <p:nvPr/>
        </p:nvSpPr>
        <p:spPr>
          <a:xfrm>
            <a:off x="402336" y="2313432"/>
            <a:ext cx="11036808" cy="4585871"/>
          </a:xfrm>
          <a:prstGeom prst="rect">
            <a:avLst/>
          </a:prstGeom>
          <a:noFill/>
        </p:spPr>
        <p:txBody>
          <a:bodyPr wrap="square" rtlCol="0">
            <a:spAutoFit/>
          </a:bodyPr>
          <a:lstStyle/>
          <a:p>
            <a:pPr marL="285750" indent="-285750">
              <a:spcBef>
                <a:spcPts val="1200"/>
              </a:spcBef>
              <a:buFontTx/>
              <a:buChar char="-"/>
            </a:pPr>
            <a:r>
              <a:rPr lang="en-US" sz="3200" b="1" dirty="0"/>
              <a:t>Conduct relations with other actors (state or non-state, including IGO)</a:t>
            </a:r>
          </a:p>
          <a:p>
            <a:pPr marL="285750" indent="-285750">
              <a:spcBef>
                <a:spcPts val="1200"/>
              </a:spcBef>
              <a:buFontTx/>
              <a:buChar char="-"/>
            </a:pPr>
            <a:r>
              <a:rPr lang="en-US" sz="3200" b="1" dirty="0"/>
              <a:t>Operates outside the realm of their sovereignty </a:t>
            </a:r>
          </a:p>
          <a:p>
            <a:pPr marL="285750" indent="-285750">
              <a:spcBef>
                <a:spcPts val="1200"/>
              </a:spcBef>
              <a:buFontTx/>
              <a:buChar char="-"/>
            </a:pPr>
            <a:r>
              <a:rPr lang="en-US" sz="3200" b="1" dirty="0"/>
              <a:t>Scope to influence goals and activities of others</a:t>
            </a:r>
          </a:p>
          <a:p>
            <a:pPr marL="285750" indent="-285750">
              <a:spcBef>
                <a:spcPts val="1200"/>
              </a:spcBef>
              <a:buFontTx/>
              <a:buChar char="-"/>
            </a:pPr>
            <a:r>
              <a:rPr lang="en-US" sz="3200" b="1" dirty="0"/>
              <a:t>Policymaking is an instrumental concept:</a:t>
            </a:r>
          </a:p>
          <a:p>
            <a:pPr algn="l">
              <a:spcBef>
                <a:spcPts val="1200"/>
              </a:spcBef>
            </a:pPr>
            <a:r>
              <a:rPr lang="en-US" sz="3200" b="0" i="1" u="none" strike="noStrike" baseline="0" dirty="0">
                <a:solidFill>
                  <a:srgbClr val="231F20"/>
                </a:solidFill>
              </a:rPr>
              <a:t>what is the problem or goal and which solutions or approaches are available to address it?</a:t>
            </a:r>
            <a:endParaRPr lang="en-US" sz="3200" b="1" i="1" dirty="0"/>
          </a:p>
          <a:p>
            <a:endParaRPr lang="en-US" sz="2800" b="1" dirty="0"/>
          </a:p>
        </p:txBody>
      </p:sp>
    </p:spTree>
    <p:extLst>
      <p:ext uri="{BB962C8B-B14F-4D97-AF65-F5344CB8AC3E}">
        <p14:creationId xmlns:p14="http://schemas.microsoft.com/office/powerpoint/2010/main" val="385736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7CBD3-86BE-E58F-2FC4-F84F08370E23}"/>
              </a:ext>
            </a:extLst>
          </p:cNvPr>
          <p:cNvSpPr>
            <a:spLocks noGrp="1"/>
          </p:cNvSpPr>
          <p:nvPr>
            <p:ph type="title"/>
          </p:nvPr>
        </p:nvSpPr>
        <p:spPr>
          <a:xfrm>
            <a:off x="8129016" y="702156"/>
            <a:ext cx="3481792" cy="1013800"/>
          </a:xfrm>
        </p:spPr>
        <p:txBody>
          <a:bodyPr/>
          <a:lstStyle/>
          <a:p>
            <a:r>
              <a:rPr lang="en-US" dirty="0"/>
              <a:t>Foreign Policy</a:t>
            </a:r>
          </a:p>
        </p:txBody>
      </p:sp>
      <p:sp>
        <p:nvSpPr>
          <p:cNvPr id="3" name="Content Placeholder 2">
            <a:extLst>
              <a:ext uri="{FF2B5EF4-FFF2-40B4-BE49-F238E27FC236}">
                <a16:creationId xmlns:a16="http://schemas.microsoft.com/office/drawing/2014/main" id="{8F5062D0-37CC-8E04-FBF1-E7BF555826F4}"/>
              </a:ext>
            </a:extLst>
          </p:cNvPr>
          <p:cNvSpPr>
            <a:spLocks noGrp="1"/>
          </p:cNvSpPr>
          <p:nvPr>
            <p:ph idx="1"/>
          </p:nvPr>
        </p:nvSpPr>
        <p:spPr>
          <a:xfrm>
            <a:off x="3639312" y="1810512"/>
            <a:ext cx="7845552" cy="4160520"/>
          </a:xfrm>
        </p:spPr>
        <p:txBody>
          <a:bodyPr>
            <a:normAutofit fontScale="92500"/>
          </a:bodyPr>
          <a:lstStyle/>
          <a:p>
            <a:r>
              <a:rPr lang="en-US" sz="3600" dirty="0"/>
              <a:t>IR theories implications on the constraints and opportunity of the system (structure)</a:t>
            </a:r>
          </a:p>
          <a:p>
            <a:r>
              <a:rPr lang="en-US" sz="3600" dirty="0"/>
              <a:t>Foreign policy in Political Science (key policy makers/ agents)</a:t>
            </a:r>
          </a:p>
          <a:p>
            <a:r>
              <a:rPr lang="en-US" sz="3600" dirty="0"/>
              <a:t>FP in IR interplay between human agents and structures (Structure/agency nexus) </a:t>
            </a:r>
          </a:p>
          <a:p>
            <a:r>
              <a:rPr lang="en-US" dirty="0"/>
              <a:t>circumstances of uncertainty and with imperfect knowledge</a:t>
            </a:r>
          </a:p>
        </p:txBody>
      </p:sp>
      <p:sp>
        <p:nvSpPr>
          <p:cNvPr id="4" name="Slide Number Placeholder 3">
            <a:extLst>
              <a:ext uri="{FF2B5EF4-FFF2-40B4-BE49-F238E27FC236}">
                <a16:creationId xmlns:a16="http://schemas.microsoft.com/office/drawing/2014/main" id="{B1AC7473-CA91-B956-C0F1-E4B0C3BADE3F}"/>
              </a:ext>
            </a:extLst>
          </p:cNvPr>
          <p:cNvSpPr>
            <a:spLocks noGrp="1"/>
          </p:cNvSpPr>
          <p:nvPr>
            <p:ph type="sldNum" sz="quarter" idx="12"/>
          </p:nvPr>
        </p:nvSpPr>
        <p:spPr/>
        <p:txBody>
          <a:bodyPr/>
          <a:lstStyle/>
          <a:p>
            <a:fld id="{8D0AFDD5-844D-364D-8AEC-50CF4D36D55D}" type="slidenum">
              <a:rPr lang="en-US" noProof="0" smtClean="0"/>
              <a:t>9</a:t>
            </a:fld>
            <a:endParaRPr lang="en-US" noProof="0"/>
          </a:p>
        </p:txBody>
      </p:sp>
      <p:sp>
        <p:nvSpPr>
          <p:cNvPr id="5" name="Footer Placeholder 4">
            <a:extLst>
              <a:ext uri="{FF2B5EF4-FFF2-40B4-BE49-F238E27FC236}">
                <a16:creationId xmlns:a16="http://schemas.microsoft.com/office/drawing/2014/main" id="{9C98FC91-DF7B-A67B-1EE4-FB59712D1250}"/>
              </a:ext>
            </a:extLst>
          </p:cNvPr>
          <p:cNvSpPr>
            <a:spLocks noGrp="1"/>
          </p:cNvSpPr>
          <p:nvPr>
            <p:ph type="ftr" sz="quarter" idx="11"/>
          </p:nvPr>
        </p:nvSpPr>
        <p:spPr/>
        <p:txBody>
          <a:bodyPr/>
          <a:lstStyle/>
          <a:p>
            <a:r>
              <a:rPr lang="en-US" noProof="0" dirty="0"/>
              <a:t>4</a:t>
            </a:r>
            <a:r>
              <a:rPr lang="en-US" baseline="30000" noProof="0" dirty="0"/>
              <a:t>th</a:t>
            </a:r>
            <a:r>
              <a:rPr lang="en-US" noProof="0" dirty="0"/>
              <a:t> teleconference</a:t>
            </a:r>
          </a:p>
        </p:txBody>
      </p:sp>
      <p:sp>
        <p:nvSpPr>
          <p:cNvPr id="6" name="Date Placeholder 5">
            <a:extLst>
              <a:ext uri="{FF2B5EF4-FFF2-40B4-BE49-F238E27FC236}">
                <a16:creationId xmlns:a16="http://schemas.microsoft.com/office/drawing/2014/main" id="{509C3C7C-CA4B-DE3C-160D-43D19D7FC6F9}"/>
              </a:ext>
            </a:extLst>
          </p:cNvPr>
          <p:cNvSpPr>
            <a:spLocks noGrp="1"/>
          </p:cNvSpPr>
          <p:nvPr>
            <p:ph type="dt" sz="half" idx="10"/>
          </p:nvPr>
        </p:nvSpPr>
        <p:spPr/>
        <p:txBody>
          <a:bodyPr/>
          <a:lstStyle/>
          <a:p>
            <a:r>
              <a:rPr lang="en-US" noProof="0" dirty="0"/>
              <a:t>2/6/2025</a:t>
            </a:r>
          </a:p>
        </p:txBody>
      </p:sp>
      <p:graphicFrame>
        <p:nvGraphicFramePr>
          <p:cNvPr id="7" name="Diagram 6">
            <a:extLst>
              <a:ext uri="{FF2B5EF4-FFF2-40B4-BE49-F238E27FC236}">
                <a16:creationId xmlns:a16="http://schemas.microsoft.com/office/drawing/2014/main" id="{D59183D0-9B5B-AB5B-E6E7-8E9C89FCEFC9}"/>
              </a:ext>
            </a:extLst>
          </p:cNvPr>
          <p:cNvGraphicFramePr/>
          <p:nvPr>
            <p:extLst>
              <p:ext uri="{D42A27DB-BD31-4B8C-83A1-F6EECF244321}">
                <p14:modId xmlns:p14="http://schemas.microsoft.com/office/powerpoint/2010/main" val="1610408876"/>
              </p:ext>
            </p:extLst>
          </p:nvPr>
        </p:nvGraphicFramePr>
        <p:xfrm>
          <a:off x="73152" y="1209056"/>
          <a:ext cx="3303876" cy="2971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3" name="Picture 12">
            <a:extLst>
              <a:ext uri="{FF2B5EF4-FFF2-40B4-BE49-F238E27FC236}">
                <a16:creationId xmlns:a16="http://schemas.microsoft.com/office/drawing/2014/main" id="{B9ABA924-B128-1422-BA8C-B970B109863C}"/>
              </a:ext>
            </a:extLst>
          </p:cNvPr>
          <p:cNvPicPr>
            <a:picLocks noChangeAspect="1"/>
          </p:cNvPicPr>
          <p:nvPr/>
        </p:nvPicPr>
        <p:blipFill>
          <a:blip r:embed="rId7"/>
          <a:stretch>
            <a:fillRect/>
          </a:stretch>
        </p:blipFill>
        <p:spPr>
          <a:xfrm>
            <a:off x="707136" y="3928975"/>
            <a:ext cx="1767737" cy="1767737"/>
          </a:xfrm>
          <a:prstGeom prst="rect">
            <a:avLst/>
          </a:prstGeom>
        </p:spPr>
      </p:pic>
    </p:spTree>
    <p:extLst>
      <p:ext uri="{BB962C8B-B14F-4D97-AF65-F5344CB8AC3E}">
        <p14:creationId xmlns:p14="http://schemas.microsoft.com/office/powerpoint/2010/main" val="123294072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2336</TotalTime>
  <Words>1608</Words>
  <Application>Microsoft Office PowerPoint</Application>
  <PresentationFormat>Widescreen</PresentationFormat>
  <Paragraphs>194</Paragraphs>
  <Slides>25</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Arial</vt:lpstr>
      <vt:lpstr>Arial Black</vt:lpstr>
      <vt:lpstr>Calibri</vt:lpstr>
      <vt:lpstr>CentennialLTStd-Roman</vt:lpstr>
      <vt:lpstr>FreeSans</vt:lpstr>
      <vt:lpstr>Gill Sans MT</vt:lpstr>
      <vt:lpstr>Karla</vt:lpstr>
      <vt:lpstr>TradeGothicLTStd</vt:lpstr>
      <vt:lpstr>Wingdings</vt:lpstr>
      <vt:lpstr>Wingdings 2</vt:lpstr>
      <vt:lpstr>Dividend</vt:lpstr>
      <vt:lpstr>The great debates in i.r. theory,  Foreign policy analysis &amp;  international political economy</vt:lpstr>
      <vt:lpstr>Discussion questions</vt:lpstr>
      <vt:lpstr>PowerPoint Presentation</vt:lpstr>
      <vt:lpstr>Who said it and when?</vt:lpstr>
      <vt:lpstr>PowerPoint Presentation</vt:lpstr>
      <vt:lpstr>PowerPoint Presentation</vt:lpstr>
      <vt:lpstr>PowerPoint Presentation</vt:lpstr>
      <vt:lpstr>What is Foreign policy as a concept?</vt:lpstr>
      <vt:lpstr>Foreign Policy</vt:lpstr>
      <vt:lpstr>PowerPoint Presentation</vt:lpstr>
      <vt:lpstr>Foreign policy analysis</vt:lpstr>
      <vt:lpstr>Approaches to FPA</vt:lpstr>
      <vt:lpstr>Approaches to FPA</vt:lpstr>
      <vt:lpstr>Approaches to FPA</vt:lpstr>
      <vt:lpstr>Levels of Analysis</vt:lpstr>
      <vt:lpstr>Systemic level </vt:lpstr>
      <vt:lpstr>Nation-State Level</vt:lpstr>
      <vt:lpstr>The Individual Level </vt:lpstr>
      <vt:lpstr>Gulf War case study</vt:lpstr>
      <vt:lpstr>Gulf War case study</vt:lpstr>
      <vt:lpstr>Gulf War case study</vt:lpstr>
      <vt:lpstr>Donald Trump and US FP</vt:lpstr>
      <vt:lpstr>International political economy</vt:lpstr>
      <vt:lpstr>Politics and economy </vt:lpstr>
      <vt:lpstr>3 main theories in IPE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Zakia Aqra</dc:creator>
  <cp:lastModifiedBy>Zakia Aqra</cp:lastModifiedBy>
  <cp:revision>16</cp:revision>
  <dcterms:created xsi:type="dcterms:W3CDTF">2025-05-13T10:14:07Z</dcterms:created>
  <dcterms:modified xsi:type="dcterms:W3CDTF">2025-05-27T07:54:15Z</dcterms:modified>
</cp:coreProperties>
</file>