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4" r:id="rId5"/>
    <p:sldId id="265" r:id="rId6"/>
    <p:sldId id="266" r:id="rId7"/>
    <p:sldId id="267" r:id="rId8"/>
    <p:sldId id="282" r:id="rId9"/>
    <p:sldId id="283" r:id="rId10"/>
    <p:sldId id="262" r:id="rId11"/>
    <p:sldId id="279" r:id="rId12"/>
    <p:sldId id="268" r:id="rId13"/>
    <p:sldId id="273" r:id="rId14"/>
    <p:sldId id="274" r:id="rId15"/>
    <p:sldId id="280" r:id="rId16"/>
    <p:sldId id="281" r:id="rId17"/>
    <p:sldId id="275" r:id="rId18"/>
    <p:sldId id="276" r:id="rId19"/>
    <p:sldId id="270"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ini Tsagaraki" userId="6972d0f4417cf86c" providerId="LiveId" clId="{A23188BA-C7F1-4BC8-BE14-A1C85889EF2D}"/>
    <pc:docChg chg="custSel delSld modSld">
      <pc:chgData name="Irini Tsagaraki" userId="6972d0f4417cf86c" providerId="LiveId" clId="{A23188BA-C7F1-4BC8-BE14-A1C85889EF2D}" dt="2023-03-07T16:17:41.800" v="187" actId="20577"/>
      <pc:docMkLst>
        <pc:docMk/>
      </pc:docMkLst>
      <pc:sldChg chg="modSp mod">
        <pc:chgData name="Irini Tsagaraki" userId="6972d0f4417cf86c" providerId="LiveId" clId="{A23188BA-C7F1-4BC8-BE14-A1C85889EF2D}" dt="2023-03-07T16:09:04.810" v="37" actId="20577"/>
        <pc:sldMkLst>
          <pc:docMk/>
          <pc:sldMk cId="0" sldId="256"/>
        </pc:sldMkLst>
        <pc:spChg chg="mod">
          <ac:chgData name="Irini Tsagaraki" userId="6972d0f4417cf86c" providerId="LiveId" clId="{A23188BA-C7F1-4BC8-BE14-A1C85889EF2D}" dt="2023-03-07T16:09:04.810" v="37" actId="20577"/>
          <ac:spMkLst>
            <pc:docMk/>
            <pc:sldMk cId="0" sldId="256"/>
            <ac:spMk id="3" creationId="{5725FAAE-5C8A-ABC4-D5D9-9B045133569D}"/>
          </ac:spMkLst>
        </pc:spChg>
      </pc:sldChg>
      <pc:sldChg chg="modSp mod">
        <pc:chgData name="Irini Tsagaraki" userId="6972d0f4417cf86c" providerId="LiveId" clId="{A23188BA-C7F1-4BC8-BE14-A1C85889EF2D}" dt="2023-03-07T16:10:31.975" v="107" actId="20577"/>
        <pc:sldMkLst>
          <pc:docMk/>
          <pc:sldMk cId="0" sldId="262"/>
        </pc:sldMkLst>
        <pc:spChg chg="mod">
          <ac:chgData name="Irini Tsagaraki" userId="6972d0f4417cf86c" providerId="LiveId" clId="{A23188BA-C7F1-4BC8-BE14-A1C85889EF2D}" dt="2023-03-07T16:10:31.975" v="107" actId="20577"/>
          <ac:spMkLst>
            <pc:docMk/>
            <pc:sldMk cId="0" sldId="262"/>
            <ac:spMk id="2" creationId="{E16C2E4C-7380-BF25-09E4-CBBEFC99307E}"/>
          </ac:spMkLst>
        </pc:spChg>
        <pc:spChg chg="mod">
          <ac:chgData name="Irini Tsagaraki" userId="6972d0f4417cf86c" providerId="LiveId" clId="{A23188BA-C7F1-4BC8-BE14-A1C85889EF2D}" dt="2023-03-07T16:10:21.145" v="96" actId="20577"/>
          <ac:spMkLst>
            <pc:docMk/>
            <pc:sldMk cId="0" sldId="262"/>
            <ac:spMk id="3" creationId="{C8CF3082-C4F1-3045-3A1E-CC41242B0472}"/>
          </ac:spMkLst>
        </pc:spChg>
      </pc:sldChg>
      <pc:sldChg chg="modSp mod">
        <pc:chgData name="Irini Tsagaraki" userId="6972d0f4417cf86c" providerId="LiveId" clId="{A23188BA-C7F1-4BC8-BE14-A1C85889EF2D}" dt="2023-03-07T16:15:32.955" v="123" actId="27636"/>
        <pc:sldMkLst>
          <pc:docMk/>
          <pc:sldMk cId="0" sldId="268"/>
        </pc:sldMkLst>
        <pc:spChg chg="mod">
          <ac:chgData name="Irini Tsagaraki" userId="6972d0f4417cf86c" providerId="LiveId" clId="{A23188BA-C7F1-4BC8-BE14-A1C85889EF2D}" dt="2023-03-07T16:12:31.710" v="113" actId="20577"/>
          <ac:spMkLst>
            <pc:docMk/>
            <pc:sldMk cId="0" sldId="268"/>
            <ac:spMk id="2" creationId="{12A66C56-39F7-AB18-DFA3-CBC19969FB5F}"/>
          </ac:spMkLst>
        </pc:spChg>
        <pc:spChg chg="mod">
          <ac:chgData name="Irini Tsagaraki" userId="6972d0f4417cf86c" providerId="LiveId" clId="{A23188BA-C7F1-4BC8-BE14-A1C85889EF2D}" dt="2023-03-07T16:15:32.955" v="123" actId="27636"/>
          <ac:spMkLst>
            <pc:docMk/>
            <pc:sldMk cId="0" sldId="268"/>
            <ac:spMk id="3" creationId="{AA3EB79D-7FA2-A25D-B10D-968892EC63C4}"/>
          </ac:spMkLst>
        </pc:spChg>
      </pc:sldChg>
      <pc:sldChg chg="modSp mod">
        <pc:chgData name="Irini Tsagaraki" userId="6972d0f4417cf86c" providerId="LiveId" clId="{A23188BA-C7F1-4BC8-BE14-A1C85889EF2D}" dt="2023-03-07T16:17:41.800" v="187" actId="20577"/>
        <pc:sldMkLst>
          <pc:docMk/>
          <pc:sldMk cId="0" sldId="270"/>
        </pc:sldMkLst>
        <pc:spChg chg="mod">
          <ac:chgData name="Irini Tsagaraki" userId="6972d0f4417cf86c" providerId="LiveId" clId="{A23188BA-C7F1-4BC8-BE14-A1C85889EF2D}" dt="2023-03-07T16:17:41.800" v="187" actId="20577"/>
          <ac:spMkLst>
            <pc:docMk/>
            <pc:sldMk cId="0" sldId="270"/>
            <ac:spMk id="3" creationId="{0CA3DB54-66A7-658F-A7DE-33317A5DE525}"/>
          </ac:spMkLst>
        </pc:spChg>
      </pc:sldChg>
      <pc:sldChg chg="modSp mod">
        <pc:chgData name="Irini Tsagaraki" userId="6972d0f4417cf86c" providerId="LiveId" clId="{A23188BA-C7F1-4BC8-BE14-A1C85889EF2D}" dt="2023-03-07T16:15:47.228" v="124"/>
        <pc:sldMkLst>
          <pc:docMk/>
          <pc:sldMk cId="0" sldId="273"/>
        </pc:sldMkLst>
        <pc:spChg chg="mod">
          <ac:chgData name="Irini Tsagaraki" userId="6972d0f4417cf86c" providerId="LiveId" clId="{A23188BA-C7F1-4BC8-BE14-A1C85889EF2D}" dt="2023-03-07T16:12:35.456" v="114"/>
          <ac:spMkLst>
            <pc:docMk/>
            <pc:sldMk cId="0" sldId="273"/>
            <ac:spMk id="2" creationId="{84E5E6EC-907A-7699-8961-7F0EED3946FC}"/>
          </ac:spMkLst>
        </pc:spChg>
        <pc:spChg chg="mod">
          <ac:chgData name="Irini Tsagaraki" userId="6972d0f4417cf86c" providerId="LiveId" clId="{A23188BA-C7F1-4BC8-BE14-A1C85889EF2D}" dt="2023-03-07T16:15:47.228" v="124"/>
          <ac:spMkLst>
            <pc:docMk/>
            <pc:sldMk cId="0" sldId="273"/>
            <ac:spMk id="3" creationId="{95587CF8-D0CB-3F10-7052-241E351A2007}"/>
          </ac:spMkLst>
        </pc:spChg>
      </pc:sldChg>
      <pc:sldChg chg="modSp mod">
        <pc:chgData name="Irini Tsagaraki" userId="6972d0f4417cf86c" providerId="LiveId" clId="{A23188BA-C7F1-4BC8-BE14-A1C85889EF2D}" dt="2023-03-07T16:15:59.515" v="126" actId="27636"/>
        <pc:sldMkLst>
          <pc:docMk/>
          <pc:sldMk cId="0" sldId="274"/>
        </pc:sldMkLst>
        <pc:spChg chg="mod">
          <ac:chgData name="Irini Tsagaraki" userId="6972d0f4417cf86c" providerId="LiveId" clId="{A23188BA-C7F1-4BC8-BE14-A1C85889EF2D}" dt="2023-03-07T16:12:38.960" v="115"/>
          <ac:spMkLst>
            <pc:docMk/>
            <pc:sldMk cId="0" sldId="274"/>
            <ac:spMk id="2" creationId="{0E307863-BB3B-CECC-BBE4-91D57D28E59F}"/>
          </ac:spMkLst>
        </pc:spChg>
        <pc:spChg chg="mod">
          <ac:chgData name="Irini Tsagaraki" userId="6972d0f4417cf86c" providerId="LiveId" clId="{A23188BA-C7F1-4BC8-BE14-A1C85889EF2D}" dt="2023-03-07T16:15:59.515" v="126" actId="27636"/>
          <ac:spMkLst>
            <pc:docMk/>
            <pc:sldMk cId="0" sldId="274"/>
            <ac:spMk id="3" creationId="{D1451E0B-942B-5AEC-18A8-7B260559AA1F}"/>
          </ac:spMkLst>
        </pc:spChg>
      </pc:sldChg>
      <pc:sldChg chg="modSp mod">
        <pc:chgData name="Irini Tsagaraki" userId="6972d0f4417cf86c" providerId="LiveId" clId="{A23188BA-C7F1-4BC8-BE14-A1C85889EF2D}" dt="2023-03-07T16:16:14.051" v="127"/>
        <pc:sldMkLst>
          <pc:docMk/>
          <pc:sldMk cId="0" sldId="275"/>
        </pc:sldMkLst>
        <pc:spChg chg="mod">
          <ac:chgData name="Irini Tsagaraki" userId="6972d0f4417cf86c" providerId="LiveId" clId="{A23188BA-C7F1-4BC8-BE14-A1C85889EF2D}" dt="2023-03-07T16:12:43.703" v="116"/>
          <ac:spMkLst>
            <pc:docMk/>
            <pc:sldMk cId="0" sldId="275"/>
            <ac:spMk id="2" creationId="{3BC63A05-D090-8277-2B92-57B7CCB311B6}"/>
          </ac:spMkLst>
        </pc:spChg>
        <pc:spChg chg="mod">
          <ac:chgData name="Irini Tsagaraki" userId="6972d0f4417cf86c" providerId="LiveId" clId="{A23188BA-C7F1-4BC8-BE14-A1C85889EF2D}" dt="2023-03-07T16:16:14.051" v="127"/>
          <ac:spMkLst>
            <pc:docMk/>
            <pc:sldMk cId="0" sldId="275"/>
            <ac:spMk id="3" creationId="{9CC0CAB6-84F9-F78E-3048-2125D7FE7375}"/>
          </ac:spMkLst>
        </pc:spChg>
      </pc:sldChg>
      <pc:sldChg chg="modSp mod">
        <pc:chgData name="Irini Tsagaraki" userId="6972d0f4417cf86c" providerId="LiveId" clId="{A23188BA-C7F1-4BC8-BE14-A1C85889EF2D}" dt="2023-03-07T16:16:30.895" v="129" actId="27636"/>
        <pc:sldMkLst>
          <pc:docMk/>
          <pc:sldMk cId="0" sldId="276"/>
        </pc:sldMkLst>
        <pc:spChg chg="mod">
          <ac:chgData name="Irini Tsagaraki" userId="6972d0f4417cf86c" providerId="LiveId" clId="{A23188BA-C7F1-4BC8-BE14-A1C85889EF2D}" dt="2023-03-07T16:12:47.064" v="117"/>
          <ac:spMkLst>
            <pc:docMk/>
            <pc:sldMk cId="0" sldId="276"/>
            <ac:spMk id="2" creationId="{87717904-1EB9-A4C3-3B67-E62A81EE31A4}"/>
          </ac:spMkLst>
        </pc:spChg>
        <pc:spChg chg="mod">
          <ac:chgData name="Irini Tsagaraki" userId="6972d0f4417cf86c" providerId="LiveId" clId="{A23188BA-C7F1-4BC8-BE14-A1C85889EF2D}" dt="2023-03-07T16:16:30.895" v="129" actId="27636"/>
          <ac:spMkLst>
            <pc:docMk/>
            <pc:sldMk cId="0" sldId="276"/>
            <ac:spMk id="3" creationId="{E84F6650-EE6E-4763-F97C-009E73BA42F4}"/>
          </ac:spMkLst>
        </pc:spChg>
      </pc:sldChg>
      <pc:sldChg chg="del">
        <pc:chgData name="Irini Tsagaraki" userId="6972d0f4417cf86c" providerId="LiveId" clId="{A23188BA-C7F1-4BC8-BE14-A1C85889EF2D}" dt="2023-03-07T16:12:53.665" v="118" actId="2696"/>
        <pc:sldMkLst>
          <pc:docMk/>
          <pc:sldMk cId="0" sldId="277"/>
        </pc:sldMkLst>
      </pc:sldChg>
      <pc:sldChg chg="del">
        <pc:chgData name="Irini Tsagaraki" userId="6972d0f4417cf86c" providerId="LiveId" clId="{A23188BA-C7F1-4BC8-BE14-A1C85889EF2D}" dt="2023-03-07T16:12:57.303" v="119" actId="2696"/>
        <pc:sldMkLst>
          <pc:docMk/>
          <pc:sldMk cId="0" sldId="278"/>
        </pc:sldMkLst>
      </pc:sldChg>
      <pc:sldChg chg="modSp mod">
        <pc:chgData name="Irini Tsagaraki" userId="6972d0f4417cf86c" providerId="LiveId" clId="{A23188BA-C7F1-4BC8-BE14-A1C85889EF2D}" dt="2023-03-07T16:15:17.384" v="121" actId="27636"/>
        <pc:sldMkLst>
          <pc:docMk/>
          <pc:sldMk cId="0" sldId="279"/>
        </pc:sldMkLst>
        <pc:spChg chg="mod">
          <ac:chgData name="Irini Tsagaraki" userId="6972d0f4417cf86c" providerId="LiveId" clId="{A23188BA-C7F1-4BC8-BE14-A1C85889EF2D}" dt="2023-03-07T16:12:18.042" v="111" actId="20577"/>
          <ac:spMkLst>
            <pc:docMk/>
            <pc:sldMk cId="0" sldId="279"/>
            <ac:spMk id="2" creationId="{A67809CD-D055-4C2A-24ED-171493FE716F}"/>
          </ac:spMkLst>
        </pc:spChg>
        <pc:spChg chg="mod">
          <ac:chgData name="Irini Tsagaraki" userId="6972d0f4417cf86c" providerId="LiveId" clId="{A23188BA-C7F1-4BC8-BE14-A1C85889EF2D}" dt="2023-03-07T16:15:17.384" v="121" actId="27636"/>
          <ac:spMkLst>
            <pc:docMk/>
            <pc:sldMk cId="0" sldId="279"/>
            <ac:spMk id="3" creationId="{51870DAB-40ED-6CD0-6228-405B7D3B1FB8}"/>
          </ac:spMkLst>
        </pc:spChg>
      </pc:sldChg>
    </pc:docChg>
  </pc:docChgLst>
  <pc:docChgLst>
    <pc:chgData name="Irini Tsagaraki" userId="6972d0f4417cf86c" providerId="LiveId" clId="{90110AEB-E58A-4D2D-A5B2-7FCE3C2F483E}"/>
    <pc:docChg chg="modSld">
      <pc:chgData name="Irini Tsagaraki" userId="6972d0f4417cf86c" providerId="LiveId" clId="{90110AEB-E58A-4D2D-A5B2-7FCE3C2F483E}" dt="2024-03-07T14:47:31.001" v="27" actId="20577"/>
      <pc:docMkLst>
        <pc:docMk/>
      </pc:docMkLst>
      <pc:sldChg chg="modSp mod">
        <pc:chgData name="Irini Tsagaraki" userId="6972d0f4417cf86c" providerId="LiveId" clId="{90110AEB-E58A-4D2D-A5B2-7FCE3C2F483E}" dt="2024-03-07T14:47:31.001" v="27" actId="20577"/>
        <pc:sldMkLst>
          <pc:docMk/>
          <pc:sldMk cId="0" sldId="270"/>
        </pc:sldMkLst>
        <pc:spChg chg="mod">
          <ac:chgData name="Irini Tsagaraki" userId="6972d0f4417cf86c" providerId="LiveId" clId="{90110AEB-E58A-4D2D-A5B2-7FCE3C2F483E}" dt="2024-03-07T14:47:31.001" v="27" actId="20577"/>
          <ac:spMkLst>
            <pc:docMk/>
            <pc:sldMk cId="0" sldId="270"/>
            <ac:spMk id="3" creationId="{0CA3DB54-66A7-658F-A7DE-33317A5DE525}"/>
          </ac:spMkLst>
        </pc:spChg>
      </pc:sldChg>
    </pc:docChg>
  </pc:docChgLst>
  <pc:docChgLst>
    <pc:chgData name="Irini Tsagaraki" userId="6972d0f4417cf86c" providerId="LiveId" clId="{3EC7535A-64F5-43D3-AAC4-D7B73E091691}"/>
    <pc:docChg chg="custSel addSld modSld">
      <pc:chgData name="Irini Tsagaraki" userId="6972d0f4417cf86c" providerId="LiveId" clId="{3EC7535A-64F5-43D3-AAC4-D7B73E091691}" dt="2024-02-01T20:07:37.824" v="174" actId="20577"/>
      <pc:docMkLst>
        <pc:docMk/>
      </pc:docMkLst>
      <pc:sldChg chg="modSp mod">
        <pc:chgData name="Irini Tsagaraki" userId="6972d0f4417cf86c" providerId="LiveId" clId="{3EC7535A-64F5-43D3-AAC4-D7B73E091691}" dt="2024-02-01T20:07:37.824" v="174" actId="20577"/>
        <pc:sldMkLst>
          <pc:docMk/>
          <pc:sldMk cId="0" sldId="262"/>
        </pc:sldMkLst>
        <pc:spChg chg="mod">
          <ac:chgData name="Irini Tsagaraki" userId="6972d0f4417cf86c" providerId="LiveId" clId="{3EC7535A-64F5-43D3-AAC4-D7B73E091691}" dt="2024-02-01T20:07:37.824" v="174" actId="20577"/>
          <ac:spMkLst>
            <pc:docMk/>
            <pc:sldMk cId="0" sldId="262"/>
            <ac:spMk id="3" creationId="{C8CF3082-C4F1-3045-3A1E-CC41242B0472}"/>
          </ac:spMkLst>
        </pc:spChg>
      </pc:sldChg>
      <pc:sldChg chg="modSp mod">
        <pc:chgData name="Irini Tsagaraki" userId="6972d0f4417cf86c" providerId="LiveId" clId="{3EC7535A-64F5-43D3-AAC4-D7B73E091691}" dt="2023-10-25T14:00:48.496" v="132" actId="255"/>
        <pc:sldMkLst>
          <pc:docMk/>
          <pc:sldMk cId="0" sldId="270"/>
        </pc:sldMkLst>
        <pc:spChg chg="mod">
          <ac:chgData name="Irini Tsagaraki" userId="6972d0f4417cf86c" providerId="LiveId" clId="{3EC7535A-64F5-43D3-AAC4-D7B73E091691}" dt="2023-10-25T14:00:48.496" v="132" actId="255"/>
          <ac:spMkLst>
            <pc:docMk/>
            <pc:sldMk cId="0" sldId="270"/>
            <ac:spMk id="3" creationId="{0CA3DB54-66A7-658F-A7DE-33317A5DE525}"/>
          </ac:spMkLst>
        </pc:spChg>
      </pc:sldChg>
      <pc:sldChg chg="modSp mod">
        <pc:chgData name="Irini Tsagaraki" userId="6972d0f4417cf86c" providerId="LiveId" clId="{3EC7535A-64F5-43D3-AAC4-D7B73E091691}" dt="2023-10-25T13:54:25.364" v="50" actId="27636"/>
        <pc:sldMkLst>
          <pc:docMk/>
          <pc:sldMk cId="0" sldId="274"/>
        </pc:sldMkLst>
        <pc:spChg chg="mod">
          <ac:chgData name="Irini Tsagaraki" userId="6972d0f4417cf86c" providerId="LiveId" clId="{3EC7535A-64F5-43D3-AAC4-D7B73E091691}" dt="2023-10-25T13:54:25.364" v="50" actId="27636"/>
          <ac:spMkLst>
            <pc:docMk/>
            <pc:sldMk cId="0" sldId="274"/>
            <ac:spMk id="3" creationId="{D1451E0B-942B-5AEC-18A8-7B260559AA1F}"/>
          </ac:spMkLst>
        </pc:spChg>
      </pc:sldChg>
      <pc:sldChg chg="modSp mod">
        <pc:chgData name="Irini Tsagaraki" userId="6972d0f4417cf86c" providerId="LiveId" clId="{3EC7535A-64F5-43D3-AAC4-D7B73E091691}" dt="2023-10-25T13:57:33.329" v="80" actId="255"/>
        <pc:sldMkLst>
          <pc:docMk/>
          <pc:sldMk cId="0" sldId="276"/>
        </pc:sldMkLst>
        <pc:spChg chg="mod">
          <ac:chgData name="Irini Tsagaraki" userId="6972d0f4417cf86c" providerId="LiveId" clId="{3EC7535A-64F5-43D3-AAC4-D7B73E091691}" dt="2023-10-25T13:57:33.329" v="80" actId="255"/>
          <ac:spMkLst>
            <pc:docMk/>
            <pc:sldMk cId="0" sldId="276"/>
            <ac:spMk id="3" creationId="{E84F6650-EE6E-4763-F97C-009E73BA42F4}"/>
          </ac:spMkLst>
        </pc:spChg>
      </pc:sldChg>
      <pc:sldChg chg="modSp new mod">
        <pc:chgData name="Irini Tsagaraki" userId="6972d0f4417cf86c" providerId="LiveId" clId="{3EC7535A-64F5-43D3-AAC4-D7B73E091691}" dt="2023-10-25T13:55:33.232" v="62" actId="27636"/>
        <pc:sldMkLst>
          <pc:docMk/>
          <pc:sldMk cId="1141762384" sldId="280"/>
        </pc:sldMkLst>
        <pc:spChg chg="mod">
          <ac:chgData name="Irini Tsagaraki" userId="6972d0f4417cf86c" providerId="LiveId" clId="{3EC7535A-64F5-43D3-AAC4-D7B73E091691}" dt="2023-10-25T13:54:18.777" v="48" actId="122"/>
          <ac:spMkLst>
            <pc:docMk/>
            <pc:sldMk cId="1141762384" sldId="280"/>
            <ac:spMk id="2" creationId="{49F3FB1A-5A84-BA9E-4988-48294F0418F1}"/>
          </ac:spMkLst>
        </pc:spChg>
        <pc:spChg chg="mod">
          <ac:chgData name="Irini Tsagaraki" userId="6972d0f4417cf86c" providerId="LiveId" clId="{3EC7535A-64F5-43D3-AAC4-D7B73E091691}" dt="2023-10-25T13:55:33.232" v="62" actId="27636"/>
          <ac:spMkLst>
            <pc:docMk/>
            <pc:sldMk cId="1141762384" sldId="280"/>
            <ac:spMk id="3" creationId="{D58B672C-6714-4ADC-DB1B-E88D47F3BAC9}"/>
          </ac:spMkLst>
        </pc:spChg>
      </pc:sldChg>
      <pc:sldChg chg="modSp new mod">
        <pc:chgData name="Irini Tsagaraki" userId="6972d0f4417cf86c" providerId="LiveId" clId="{3EC7535A-64F5-43D3-AAC4-D7B73E091691}" dt="2023-10-25T13:55:36.148" v="63"/>
        <pc:sldMkLst>
          <pc:docMk/>
          <pc:sldMk cId="3169356025" sldId="281"/>
        </pc:sldMkLst>
        <pc:spChg chg="mod">
          <ac:chgData name="Irini Tsagaraki" userId="6972d0f4417cf86c" providerId="LiveId" clId="{3EC7535A-64F5-43D3-AAC4-D7B73E091691}" dt="2023-10-25T13:55:15.919" v="56" actId="122"/>
          <ac:spMkLst>
            <pc:docMk/>
            <pc:sldMk cId="3169356025" sldId="281"/>
            <ac:spMk id="2" creationId="{C39037BB-4AB3-05AE-3E7E-A2888FC87292}"/>
          </ac:spMkLst>
        </pc:spChg>
        <pc:spChg chg="mod">
          <ac:chgData name="Irini Tsagaraki" userId="6972d0f4417cf86c" providerId="LiveId" clId="{3EC7535A-64F5-43D3-AAC4-D7B73E091691}" dt="2023-10-25T13:55:36.148" v="63"/>
          <ac:spMkLst>
            <pc:docMk/>
            <pc:sldMk cId="3169356025" sldId="281"/>
            <ac:spMk id="3" creationId="{11970E11-276A-53CB-5DB0-B3343377CC9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591957-9F13-0C40-83E3-40C9B9421B7F}"/>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B6690D1-1C53-2151-7E27-29FC820D5E90}"/>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17891E9-D966-3BA8-5F3E-BDBC90EAA473}"/>
              </a:ext>
            </a:extLst>
          </p:cNvPr>
          <p:cNvSpPr txBox="1">
            <a:spLocks noGrp="1"/>
          </p:cNvSpPr>
          <p:nvPr>
            <p:ph type="dt" sz="half" idx="7"/>
          </p:nvPr>
        </p:nvSpPr>
        <p:spPr/>
        <p:txBody>
          <a:bodyPr/>
          <a:lstStyle>
            <a:lvl1pPr>
              <a:defRPr/>
            </a:lvl1pPr>
          </a:lstStyle>
          <a:p>
            <a:pPr lvl="0"/>
            <a:fld id="{59CD1657-8FA3-4347-9482-8EA3804C20BC}" type="datetime1">
              <a:rPr lang="el-GR"/>
              <a:pPr lvl="0"/>
              <a:t>6/3/2025</a:t>
            </a:fld>
            <a:endParaRPr lang="el-GR"/>
          </a:p>
        </p:txBody>
      </p:sp>
      <p:sp>
        <p:nvSpPr>
          <p:cNvPr id="5" name="Θέση υποσέλιδου 4">
            <a:extLst>
              <a:ext uri="{FF2B5EF4-FFF2-40B4-BE49-F238E27FC236}">
                <a16:creationId xmlns:a16="http://schemas.microsoft.com/office/drawing/2014/main" id="{49F368E4-338F-A7E2-F052-183AF7B0619F}"/>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5283523E-2B6D-FB55-EF8D-7D0B35A85DEE}"/>
              </a:ext>
            </a:extLst>
          </p:cNvPr>
          <p:cNvSpPr txBox="1">
            <a:spLocks noGrp="1"/>
          </p:cNvSpPr>
          <p:nvPr>
            <p:ph type="sldNum" sz="quarter" idx="8"/>
          </p:nvPr>
        </p:nvSpPr>
        <p:spPr/>
        <p:txBody>
          <a:bodyPr/>
          <a:lstStyle>
            <a:lvl1pPr>
              <a:defRPr/>
            </a:lvl1pPr>
          </a:lstStyle>
          <a:p>
            <a:pPr lvl="0"/>
            <a:fld id="{1E8D8BFC-5C7B-4B93-956F-D9E262847A63}" type="slidenum">
              <a:t>‹#›</a:t>
            </a:fld>
            <a:endParaRPr lang="el-GR"/>
          </a:p>
        </p:txBody>
      </p:sp>
    </p:spTree>
    <p:extLst>
      <p:ext uri="{BB962C8B-B14F-4D97-AF65-F5344CB8AC3E}">
        <p14:creationId xmlns:p14="http://schemas.microsoft.com/office/powerpoint/2010/main" val="388092995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48FBA6-AEFC-A465-8547-78106BD5BEB9}"/>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3D86DE9-DB6F-DE25-D943-42FEC824AF02}"/>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310CCFE-5726-6709-D113-62B07C367AC2}"/>
              </a:ext>
            </a:extLst>
          </p:cNvPr>
          <p:cNvSpPr txBox="1">
            <a:spLocks noGrp="1"/>
          </p:cNvSpPr>
          <p:nvPr>
            <p:ph type="dt" sz="half" idx="7"/>
          </p:nvPr>
        </p:nvSpPr>
        <p:spPr/>
        <p:txBody>
          <a:bodyPr/>
          <a:lstStyle>
            <a:lvl1pPr>
              <a:defRPr/>
            </a:lvl1pPr>
          </a:lstStyle>
          <a:p>
            <a:pPr lvl="0"/>
            <a:fld id="{CB973F2F-F0DD-4DF3-90FB-54EACA644E08}" type="datetime1">
              <a:rPr lang="el-GR"/>
              <a:pPr lvl="0"/>
              <a:t>6/3/2025</a:t>
            </a:fld>
            <a:endParaRPr lang="el-GR"/>
          </a:p>
        </p:txBody>
      </p:sp>
      <p:sp>
        <p:nvSpPr>
          <p:cNvPr id="5" name="Θέση υποσέλιδου 4">
            <a:extLst>
              <a:ext uri="{FF2B5EF4-FFF2-40B4-BE49-F238E27FC236}">
                <a16:creationId xmlns:a16="http://schemas.microsoft.com/office/drawing/2014/main" id="{94D5D56C-EB26-5E44-6A75-322679A7984C}"/>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28C6BBFD-DCDE-E09A-D72E-2DB63EFD1FD2}"/>
              </a:ext>
            </a:extLst>
          </p:cNvPr>
          <p:cNvSpPr txBox="1">
            <a:spLocks noGrp="1"/>
          </p:cNvSpPr>
          <p:nvPr>
            <p:ph type="sldNum" sz="quarter" idx="8"/>
          </p:nvPr>
        </p:nvSpPr>
        <p:spPr/>
        <p:txBody>
          <a:bodyPr/>
          <a:lstStyle>
            <a:lvl1pPr>
              <a:defRPr/>
            </a:lvl1pPr>
          </a:lstStyle>
          <a:p>
            <a:pPr lvl="0"/>
            <a:fld id="{9D0963B4-2772-4F8F-A65D-A73E961A51C5}" type="slidenum">
              <a:t>‹#›</a:t>
            </a:fld>
            <a:endParaRPr lang="el-GR"/>
          </a:p>
        </p:txBody>
      </p:sp>
    </p:spTree>
    <p:extLst>
      <p:ext uri="{BB962C8B-B14F-4D97-AF65-F5344CB8AC3E}">
        <p14:creationId xmlns:p14="http://schemas.microsoft.com/office/powerpoint/2010/main" val="326404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A1D1890-D1DB-FA7E-2BCA-5296287BB7D8}"/>
              </a:ext>
            </a:extLst>
          </p:cNvPr>
          <p:cNvSpPr txBox="1">
            <a:spLocks noGrp="1"/>
          </p:cNvSpPr>
          <p:nvPr>
            <p:ph type="title" orient="vert"/>
          </p:nvPr>
        </p:nvSpPr>
        <p:spPr>
          <a:xfrm>
            <a:off x="8724903" y="365129"/>
            <a:ext cx="2628899" cy="5811834"/>
          </a:xfrm>
        </p:spPr>
        <p:txBody>
          <a:bodyPr vert="eaVert"/>
          <a:lstStyle>
            <a:lvl1pPr>
              <a:defRPr/>
            </a:lvl1pPr>
          </a:lstStyle>
          <a:p>
            <a:pPr lvl="0"/>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3535DED-3276-5E94-2D63-54F19B6FEC98}"/>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05A566E-5B35-1963-6A44-CF9DD157F475}"/>
              </a:ext>
            </a:extLst>
          </p:cNvPr>
          <p:cNvSpPr txBox="1">
            <a:spLocks noGrp="1"/>
          </p:cNvSpPr>
          <p:nvPr>
            <p:ph type="dt" sz="half" idx="7"/>
          </p:nvPr>
        </p:nvSpPr>
        <p:spPr/>
        <p:txBody>
          <a:bodyPr/>
          <a:lstStyle>
            <a:lvl1pPr>
              <a:defRPr/>
            </a:lvl1pPr>
          </a:lstStyle>
          <a:p>
            <a:pPr lvl="0"/>
            <a:fld id="{1B71E49F-F51B-44E6-B1DD-97FEC17066F1}" type="datetime1">
              <a:rPr lang="el-GR"/>
              <a:pPr lvl="0"/>
              <a:t>6/3/2025</a:t>
            </a:fld>
            <a:endParaRPr lang="el-GR"/>
          </a:p>
        </p:txBody>
      </p:sp>
      <p:sp>
        <p:nvSpPr>
          <p:cNvPr id="5" name="Θέση υποσέλιδου 4">
            <a:extLst>
              <a:ext uri="{FF2B5EF4-FFF2-40B4-BE49-F238E27FC236}">
                <a16:creationId xmlns:a16="http://schemas.microsoft.com/office/drawing/2014/main" id="{B4AEC4ED-D18F-A22E-F0AE-56C795075EA6}"/>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BB5672ED-B7BF-C4CB-BBF9-5DBE3B2E943C}"/>
              </a:ext>
            </a:extLst>
          </p:cNvPr>
          <p:cNvSpPr txBox="1">
            <a:spLocks noGrp="1"/>
          </p:cNvSpPr>
          <p:nvPr>
            <p:ph type="sldNum" sz="quarter" idx="8"/>
          </p:nvPr>
        </p:nvSpPr>
        <p:spPr/>
        <p:txBody>
          <a:bodyPr/>
          <a:lstStyle>
            <a:lvl1pPr>
              <a:defRPr/>
            </a:lvl1pPr>
          </a:lstStyle>
          <a:p>
            <a:pPr lvl="0"/>
            <a:fld id="{5C9F996A-0FD8-421A-9569-5ACB9DA45900}" type="slidenum">
              <a:t>‹#›</a:t>
            </a:fld>
            <a:endParaRPr lang="el-GR"/>
          </a:p>
        </p:txBody>
      </p:sp>
    </p:spTree>
    <p:extLst>
      <p:ext uri="{BB962C8B-B14F-4D97-AF65-F5344CB8AC3E}">
        <p14:creationId xmlns:p14="http://schemas.microsoft.com/office/powerpoint/2010/main" val="51973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0F7650-0AB3-CC2A-5A7F-9DBD7FE476FD}"/>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94FA12B-E47B-0C90-C8E2-827451A08E28}"/>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1AFB8D3-6CC0-2997-0245-2219B5A9EF96}"/>
              </a:ext>
            </a:extLst>
          </p:cNvPr>
          <p:cNvSpPr txBox="1">
            <a:spLocks noGrp="1"/>
          </p:cNvSpPr>
          <p:nvPr>
            <p:ph type="dt" sz="half" idx="7"/>
          </p:nvPr>
        </p:nvSpPr>
        <p:spPr/>
        <p:txBody>
          <a:bodyPr/>
          <a:lstStyle>
            <a:lvl1pPr>
              <a:defRPr/>
            </a:lvl1pPr>
          </a:lstStyle>
          <a:p>
            <a:pPr lvl="0"/>
            <a:fld id="{46363AD4-B270-45AA-AA0C-AD6877B0D501}" type="datetime1">
              <a:rPr lang="el-GR"/>
              <a:pPr lvl="0"/>
              <a:t>6/3/2025</a:t>
            </a:fld>
            <a:endParaRPr lang="el-GR"/>
          </a:p>
        </p:txBody>
      </p:sp>
      <p:sp>
        <p:nvSpPr>
          <p:cNvPr id="5" name="Θέση υποσέλιδου 4">
            <a:extLst>
              <a:ext uri="{FF2B5EF4-FFF2-40B4-BE49-F238E27FC236}">
                <a16:creationId xmlns:a16="http://schemas.microsoft.com/office/drawing/2014/main" id="{3C583130-422B-8766-E1B5-B0FEA857B029}"/>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4EB8D768-69F4-A35E-47F9-261C2BB4E4A9}"/>
              </a:ext>
            </a:extLst>
          </p:cNvPr>
          <p:cNvSpPr txBox="1">
            <a:spLocks noGrp="1"/>
          </p:cNvSpPr>
          <p:nvPr>
            <p:ph type="sldNum" sz="quarter" idx="8"/>
          </p:nvPr>
        </p:nvSpPr>
        <p:spPr/>
        <p:txBody>
          <a:bodyPr/>
          <a:lstStyle>
            <a:lvl1pPr>
              <a:defRPr/>
            </a:lvl1pPr>
          </a:lstStyle>
          <a:p>
            <a:pPr lvl="0"/>
            <a:fld id="{557C10D3-B0E8-4565-A39E-3E126A1A4E13}" type="slidenum">
              <a:t>‹#›</a:t>
            </a:fld>
            <a:endParaRPr lang="el-GR"/>
          </a:p>
        </p:txBody>
      </p:sp>
    </p:spTree>
    <p:extLst>
      <p:ext uri="{BB962C8B-B14F-4D97-AF65-F5344CB8AC3E}">
        <p14:creationId xmlns:p14="http://schemas.microsoft.com/office/powerpoint/2010/main" val="161475374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052E06-CD5B-DA02-D884-0AE85DD1EF4A}"/>
              </a:ext>
            </a:extLst>
          </p:cNvPr>
          <p:cNvSpPr txBox="1">
            <a:spLocks noGrp="1"/>
          </p:cNvSpPr>
          <p:nvPr>
            <p:ph type="title"/>
          </p:nvPr>
        </p:nvSpPr>
        <p:spPr>
          <a:xfrm>
            <a:off x="831847" y="1709735"/>
            <a:ext cx="10515600" cy="2852735"/>
          </a:xfrm>
        </p:spPr>
        <p:txBody>
          <a:bodyPr anchor="b"/>
          <a:lstStyle>
            <a:lvl1pPr>
              <a:defRPr sz="6000"/>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623D290-195F-1271-6089-04F90C09FFBC}"/>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ABD5617-AFA2-F87B-4BE8-410519FAEA09}"/>
              </a:ext>
            </a:extLst>
          </p:cNvPr>
          <p:cNvSpPr txBox="1">
            <a:spLocks noGrp="1"/>
          </p:cNvSpPr>
          <p:nvPr>
            <p:ph type="dt" sz="half" idx="7"/>
          </p:nvPr>
        </p:nvSpPr>
        <p:spPr/>
        <p:txBody>
          <a:bodyPr/>
          <a:lstStyle>
            <a:lvl1pPr>
              <a:defRPr/>
            </a:lvl1pPr>
          </a:lstStyle>
          <a:p>
            <a:pPr lvl="0"/>
            <a:fld id="{B0BFE943-461F-4053-8677-2337D0566E33}" type="datetime1">
              <a:rPr lang="el-GR"/>
              <a:pPr lvl="0"/>
              <a:t>6/3/2025</a:t>
            </a:fld>
            <a:endParaRPr lang="el-GR"/>
          </a:p>
        </p:txBody>
      </p:sp>
      <p:sp>
        <p:nvSpPr>
          <p:cNvPr id="5" name="Θέση υποσέλιδου 4">
            <a:extLst>
              <a:ext uri="{FF2B5EF4-FFF2-40B4-BE49-F238E27FC236}">
                <a16:creationId xmlns:a16="http://schemas.microsoft.com/office/drawing/2014/main" id="{A5325334-F6E5-D71D-5DAE-EF68D93D7F8D}"/>
              </a:ext>
            </a:extLst>
          </p:cNvPr>
          <p:cNvSpPr txBox="1">
            <a:spLocks noGrp="1"/>
          </p:cNvSpPr>
          <p:nvPr>
            <p:ph type="ftr" sz="quarter" idx="9"/>
          </p:nvPr>
        </p:nvSpPr>
        <p:spPr/>
        <p:txBody>
          <a:bodyPr/>
          <a:lstStyle>
            <a:lvl1pPr>
              <a:defRPr/>
            </a:lvl1pPr>
          </a:lstStyle>
          <a:p>
            <a:pPr lvl="0"/>
            <a:endParaRPr lang="el-GR"/>
          </a:p>
        </p:txBody>
      </p:sp>
      <p:sp>
        <p:nvSpPr>
          <p:cNvPr id="6" name="Θέση αριθμού διαφάνειας 5">
            <a:extLst>
              <a:ext uri="{FF2B5EF4-FFF2-40B4-BE49-F238E27FC236}">
                <a16:creationId xmlns:a16="http://schemas.microsoft.com/office/drawing/2014/main" id="{0A734215-22F8-8DA7-CB45-8B14F863E81B}"/>
              </a:ext>
            </a:extLst>
          </p:cNvPr>
          <p:cNvSpPr txBox="1">
            <a:spLocks noGrp="1"/>
          </p:cNvSpPr>
          <p:nvPr>
            <p:ph type="sldNum" sz="quarter" idx="8"/>
          </p:nvPr>
        </p:nvSpPr>
        <p:spPr/>
        <p:txBody>
          <a:bodyPr/>
          <a:lstStyle>
            <a:lvl1pPr>
              <a:defRPr/>
            </a:lvl1pPr>
          </a:lstStyle>
          <a:p>
            <a:pPr lvl="0"/>
            <a:fld id="{7B927D96-3C9C-41A9-9234-4F6B2FE24DB7}" type="slidenum">
              <a:t>‹#›</a:t>
            </a:fld>
            <a:endParaRPr lang="el-GR"/>
          </a:p>
        </p:txBody>
      </p:sp>
    </p:spTree>
    <p:extLst>
      <p:ext uri="{BB962C8B-B14F-4D97-AF65-F5344CB8AC3E}">
        <p14:creationId xmlns:p14="http://schemas.microsoft.com/office/powerpoint/2010/main" val="3299884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12AF94-7BE1-3501-D355-DF84E341C448}"/>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CDAD682-8311-D5D8-F01B-2D56BA2CC2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81FFADB-580F-37CA-F58D-22CE6FE3C77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C717AC4-8147-579F-9524-FBB5911FE08A}"/>
              </a:ext>
            </a:extLst>
          </p:cNvPr>
          <p:cNvSpPr txBox="1">
            <a:spLocks noGrp="1"/>
          </p:cNvSpPr>
          <p:nvPr>
            <p:ph type="dt" sz="half" idx="7"/>
          </p:nvPr>
        </p:nvSpPr>
        <p:spPr/>
        <p:txBody>
          <a:bodyPr/>
          <a:lstStyle>
            <a:lvl1pPr>
              <a:defRPr/>
            </a:lvl1pPr>
          </a:lstStyle>
          <a:p>
            <a:pPr lvl="0"/>
            <a:fld id="{7033C71B-3401-4932-A025-A3BF289DAC9A}" type="datetime1">
              <a:rPr lang="el-GR"/>
              <a:pPr lvl="0"/>
              <a:t>6/3/2025</a:t>
            </a:fld>
            <a:endParaRPr lang="el-GR"/>
          </a:p>
        </p:txBody>
      </p:sp>
      <p:sp>
        <p:nvSpPr>
          <p:cNvPr id="6" name="Θέση υποσέλιδου 5">
            <a:extLst>
              <a:ext uri="{FF2B5EF4-FFF2-40B4-BE49-F238E27FC236}">
                <a16:creationId xmlns:a16="http://schemas.microsoft.com/office/drawing/2014/main" id="{06CFAD81-E183-AFBD-80E9-138EBD686186}"/>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1DDF69C2-8658-1658-A679-AA763E6601F0}"/>
              </a:ext>
            </a:extLst>
          </p:cNvPr>
          <p:cNvSpPr txBox="1">
            <a:spLocks noGrp="1"/>
          </p:cNvSpPr>
          <p:nvPr>
            <p:ph type="sldNum" sz="quarter" idx="8"/>
          </p:nvPr>
        </p:nvSpPr>
        <p:spPr/>
        <p:txBody>
          <a:bodyPr/>
          <a:lstStyle>
            <a:lvl1pPr>
              <a:defRPr/>
            </a:lvl1pPr>
          </a:lstStyle>
          <a:p>
            <a:pPr lvl="0"/>
            <a:fld id="{604B6AE8-ECD4-4FE5-9F8E-1CDE95176B72}" type="slidenum">
              <a:t>‹#›</a:t>
            </a:fld>
            <a:endParaRPr lang="el-GR"/>
          </a:p>
        </p:txBody>
      </p:sp>
    </p:spTree>
    <p:extLst>
      <p:ext uri="{BB962C8B-B14F-4D97-AF65-F5344CB8AC3E}">
        <p14:creationId xmlns:p14="http://schemas.microsoft.com/office/powerpoint/2010/main" val="2598286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4DA743-E0E4-DB84-1DE7-B206B7474813}"/>
              </a:ext>
            </a:extLst>
          </p:cNvPr>
          <p:cNvSpPr txBox="1">
            <a:spLocks noGrp="1"/>
          </p:cNvSpPr>
          <p:nvPr>
            <p:ph type="title"/>
          </p:nvPr>
        </p:nvSpPr>
        <p:spPr>
          <a:xfrm>
            <a:off x="839784" y="365129"/>
            <a:ext cx="10515600" cy="1325559"/>
          </a:xfrm>
        </p:spPr>
        <p:txBody>
          <a:bodyPr/>
          <a:lstStyle>
            <a:lvl1pPr>
              <a:defRPr/>
            </a:lvl1p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CB8DABE-2ACE-8861-8A11-9B267E0720DD}"/>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97A1024-59E7-AD10-5F95-749D0E58F097}"/>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CBF743A-BC2D-DB50-55C5-2DFA82EF0D36}"/>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A9D563A-9F02-C02E-D8FF-B0100C204D87}"/>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0F9BA12-E4D8-1C21-6630-3E41DB6D1813}"/>
              </a:ext>
            </a:extLst>
          </p:cNvPr>
          <p:cNvSpPr txBox="1">
            <a:spLocks noGrp="1"/>
          </p:cNvSpPr>
          <p:nvPr>
            <p:ph type="dt" sz="half" idx="7"/>
          </p:nvPr>
        </p:nvSpPr>
        <p:spPr/>
        <p:txBody>
          <a:bodyPr/>
          <a:lstStyle>
            <a:lvl1pPr>
              <a:defRPr/>
            </a:lvl1pPr>
          </a:lstStyle>
          <a:p>
            <a:pPr lvl="0"/>
            <a:fld id="{E93BCE48-2E28-469B-8E36-B5E73A887FE6}" type="datetime1">
              <a:rPr lang="el-GR"/>
              <a:pPr lvl="0"/>
              <a:t>6/3/2025</a:t>
            </a:fld>
            <a:endParaRPr lang="el-GR"/>
          </a:p>
        </p:txBody>
      </p:sp>
      <p:sp>
        <p:nvSpPr>
          <p:cNvPr id="8" name="Θέση υποσέλιδου 7">
            <a:extLst>
              <a:ext uri="{FF2B5EF4-FFF2-40B4-BE49-F238E27FC236}">
                <a16:creationId xmlns:a16="http://schemas.microsoft.com/office/drawing/2014/main" id="{D8C619E4-45D5-DEAB-BE42-A27E2512CECD}"/>
              </a:ext>
            </a:extLst>
          </p:cNvPr>
          <p:cNvSpPr txBox="1">
            <a:spLocks noGrp="1"/>
          </p:cNvSpPr>
          <p:nvPr>
            <p:ph type="ftr" sz="quarter" idx="9"/>
          </p:nvPr>
        </p:nvSpPr>
        <p:spPr/>
        <p:txBody>
          <a:bodyPr/>
          <a:lstStyle>
            <a:lvl1pPr>
              <a:defRPr/>
            </a:lvl1pPr>
          </a:lstStyle>
          <a:p>
            <a:pPr lvl="0"/>
            <a:endParaRPr lang="el-GR"/>
          </a:p>
        </p:txBody>
      </p:sp>
      <p:sp>
        <p:nvSpPr>
          <p:cNvPr id="9" name="Θέση αριθμού διαφάνειας 8">
            <a:extLst>
              <a:ext uri="{FF2B5EF4-FFF2-40B4-BE49-F238E27FC236}">
                <a16:creationId xmlns:a16="http://schemas.microsoft.com/office/drawing/2014/main" id="{D5D179A9-9A0C-6DE5-A22A-A51A518150BA}"/>
              </a:ext>
            </a:extLst>
          </p:cNvPr>
          <p:cNvSpPr txBox="1">
            <a:spLocks noGrp="1"/>
          </p:cNvSpPr>
          <p:nvPr>
            <p:ph type="sldNum" sz="quarter" idx="8"/>
          </p:nvPr>
        </p:nvSpPr>
        <p:spPr/>
        <p:txBody>
          <a:bodyPr/>
          <a:lstStyle>
            <a:lvl1pPr>
              <a:defRPr/>
            </a:lvl1pPr>
          </a:lstStyle>
          <a:p>
            <a:pPr lvl="0"/>
            <a:fld id="{7F124FB7-AE8F-4242-A20C-9E7BD2355EE5}" type="slidenum">
              <a:t>‹#›</a:t>
            </a:fld>
            <a:endParaRPr lang="el-GR"/>
          </a:p>
        </p:txBody>
      </p:sp>
    </p:spTree>
    <p:extLst>
      <p:ext uri="{BB962C8B-B14F-4D97-AF65-F5344CB8AC3E}">
        <p14:creationId xmlns:p14="http://schemas.microsoft.com/office/powerpoint/2010/main" val="2202673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B94FE5-28D9-60D0-18FC-32BA1FA25020}"/>
              </a:ext>
            </a:extLst>
          </p:cNvPr>
          <p:cNvSpPr txBox="1">
            <a:spLocks noGrp="1"/>
          </p:cNvSpPr>
          <p:nvPr>
            <p:ph type="title"/>
          </p:nvPr>
        </p:nvSpPr>
        <p:spPr/>
        <p:txBody>
          <a:bodyPr/>
          <a:lstStyle>
            <a:lvl1pPr>
              <a:defRPr/>
            </a:lvl1pPr>
          </a:lstStyle>
          <a:p>
            <a:pPr lvl="0"/>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B9A21FF-D66D-E9C4-D51D-7D3B133BB7E4}"/>
              </a:ext>
            </a:extLst>
          </p:cNvPr>
          <p:cNvSpPr txBox="1">
            <a:spLocks noGrp="1"/>
          </p:cNvSpPr>
          <p:nvPr>
            <p:ph type="dt" sz="half" idx="7"/>
          </p:nvPr>
        </p:nvSpPr>
        <p:spPr/>
        <p:txBody>
          <a:bodyPr/>
          <a:lstStyle>
            <a:lvl1pPr>
              <a:defRPr/>
            </a:lvl1pPr>
          </a:lstStyle>
          <a:p>
            <a:pPr lvl="0"/>
            <a:fld id="{DA6A39E3-C345-4C77-B52D-E8081094D1BD}" type="datetime1">
              <a:rPr lang="el-GR"/>
              <a:pPr lvl="0"/>
              <a:t>6/3/2025</a:t>
            </a:fld>
            <a:endParaRPr lang="el-GR"/>
          </a:p>
        </p:txBody>
      </p:sp>
      <p:sp>
        <p:nvSpPr>
          <p:cNvPr id="4" name="Θέση υποσέλιδου 3">
            <a:extLst>
              <a:ext uri="{FF2B5EF4-FFF2-40B4-BE49-F238E27FC236}">
                <a16:creationId xmlns:a16="http://schemas.microsoft.com/office/drawing/2014/main" id="{07CC3AD0-BD0F-B4F5-9D59-253AB774E5BA}"/>
              </a:ext>
            </a:extLst>
          </p:cNvPr>
          <p:cNvSpPr txBox="1">
            <a:spLocks noGrp="1"/>
          </p:cNvSpPr>
          <p:nvPr>
            <p:ph type="ftr" sz="quarter" idx="9"/>
          </p:nvPr>
        </p:nvSpPr>
        <p:spPr/>
        <p:txBody>
          <a:bodyPr/>
          <a:lstStyle>
            <a:lvl1pPr>
              <a:defRPr/>
            </a:lvl1pPr>
          </a:lstStyle>
          <a:p>
            <a:pPr lvl="0"/>
            <a:endParaRPr lang="el-GR"/>
          </a:p>
        </p:txBody>
      </p:sp>
      <p:sp>
        <p:nvSpPr>
          <p:cNvPr id="5" name="Θέση αριθμού διαφάνειας 4">
            <a:extLst>
              <a:ext uri="{FF2B5EF4-FFF2-40B4-BE49-F238E27FC236}">
                <a16:creationId xmlns:a16="http://schemas.microsoft.com/office/drawing/2014/main" id="{66D77533-47D3-8228-C422-C6DDAF91BD08}"/>
              </a:ext>
            </a:extLst>
          </p:cNvPr>
          <p:cNvSpPr txBox="1">
            <a:spLocks noGrp="1"/>
          </p:cNvSpPr>
          <p:nvPr>
            <p:ph type="sldNum" sz="quarter" idx="8"/>
          </p:nvPr>
        </p:nvSpPr>
        <p:spPr/>
        <p:txBody>
          <a:bodyPr/>
          <a:lstStyle>
            <a:lvl1pPr>
              <a:defRPr/>
            </a:lvl1pPr>
          </a:lstStyle>
          <a:p>
            <a:pPr lvl="0"/>
            <a:fld id="{BEB543BD-2CAD-4768-94BC-4E690D4A6A8C}" type="slidenum">
              <a:t>‹#›</a:t>
            </a:fld>
            <a:endParaRPr lang="el-GR"/>
          </a:p>
        </p:txBody>
      </p:sp>
    </p:spTree>
    <p:extLst>
      <p:ext uri="{BB962C8B-B14F-4D97-AF65-F5344CB8AC3E}">
        <p14:creationId xmlns:p14="http://schemas.microsoft.com/office/powerpoint/2010/main" val="2957404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3FACC92-C44D-9084-3CBE-DC9FB6D9EFE6}"/>
              </a:ext>
            </a:extLst>
          </p:cNvPr>
          <p:cNvSpPr txBox="1">
            <a:spLocks noGrp="1"/>
          </p:cNvSpPr>
          <p:nvPr>
            <p:ph type="dt" sz="half" idx="7"/>
          </p:nvPr>
        </p:nvSpPr>
        <p:spPr/>
        <p:txBody>
          <a:bodyPr/>
          <a:lstStyle>
            <a:lvl1pPr>
              <a:defRPr/>
            </a:lvl1pPr>
          </a:lstStyle>
          <a:p>
            <a:pPr lvl="0"/>
            <a:fld id="{E3DC0662-34F4-4557-A5C2-AECAD4EFE85E}" type="datetime1">
              <a:rPr lang="el-GR"/>
              <a:pPr lvl="0"/>
              <a:t>6/3/2025</a:t>
            </a:fld>
            <a:endParaRPr lang="el-GR"/>
          </a:p>
        </p:txBody>
      </p:sp>
      <p:sp>
        <p:nvSpPr>
          <p:cNvPr id="3" name="Θέση υποσέλιδου 2">
            <a:extLst>
              <a:ext uri="{FF2B5EF4-FFF2-40B4-BE49-F238E27FC236}">
                <a16:creationId xmlns:a16="http://schemas.microsoft.com/office/drawing/2014/main" id="{0E5A7E48-3143-FCA9-4E76-C065C480C5FB}"/>
              </a:ext>
            </a:extLst>
          </p:cNvPr>
          <p:cNvSpPr txBox="1">
            <a:spLocks noGrp="1"/>
          </p:cNvSpPr>
          <p:nvPr>
            <p:ph type="ftr" sz="quarter" idx="9"/>
          </p:nvPr>
        </p:nvSpPr>
        <p:spPr/>
        <p:txBody>
          <a:bodyPr/>
          <a:lstStyle>
            <a:lvl1pPr>
              <a:defRPr/>
            </a:lvl1pPr>
          </a:lstStyle>
          <a:p>
            <a:pPr lvl="0"/>
            <a:endParaRPr lang="el-GR"/>
          </a:p>
        </p:txBody>
      </p:sp>
      <p:sp>
        <p:nvSpPr>
          <p:cNvPr id="4" name="Θέση αριθμού διαφάνειας 3">
            <a:extLst>
              <a:ext uri="{FF2B5EF4-FFF2-40B4-BE49-F238E27FC236}">
                <a16:creationId xmlns:a16="http://schemas.microsoft.com/office/drawing/2014/main" id="{84B15DD8-F001-ABB2-02F6-749C59949E20}"/>
              </a:ext>
            </a:extLst>
          </p:cNvPr>
          <p:cNvSpPr txBox="1">
            <a:spLocks noGrp="1"/>
          </p:cNvSpPr>
          <p:nvPr>
            <p:ph type="sldNum" sz="quarter" idx="8"/>
          </p:nvPr>
        </p:nvSpPr>
        <p:spPr/>
        <p:txBody>
          <a:bodyPr/>
          <a:lstStyle>
            <a:lvl1pPr>
              <a:defRPr/>
            </a:lvl1pPr>
          </a:lstStyle>
          <a:p>
            <a:pPr lvl="0"/>
            <a:fld id="{1A7892E5-D494-413A-B707-9AC85B992B55}" type="slidenum">
              <a:t>‹#›</a:t>
            </a:fld>
            <a:endParaRPr lang="el-GR"/>
          </a:p>
        </p:txBody>
      </p:sp>
    </p:spTree>
    <p:extLst>
      <p:ext uri="{BB962C8B-B14F-4D97-AF65-F5344CB8AC3E}">
        <p14:creationId xmlns:p14="http://schemas.microsoft.com/office/powerpoint/2010/main" val="82548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118D09-9CBA-0573-3B13-B76FBDEA0B18}"/>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578467A-13B2-EEC2-D3D8-95A5BD01F6B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B483E81-4BDA-5B94-B2AC-4B62FCD7CC2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1A33062-EEA5-9D81-D035-C0151FE7A843}"/>
              </a:ext>
            </a:extLst>
          </p:cNvPr>
          <p:cNvSpPr txBox="1">
            <a:spLocks noGrp="1"/>
          </p:cNvSpPr>
          <p:nvPr>
            <p:ph type="dt" sz="half" idx="7"/>
          </p:nvPr>
        </p:nvSpPr>
        <p:spPr/>
        <p:txBody>
          <a:bodyPr/>
          <a:lstStyle>
            <a:lvl1pPr>
              <a:defRPr/>
            </a:lvl1pPr>
          </a:lstStyle>
          <a:p>
            <a:pPr lvl="0"/>
            <a:fld id="{B267279B-1E88-4C5F-91D1-770B6F37A0C6}" type="datetime1">
              <a:rPr lang="el-GR"/>
              <a:pPr lvl="0"/>
              <a:t>6/3/2025</a:t>
            </a:fld>
            <a:endParaRPr lang="el-GR"/>
          </a:p>
        </p:txBody>
      </p:sp>
      <p:sp>
        <p:nvSpPr>
          <p:cNvPr id="6" name="Θέση υποσέλιδου 5">
            <a:extLst>
              <a:ext uri="{FF2B5EF4-FFF2-40B4-BE49-F238E27FC236}">
                <a16:creationId xmlns:a16="http://schemas.microsoft.com/office/drawing/2014/main" id="{1D264422-6CE8-0642-4553-AAFD25C2FBD4}"/>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DA9826BA-9683-1589-5183-C86FE919D73A}"/>
              </a:ext>
            </a:extLst>
          </p:cNvPr>
          <p:cNvSpPr txBox="1">
            <a:spLocks noGrp="1"/>
          </p:cNvSpPr>
          <p:nvPr>
            <p:ph type="sldNum" sz="quarter" idx="8"/>
          </p:nvPr>
        </p:nvSpPr>
        <p:spPr/>
        <p:txBody>
          <a:bodyPr/>
          <a:lstStyle>
            <a:lvl1pPr>
              <a:defRPr/>
            </a:lvl1pPr>
          </a:lstStyle>
          <a:p>
            <a:pPr lvl="0"/>
            <a:fld id="{79D1DE36-5A23-4F3D-B8EE-C40D599060A2}" type="slidenum">
              <a:t>‹#›</a:t>
            </a:fld>
            <a:endParaRPr lang="el-GR"/>
          </a:p>
        </p:txBody>
      </p:sp>
    </p:spTree>
    <p:extLst>
      <p:ext uri="{BB962C8B-B14F-4D97-AF65-F5344CB8AC3E}">
        <p14:creationId xmlns:p14="http://schemas.microsoft.com/office/powerpoint/2010/main" val="271587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18FE20-F293-AAB9-FF86-06431C05285D}"/>
              </a:ext>
            </a:extLst>
          </p:cNvPr>
          <p:cNvSpPr txBox="1">
            <a:spLocks noGrp="1"/>
          </p:cNvSpPr>
          <p:nvPr>
            <p:ph type="title"/>
          </p:nvPr>
        </p:nvSpPr>
        <p:spPr>
          <a:xfrm>
            <a:off x="839784" y="457200"/>
            <a:ext cx="3932240" cy="1600200"/>
          </a:xfrm>
        </p:spPr>
        <p:txBody>
          <a:bodyPr anchor="b"/>
          <a:lstStyle>
            <a:lvl1pPr>
              <a:defRPr sz="3200"/>
            </a:lvl1pPr>
          </a:lstStyle>
          <a:p>
            <a:pPr lvl="0"/>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542044B-203B-8B54-AF30-F957C015E039}"/>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l-GR"/>
          </a:p>
        </p:txBody>
      </p:sp>
      <p:sp>
        <p:nvSpPr>
          <p:cNvPr id="4" name="Θέση κειμένου 3">
            <a:extLst>
              <a:ext uri="{FF2B5EF4-FFF2-40B4-BE49-F238E27FC236}">
                <a16:creationId xmlns:a16="http://schemas.microsoft.com/office/drawing/2014/main" id="{96D1F42F-ABDA-B8D9-67F9-52DDA7C1E714}"/>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C7F8BAD-EA09-BE78-828F-10E0C6AA192F}"/>
              </a:ext>
            </a:extLst>
          </p:cNvPr>
          <p:cNvSpPr txBox="1">
            <a:spLocks noGrp="1"/>
          </p:cNvSpPr>
          <p:nvPr>
            <p:ph type="dt" sz="half" idx="7"/>
          </p:nvPr>
        </p:nvSpPr>
        <p:spPr/>
        <p:txBody>
          <a:bodyPr/>
          <a:lstStyle>
            <a:lvl1pPr>
              <a:defRPr/>
            </a:lvl1pPr>
          </a:lstStyle>
          <a:p>
            <a:pPr lvl="0"/>
            <a:fld id="{DC5930DE-E122-4270-B807-6B8657114E66}" type="datetime1">
              <a:rPr lang="el-GR"/>
              <a:pPr lvl="0"/>
              <a:t>6/3/2025</a:t>
            </a:fld>
            <a:endParaRPr lang="el-GR"/>
          </a:p>
        </p:txBody>
      </p:sp>
      <p:sp>
        <p:nvSpPr>
          <p:cNvPr id="6" name="Θέση υποσέλιδου 5">
            <a:extLst>
              <a:ext uri="{FF2B5EF4-FFF2-40B4-BE49-F238E27FC236}">
                <a16:creationId xmlns:a16="http://schemas.microsoft.com/office/drawing/2014/main" id="{21DEC888-4784-3600-8CC7-45BB20C56AE7}"/>
              </a:ext>
            </a:extLst>
          </p:cNvPr>
          <p:cNvSpPr txBox="1">
            <a:spLocks noGrp="1"/>
          </p:cNvSpPr>
          <p:nvPr>
            <p:ph type="ftr" sz="quarter" idx="9"/>
          </p:nvPr>
        </p:nvSpPr>
        <p:spPr/>
        <p:txBody>
          <a:bodyPr/>
          <a:lstStyle>
            <a:lvl1pPr>
              <a:defRPr/>
            </a:lvl1pPr>
          </a:lstStyle>
          <a:p>
            <a:pPr lvl="0"/>
            <a:endParaRPr lang="el-GR"/>
          </a:p>
        </p:txBody>
      </p:sp>
      <p:sp>
        <p:nvSpPr>
          <p:cNvPr id="7" name="Θέση αριθμού διαφάνειας 6">
            <a:extLst>
              <a:ext uri="{FF2B5EF4-FFF2-40B4-BE49-F238E27FC236}">
                <a16:creationId xmlns:a16="http://schemas.microsoft.com/office/drawing/2014/main" id="{662EE78A-BE37-5F44-5B89-62D901986435}"/>
              </a:ext>
            </a:extLst>
          </p:cNvPr>
          <p:cNvSpPr txBox="1">
            <a:spLocks noGrp="1"/>
          </p:cNvSpPr>
          <p:nvPr>
            <p:ph type="sldNum" sz="quarter" idx="8"/>
          </p:nvPr>
        </p:nvSpPr>
        <p:spPr/>
        <p:txBody>
          <a:bodyPr/>
          <a:lstStyle>
            <a:lvl1pPr>
              <a:defRPr/>
            </a:lvl1pPr>
          </a:lstStyle>
          <a:p>
            <a:pPr lvl="0"/>
            <a:fld id="{159CC97E-64D7-4702-B75B-C5C7092946F6}" type="slidenum">
              <a:t>‹#›</a:t>
            </a:fld>
            <a:endParaRPr lang="el-GR"/>
          </a:p>
        </p:txBody>
      </p:sp>
    </p:spTree>
    <p:extLst>
      <p:ext uri="{BB962C8B-B14F-4D97-AF65-F5344CB8AC3E}">
        <p14:creationId xmlns:p14="http://schemas.microsoft.com/office/powerpoint/2010/main" val="276480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7EE468B-D1CA-FBDE-8535-E8DBA5A71A8E}"/>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853CEA-51D7-4B7A-DDE3-5562BCB9CA0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0AEFA20-FC00-D41E-0757-C5897AB6E0BB}"/>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20ED0955-0EFA-403A-B523-436E622D1A07}" type="datetime1">
              <a:rPr lang="el-GR"/>
              <a:pPr lvl="0"/>
              <a:t>6/3/2025</a:t>
            </a:fld>
            <a:endParaRPr lang="el-GR"/>
          </a:p>
        </p:txBody>
      </p:sp>
      <p:sp>
        <p:nvSpPr>
          <p:cNvPr id="5" name="Θέση υποσέλιδου 4">
            <a:extLst>
              <a:ext uri="{FF2B5EF4-FFF2-40B4-BE49-F238E27FC236}">
                <a16:creationId xmlns:a16="http://schemas.microsoft.com/office/drawing/2014/main" id="{B3DE663D-39C0-78E8-AD5D-D4472FE1139D}"/>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endParaRPr lang="el-GR"/>
          </a:p>
        </p:txBody>
      </p:sp>
      <p:sp>
        <p:nvSpPr>
          <p:cNvPr id="6" name="Θέση αριθμού διαφάνειας 5">
            <a:extLst>
              <a:ext uri="{FF2B5EF4-FFF2-40B4-BE49-F238E27FC236}">
                <a16:creationId xmlns:a16="http://schemas.microsoft.com/office/drawing/2014/main" id="{108568A2-4987-2561-6CCB-317B1A9EE5A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l-GR" sz="1200" b="0" i="0" u="none" strike="noStrike" kern="1200" cap="none" spc="0" baseline="0">
                <a:solidFill>
                  <a:srgbClr val="898989"/>
                </a:solidFill>
                <a:uFillTx/>
                <a:latin typeface="Calibri"/>
              </a:defRPr>
            </a:lvl1pPr>
          </a:lstStyle>
          <a:p>
            <a:pPr lvl="0"/>
            <a:fld id="{8183C7AA-F39A-4A47-818B-3F3C07DF2AAD}" type="slidenum">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l-G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l-G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l-G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l-G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l-G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E3AFC7-E759-8DFA-D2C1-39B88DF194E4}"/>
              </a:ext>
            </a:extLst>
          </p:cNvPr>
          <p:cNvSpPr txBox="1">
            <a:spLocks noGrp="1"/>
          </p:cNvSpPr>
          <p:nvPr>
            <p:ph type="ctrTitle"/>
          </p:nvPr>
        </p:nvSpPr>
        <p:spPr/>
        <p:txBody>
          <a:bodyPr/>
          <a:lstStyle/>
          <a:p>
            <a:pPr lvl="0"/>
            <a:r>
              <a:rPr lang="el-GR" dirty="0"/>
              <a:t>1</a:t>
            </a:r>
            <a:r>
              <a:rPr lang="el-GR" baseline="30000" dirty="0"/>
              <a:t>η</a:t>
            </a:r>
            <a:r>
              <a:rPr lang="el-GR" dirty="0"/>
              <a:t> τηλεδιάσκεψη</a:t>
            </a:r>
            <a:br>
              <a:rPr lang="el-GR" dirty="0"/>
            </a:br>
            <a:r>
              <a:rPr lang="el-GR" dirty="0"/>
              <a:t>(ύλη εβδομάδων 1-2)</a:t>
            </a:r>
          </a:p>
        </p:txBody>
      </p:sp>
      <p:sp>
        <p:nvSpPr>
          <p:cNvPr id="3" name="Υπότιτλος 2">
            <a:extLst>
              <a:ext uri="{FF2B5EF4-FFF2-40B4-BE49-F238E27FC236}">
                <a16:creationId xmlns:a16="http://schemas.microsoft.com/office/drawing/2014/main" id="{5725FAAE-5C8A-ABC4-D5D9-9B045133569D}"/>
              </a:ext>
            </a:extLst>
          </p:cNvPr>
          <p:cNvSpPr txBox="1">
            <a:spLocks noGrp="1"/>
          </p:cNvSpPr>
          <p:nvPr>
            <p:ph type="subTitle" idx="1"/>
          </p:nvPr>
        </p:nvSpPr>
        <p:spPr/>
        <p:txBody>
          <a:bodyPr>
            <a:noAutofit/>
          </a:bodyPr>
          <a:lstStyle/>
          <a:p>
            <a:pPr lvl="0"/>
            <a:r>
              <a:rPr lang="el-GR" sz="6000" dirty="0"/>
              <a:t>ΧΕΑΔ – </a:t>
            </a:r>
          </a:p>
          <a:p>
            <a:pPr lvl="0"/>
            <a:r>
              <a:rPr lang="el-GR" sz="6000" dirty="0"/>
              <a:t>Αστυνομική συνεργασία και </a:t>
            </a:r>
            <a:r>
              <a:rPr lang="en-US" sz="6000" dirty="0"/>
              <a:t>EUROPOL</a:t>
            </a:r>
            <a:endParaRPr lang="el-GR"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6C2E4C-7380-BF25-09E4-CBBEFC99307E}"/>
              </a:ext>
            </a:extLst>
          </p:cNvPr>
          <p:cNvSpPr txBox="1">
            <a:spLocks noGrp="1"/>
          </p:cNvSpPr>
          <p:nvPr>
            <p:ph type="title"/>
          </p:nvPr>
        </p:nvSpPr>
        <p:spPr/>
        <p:txBody>
          <a:bodyPr anchorCtr="1"/>
          <a:lstStyle/>
          <a:p>
            <a:pPr lvl="0" algn="ctr"/>
            <a:r>
              <a:rPr lang="el-GR" b="1" dirty="0" err="1"/>
              <a:t>Διαδραστική</a:t>
            </a:r>
            <a:r>
              <a:rPr lang="el-GR" b="1" dirty="0"/>
              <a:t> δραστηριότητα 1</a:t>
            </a:r>
            <a:r>
              <a:rPr lang="el-GR" b="1" baseline="30000" dirty="0"/>
              <a:t>ης</a:t>
            </a:r>
            <a:r>
              <a:rPr lang="el-GR" b="1" dirty="0"/>
              <a:t> εβδομάδας</a:t>
            </a:r>
          </a:p>
        </p:txBody>
      </p:sp>
      <p:sp>
        <p:nvSpPr>
          <p:cNvPr id="3" name="Θέση περιεχομένου 2">
            <a:extLst>
              <a:ext uri="{FF2B5EF4-FFF2-40B4-BE49-F238E27FC236}">
                <a16:creationId xmlns:a16="http://schemas.microsoft.com/office/drawing/2014/main" id="{C8CF3082-C4F1-3045-3A1E-CC41242B0472}"/>
              </a:ext>
            </a:extLst>
          </p:cNvPr>
          <p:cNvSpPr txBox="1">
            <a:spLocks noGrp="1"/>
          </p:cNvSpPr>
          <p:nvPr>
            <p:ph idx="1"/>
          </p:nvPr>
        </p:nvSpPr>
        <p:spPr/>
        <p:txBody>
          <a:bodyPr/>
          <a:lstStyle/>
          <a:p>
            <a:pPr algn="just">
              <a:lnSpc>
                <a:spcPct val="150000"/>
              </a:lnSpc>
              <a:spcAft>
                <a:spcPts val="800"/>
              </a:spcAft>
            </a:pPr>
            <a:r>
              <a:rPr lang="el-GR" b="0" i="0" dirty="0" err="1">
                <a:solidFill>
                  <a:schemeClr val="tx1"/>
                </a:solidFill>
                <a:effectLst/>
                <a:latin typeface="+mn-lt"/>
              </a:rPr>
              <a:t>Ενωσιακές</a:t>
            </a:r>
            <a:r>
              <a:rPr lang="el-GR" b="0" i="0" dirty="0">
                <a:solidFill>
                  <a:schemeClr val="tx1"/>
                </a:solidFill>
                <a:effectLst/>
                <a:latin typeface="+mn-lt"/>
              </a:rPr>
              <a:t> διατάξεις Ουσιαστικού Ευρωπαϊκού Ποινικού Δικαίου και Δικονομικού Ευρωπαϊκού Ποινικού Δικαίου: Τι αφορούν και που στοχεύουν;</a:t>
            </a:r>
          </a:p>
          <a:p>
            <a:pPr algn="just">
              <a:lnSpc>
                <a:spcPct val="150000"/>
              </a:lnSpc>
              <a:spcAft>
                <a:spcPts val="800"/>
              </a:spcAft>
            </a:pPr>
            <a:endParaRPr lang="el-GR" sz="2400" kern="150" dirty="0">
              <a:solidFill>
                <a:srgbClr val="526069"/>
              </a:solidFill>
              <a:latin typeface="Inter"/>
              <a:cs typeface="Times New Roman" panose="02020603050405020304" pitchFamily="18" charset="0"/>
            </a:endParaRPr>
          </a:p>
          <a:p>
            <a:pPr marL="0" lvl="0" indent="0">
              <a:buNone/>
            </a:pPr>
            <a:r>
              <a:rPr lang="el-GR" dirty="0"/>
              <a:t>(</a:t>
            </a:r>
            <a:r>
              <a:rPr lang="en-US" dirty="0"/>
              <a:t>discussion forum, </a:t>
            </a:r>
            <a:r>
              <a:rPr lang="el-GR" dirty="0"/>
              <a:t>μέχρι 300 λέξεις, προθεσμία: 02.03.2025)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7809CD-D055-4C2A-24ED-171493FE716F}"/>
              </a:ext>
            </a:extLst>
          </p:cNvPr>
          <p:cNvSpPr txBox="1">
            <a:spLocks noGrp="1"/>
          </p:cNvSpPr>
          <p:nvPr>
            <p:ph type="title"/>
          </p:nvPr>
        </p:nvSpPr>
        <p:spPr/>
        <p:txBody>
          <a:bodyPr anchorCtr="1"/>
          <a:lstStyle/>
          <a:p>
            <a:pPr lvl="0" algn="ctr"/>
            <a:r>
              <a:rPr lang="el-GR" sz="4400" b="1" dirty="0"/>
              <a:t>Αστυνομική συνεργασία και </a:t>
            </a:r>
            <a:r>
              <a:rPr lang="en-US" sz="4400" b="1" dirty="0"/>
              <a:t>Europol</a:t>
            </a:r>
            <a:endParaRPr lang="el-GR" b="1" dirty="0"/>
          </a:p>
        </p:txBody>
      </p:sp>
      <p:sp>
        <p:nvSpPr>
          <p:cNvPr id="3" name="Θέση περιεχομένου 2">
            <a:extLst>
              <a:ext uri="{FF2B5EF4-FFF2-40B4-BE49-F238E27FC236}">
                <a16:creationId xmlns:a16="http://schemas.microsoft.com/office/drawing/2014/main" id="{51870DAB-40ED-6CD0-6228-405B7D3B1FB8}"/>
              </a:ext>
            </a:extLst>
          </p:cNvPr>
          <p:cNvSpPr txBox="1">
            <a:spLocks noGrp="1"/>
          </p:cNvSpPr>
          <p:nvPr>
            <p:ph idx="1"/>
          </p:nvPr>
        </p:nvSpPr>
        <p:spPr/>
        <p:txBody>
          <a:bodyPr>
            <a:normAutofit fontScale="92500" lnSpcReduction="10000"/>
          </a:bodyPr>
          <a:lstStyle/>
          <a:p>
            <a:pPr marL="0" indent="0" algn="just">
              <a:lnSpc>
                <a:spcPct val="150000"/>
              </a:lnSpc>
              <a:spcBef>
                <a:spcPts val="500"/>
              </a:spcBef>
              <a:spcAft>
                <a:spcPts val="500"/>
              </a:spcAft>
              <a:buNone/>
            </a:pPr>
            <a:r>
              <a:rPr lang="el-GR" sz="2800" b="1" u="sng" dirty="0">
                <a:effectLst/>
                <a:latin typeface="+mn-lt"/>
                <a:ea typeface="Times New Roman" panose="02020603050405020304" pitchFamily="18" charset="0"/>
                <a:cs typeface="Calibri" panose="020F0502020204030204" pitchFamily="34" charset="0"/>
              </a:rPr>
              <a:t>Ι.1. Η αστυνομική συνεργασία (άρθρα 87-89 ΣΛΕΕ)</a:t>
            </a:r>
          </a:p>
          <a:p>
            <a:pPr marL="0" indent="0" algn="just">
              <a:lnSpc>
                <a:spcPct val="150000"/>
              </a:lnSpc>
              <a:spcBef>
                <a:spcPts val="500"/>
              </a:spcBef>
              <a:spcAft>
                <a:spcPts val="500"/>
              </a:spcAft>
              <a:buNone/>
            </a:pPr>
            <a:r>
              <a:rPr lang="el-GR" sz="2800" b="1" dirty="0">
                <a:latin typeface="+mn-lt"/>
              </a:rPr>
              <a:t>Άρθρο 87 παρ. 1 ΣΛΕΕ</a:t>
            </a:r>
            <a:r>
              <a:rPr lang="el-GR" sz="2800" dirty="0">
                <a:latin typeface="+mn-lt"/>
              </a:rPr>
              <a:t>:</a:t>
            </a:r>
          </a:p>
          <a:p>
            <a:pPr marL="0" indent="0" algn="just">
              <a:lnSpc>
                <a:spcPct val="150000"/>
              </a:lnSpc>
              <a:spcBef>
                <a:spcPts val="500"/>
              </a:spcBef>
              <a:spcAft>
                <a:spcPts val="500"/>
              </a:spcAft>
              <a:buNone/>
            </a:pPr>
            <a:r>
              <a:rPr lang="el-GR" sz="2800" dirty="0">
                <a:latin typeface="+mn-lt"/>
              </a:rPr>
              <a:t>«Η Ένωση αναπτύσσει αστυνομική συνεργασία στην οποία συμμετέχουν όλες οι αρμόδιες αρχές των κρατών μελών, συμπεριλαμβανομένων των αστυνομικών και τελωνειακών αρχών και άλλων αρχών επιβολής του νόμου ειδικευμένων στον τομέα της πρόληψης ή της εξακρίβωσης αξιόποινων πράξεων ή της διερεύνησής τους.»</a:t>
            </a:r>
            <a:endParaRPr lang="el-GR" sz="2800" dirty="0">
              <a:effectLst/>
              <a:latin typeface="+mn-lt"/>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A66C56-39F7-AB18-DFA3-CBC19969FB5F}"/>
              </a:ext>
            </a:extLst>
          </p:cNvPr>
          <p:cNvSpPr txBox="1">
            <a:spLocks noGrp="1"/>
          </p:cNvSpPr>
          <p:nvPr>
            <p:ph type="title"/>
          </p:nvPr>
        </p:nvSpPr>
        <p:spPr/>
        <p:txBody>
          <a:bodyPr anchorCtr="1"/>
          <a:lstStyle/>
          <a:p>
            <a:pPr lvl="0" algn="ctr"/>
            <a:r>
              <a:rPr lang="el-GR" b="1" dirty="0"/>
              <a:t>Πολιτική </a:t>
            </a:r>
            <a:r>
              <a:rPr lang="el-GR" sz="4400" b="1" dirty="0"/>
              <a:t>Αστυνομική συνεργασία και </a:t>
            </a:r>
            <a:r>
              <a:rPr lang="en-US" sz="4400" b="1" dirty="0"/>
              <a:t>Europol</a:t>
            </a:r>
            <a:endParaRPr lang="el-GR" b="1" dirty="0"/>
          </a:p>
        </p:txBody>
      </p:sp>
      <p:sp>
        <p:nvSpPr>
          <p:cNvPr id="3" name="Θέση περιεχομένου 2">
            <a:extLst>
              <a:ext uri="{FF2B5EF4-FFF2-40B4-BE49-F238E27FC236}">
                <a16:creationId xmlns:a16="http://schemas.microsoft.com/office/drawing/2014/main" id="{AA3EB79D-7FA2-A25D-B10D-968892EC63C4}"/>
              </a:ext>
            </a:extLst>
          </p:cNvPr>
          <p:cNvSpPr txBox="1">
            <a:spLocks noGrp="1"/>
          </p:cNvSpPr>
          <p:nvPr>
            <p:ph idx="1"/>
          </p:nvPr>
        </p:nvSpPr>
        <p:spPr/>
        <p:txBody>
          <a:bodyPr>
            <a:normAutofit fontScale="55000" lnSpcReduction="20000"/>
          </a:bodyPr>
          <a:lstStyle/>
          <a:p>
            <a:pPr marL="0" indent="0" algn="just">
              <a:lnSpc>
                <a:spcPct val="160000"/>
              </a:lnSpc>
              <a:spcBef>
                <a:spcPts val="0"/>
              </a:spcBef>
              <a:buNone/>
            </a:pPr>
            <a:r>
              <a:rPr lang="el-GR" sz="2800" b="1" u="sng" dirty="0">
                <a:effectLst/>
                <a:latin typeface="+mn-lt"/>
                <a:ea typeface="Times New Roman" panose="02020603050405020304" pitchFamily="18" charset="0"/>
                <a:cs typeface="Calibri" panose="020F0502020204030204" pitchFamily="34" charset="0"/>
              </a:rPr>
              <a:t>Ι.2. Η </a:t>
            </a:r>
            <a:r>
              <a:rPr lang="en-US" sz="2800" b="1" u="sng" dirty="0">
                <a:effectLst/>
                <a:latin typeface="+mn-lt"/>
                <a:ea typeface="Times New Roman" panose="02020603050405020304" pitchFamily="18" charset="0"/>
                <a:cs typeface="Calibri" panose="020F0502020204030204" pitchFamily="34" charset="0"/>
              </a:rPr>
              <a:t>Europol </a:t>
            </a:r>
            <a:endParaRPr lang="el-GR" sz="2800" b="1" u="sng" dirty="0">
              <a:effectLst/>
              <a:latin typeface="+mn-lt"/>
              <a:ea typeface="Times New Roman" panose="02020603050405020304" pitchFamily="18" charset="0"/>
              <a:cs typeface="Calibri" panose="020F0502020204030204" pitchFamily="34" charset="0"/>
            </a:endParaRPr>
          </a:p>
          <a:p>
            <a:pPr marL="0" indent="0" algn="just">
              <a:lnSpc>
                <a:spcPct val="160000"/>
              </a:lnSpc>
              <a:spcBef>
                <a:spcPts val="0"/>
              </a:spcBef>
              <a:buNone/>
            </a:pPr>
            <a:r>
              <a:rPr lang="el-GR" sz="2800" dirty="0">
                <a:solidFill>
                  <a:srgbClr val="000000"/>
                </a:solidFill>
                <a:effectLst/>
                <a:latin typeface="+mn-lt"/>
                <a:ea typeface="Times New Roman" panose="02020603050405020304" pitchFamily="18" charset="0"/>
              </a:rPr>
              <a:t>Το όργανο της Ε.Ε., με το οποίο πραγματοποιείται η αστυνομική συνεργασία είναι η </a:t>
            </a:r>
            <a:r>
              <a:rPr lang="en-US" sz="2800" dirty="0">
                <a:solidFill>
                  <a:srgbClr val="000000"/>
                </a:solidFill>
                <a:effectLst/>
                <a:latin typeface="+mn-lt"/>
                <a:ea typeface="Times New Roman" panose="02020603050405020304" pitchFamily="18" charset="0"/>
              </a:rPr>
              <a:t>EUROPOL</a:t>
            </a:r>
            <a:r>
              <a:rPr lang="el-GR" sz="2800" dirty="0">
                <a:solidFill>
                  <a:srgbClr val="000000"/>
                </a:solidFill>
                <a:effectLst/>
                <a:latin typeface="+mn-lt"/>
                <a:ea typeface="Times New Roman" panose="02020603050405020304" pitchFamily="18" charset="0"/>
              </a:rPr>
              <a:t>. </a:t>
            </a:r>
            <a:endParaRPr lang="el-GR" sz="2800" dirty="0">
              <a:effectLst/>
              <a:latin typeface="+mn-lt"/>
              <a:ea typeface="Times New Roman" panose="02020603050405020304" pitchFamily="18" charset="0"/>
            </a:endParaRPr>
          </a:p>
          <a:p>
            <a:pPr algn="just">
              <a:lnSpc>
                <a:spcPct val="160000"/>
              </a:lnSpc>
              <a:spcBef>
                <a:spcPts val="0"/>
              </a:spcBef>
            </a:pPr>
            <a:endParaRPr lang="el-GR" sz="2800" dirty="0">
              <a:effectLst/>
              <a:latin typeface="+mn-lt"/>
              <a:ea typeface="Times New Roman" panose="02020603050405020304" pitchFamily="18" charset="0"/>
            </a:endParaRPr>
          </a:p>
          <a:p>
            <a:pPr marL="0" indent="0" algn="just">
              <a:lnSpc>
                <a:spcPct val="160000"/>
              </a:lnSpc>
              <a:spcBef>
                <a:spcPts val="0"/>
              </a:spcBef>
              <a:buNone/>
            </a:pPr>
            <a:r>
              <a:rPr lang="el-GR" sz="2800" b="1" dirty="0">
                <a:effectLst/>
                <a:latin typeface="+mn-lt"/>
                <a:ea typeface="Times New Roman" panose="02020603050405020304" pitchFamily="18" charset="0"/>
              </a:rPr>
              <a:t>Άρθρο 88 παρ. 1 ΣΛΕΕ</a:t>
            </a:r>
            <a:r>
              <a:rPr lang="el-GR" sz="2800" dirty="0">
                <a:effectLst/>
                <a:latin typeface="+mn-lt"/>
                <a:ea typeface="Times New Roman" panose="02020603050405020304" pitchFamily="18" charset="0"/>
              </a:rPr>
              <a:t>: </a:t>
            </a:r>
          </a:p>
          <a:p>
            <a:pPr marL="0" indent="0" algn="just">
              <a:lnSpc>
                <a:spcPct val="160000"/>
              </a:lnSpc>
              <a:spcBef>
                <a:spcPts val="0"/>
              </a:spcBef>
              <a:buNone/>
            </a:pPr>
            <a:r>
              <a:rPr lang="el-GR" sz="2800" dirty="0">
                <a:latin typeface="+mn-lt"/>
              </a:rPr>
              <a:t>«Αποστολή της </a:t>
            </a:r>
            <a:r>
              <a:rPr lang="el-GR" sz="2800" dirty="0" err="1">
                <a:latin typeface="+mn-lt"/>
              </a:rPr>
              <a:t>Ευρωπόλ</a:t>
            </a:r>
            <a:r>
              <a:rPr lang="el-GR" sz="2800" dirty="0">
                <a:latin typeface="+mn-lt"/>
              </a:rPr>
              <a:t> είναι η στήριξη και η ενίσχυση της δράσης των αστυνομικών αρχών και των άλλων αρχών επιβολής του νόμου των κρατών μελών, καθώς και της αμοιβαίας συνεργασίας τους στην πρόληψη και καταπολέμηση των σοβαρών εγκλημάτων που έχουν επιπτώσεις σε δύο ή περισσότερα κράτη μέλη, της τρομοκρατίας και των μορφών εγκληματικότητας που θίγουν ένα κοινό συμφέρον το οποίο αποτελεί αντικείμενο πολιτικής της Ένωσης.</a:t>
            </a:r>
            <a:r>
              <a:rPr lang="el-GR" sz="2800" dirty="0">
                <a:solidFill>
                  <a:srgbClr val="000000"/>
                </a:solidFill>
                <a:effectLst/>
                <a:latin typeface="+mn-lt"/>
                <a:ea typeface="Times New Roman" panose="02020603050405020304" pitchFamily="18" charset="0"/>
              </a:rPr>
              <a:t> » </a:t>
            </a:r>
            <a:endParaRPr lang="el-GR" sz="2800" dirty="0">
              <a:effectLst/>
              <a:latin typeface="+mn-lt"/>
              <a:ea typeface="Times New Roman" panose="02020603050405020304" pitchFamily="18" charset="0"/>
            </a:endParaRPr>
          </a:p>
          <a:p>
            <a:pPr algn="just">
              <a:lnSpc>
                <a:spcPct val="160000"/>
              </a:lnSpc>
              <a:spcBef>
                <a:spcPts val="0"/>
              </a:spcBef>
            </a:pPr>
            <a:r>
              <a:rPr lang="el-GR" sz="2800" dirty="0">
                <a:solidFill>
                  <a:srgbClr val="000000"/>
                </a:solidFill>
                <a:effectLst/>
                <a:latin typeface="+mn-lt"/>
                <a:ea typeface="Times New Roman" panose="02020603050405020304" pitchFamily="18" charset="0"/>
              </a:rPr>
              <a:t>Η </a:t>
            </a:r>
            <a:r>
              <a:rPr lang="en-US" sz="2800" dirty="0">
                <a:solidFill>
                  <a:srgbClr val="000000"/>
                </a:solidFill>
                <a:effectLst/>
                <a:latin typeface="+mn-lt"/>
                <a:ea typeface="Times New Roman" panose="02020603050405020304" pitchFamily="18" charset="0"/>
              </a:rPr>
              <a:t>Europol </a:t>
            </a:r>
            <a:r>
              <a:rPr lang="el-GR" sz="2800" dirty="0">
                <a:solidFill>
                  <a:srgbClr val="000000"/>
                </a:solidFill>
                <a:effectLst/>
                <a:latin typeface="+mn-lt"/>
                <a:ea typeface="Times New Roman" panose="02020603050405020304" pitchFamily="18" charset="0"/>
              </a:rPr>
              <a:t>υποστηρίζει τα κράτη μέλη της Ε.Ε. σε έρευνες και σε επιτόπιες επιχειρήσεις επιβολής του νόμου, ενώ παρέχει σε αυτά πληροφορίες σχετικές με εγκληματικές πράξεις και λειτουργεί ως κέντρο εμπειρογνωμοσύνης για τα κράτη μέλη. Επίσης, συνεργάζεται με τις αρμόδιες αρχές τρίτων κρατών καθώς και με διεθνείς οργανισμούς. </a:t>
            </a:r>
            <a:endParaRPr lang="el-GR" sz="2800" dirty="0">
              <a:effectLst/>
              <a:latin typeface="+mn-lt"/>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E5E6EC-907A-7699-8961-7F0EED3946FC}"/>
              </a:ext>
            </a:extLst>
          </p:cNvPr>
          <p:cNvSpPr txBox="1">
            <a:spLocks noGrp="1"/>
          </p:cNvSpPr>
          <p:nvPr>
            <p:ph type="title"/>
          </p:nvPr>
        </p:nvSpPr>
        <p:spPr/>
        <p:txBody>
          <a:bodyPr anchorCtr="1"/>
          <a:lstStyle/>
          <a:p>
            <a:pPr lvl="0" algn="ctr"/>
            <a:r>
              <a:rPr lang="el-GR" sz="4000" b="1" dirty="0"/>
              <a:t>Αστυνομική συνεργασία και </a:t>
            </a:r>
            <a:r>
              <a:rPr lang="en-US" sz="4000" b="1" dirty="0"/>
              <a:t>Europol</a:t>
            </a:r>
            <a:endParaRPr lang="el-GR" sz="4000" b="1" dirty="0"/>
          </a:p>
        </p:txBody>
      </p:sp>
      <p:sp>
        <p:nvSpPr>
          <p:cNvPr id="3" name="Θέση περιεχομένου 2">
            <a:extLst>
              <a:ext uri="{FF2B5EF4-FFF2-40B4-BE49-F238E27FC236}">
                <a16:creationId xmlns:a16="http://schemas.microsoft.com/office/drawing/2014/main" id="{95587CF8-D0CB-3F10-7052-241E351A2007}"/>
              </a:ext>
            </a:extLst>
          </p:cNvPr>
          <p:cNvSpPr txBox="1">
            <a:spLocks noGrp="1"/>
          </p:cNvSpPr>
          <p:nvPr>
            <p:ph idx="1"/>
          </p:nvPr>
        </p:nvSpPr>
        <p:spPr/>
        <p:txBody>
          <a:bodyPr/>
          <a:lstStyle/>
          <a:p>
            <a:pPr marL="0" indent="0" algn="just">
              <a:lnSpc>
                <a:spcPct val="150000"/>
              </a:lnSpc>
              <a:spcBef>
                <a:spcPts val="500"/>
              </a:spcBef>
              <a:spcAft>
                <a:spcPts val="500"/>
              </a:spcAft>
              <a:buNone/>
            </a:pPr>
            <a:r>
              <a:rPr lang="el-GR" sz="2000" b="1" u="sng" dirty="0">
                <a:effectLst/>
                <a:latin typeface="Times New Roman" panose="02020603050405020304" pitchFamily="18" charset="0"/>
                <a:ea typeface="Times New Roman" panose="02020603050405020304" pitchFamily="18" charset="0"/>
                <a:cs typeface="Calibri" panose="020F0502020204030204" pitchFamily="34" charset="0"/>
              </a:rPr>
              <a:t>Ι.3. Οι τομείς δράσης της </a:t>
            </a:r>
            <a:r>
              <a:rPr lang="en-US" sz="2000" b="1" u="sng" dirty="0">
                <a:effectLst/>
                <a:latin typeface="Times New Roman" panose="02020603050405020304" pitchFamily="18" charset="0"/>
                <a:ea typeface="Times New Roman" panose="02020603050405020304" pitchFamily="18" charset="0"/>
                <a:cs typeface="Calibri" panose="020F0502020204030204" pitchFamily="34" charset="0"/>
              </a:rPr>
              <a:t>Europol</a:t>
            </a:r>
            <a:endParaRPr lang="el-GR" sz="2000" b="1" u="sng" dirty="0">
              <a:effectLst/>
              <a:latin typeface="Times New Roman" panose="02020603050405020304" pitchFamily="18" charset="0"/>
              <a:ea typeface="Times New Roman" panose="02020603050405020304" pitchFamily="18" charset="0"/>
              <a:cs typeface="Calibri" panose="020F0502020204030204" pitchFamily="34" charset="0"/>
            </a:endParaRPr>
          </a:p>
          <a:p>
            <a:pPr algn="just">
              <a:lnSpc>
                <a:spcPct val="150000"/>
              </a:lnSpc>
              <a:spcBef>
                <a:spcPts val="500"/>
              </a:spcBef>
              <a:spcAft>
                <a:spcPts val="500"/>
              </a:spcAft>
            </a:pPr>
            <a:r>
              <a:rPr lang="el-GR" sz="2400" dirty="0">
                <a:solidFill>
                  <a:srgbClr val="000000"/>
                </a:solidFill>
                <a:effectLst/>
                <a:latin typeface="Times New Roman" panose="02020603050405020304" pitchFamily="18" charset="0"/>
                <a:ea typeface="Times New Roman" panose="02020603050405020304" pitchFamily="18" charset="0"/>
              </a:rPr>
              <a:t>Η </a:t>
            </a:r>
            <a:r>
              <a:rPr lang="en-US" sz="2400" dirty="0">
                <a:solidFill>
                  <a:srgbClr val="000000"/>
                </a:solidFill>
                <a:effectLst/>
                <a:latin typeface="Times New Roman" panose="02020603050405020304" pitchFamily="18" charset="0"/>
                <a:ea typeface="Times New Roman" panose="02020603050405020304" pitchFamily="18" charset="0"/>
              </a:rPr>
              <a:t>EUROPOL</a:t>
            </a:r>
            <a:r>
              <a:rPr lang="el-GR" sz="2400" dirty="0">
                <a:solidFill>
                  <a:srgbClr val="000000"/>
                </a:solidFill>
                <a:effectLst/>
                <a:latin typeface="Times New Roman" panose="02020603050405020304" pitchFamily="18" charset="0"/>
                <a:ea typeface="Times New Roman" panose="02020603050405020304" pitchFamily="18" charset="0"/>
              </a:rPr>
              <a:t> έχει αποκτήσει εξαιρετική εμπειρία με την πάροδο του χρόνου σε θέματα τρομοκρατίας αλλά και άλλων εγκληματικών δράσεων, όπως στο εμπόριο ναρκωτικών, εμπόριο ανθρώπων, διευκόλυνση παράνομης μετανάστευσης, έγκλημα στον κυβερνοχώρο, νομιμοποίηση εσόδων από εγκληματικές δραστηριότητες, παραχάραξη του ευρώ, λαθρεμπόριο, κλοπή πνευματικής ιδιοκτησίας. </a:t>
            </a: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307863-BB3B-CECC-BBE4-91D57D28E59F}"/>
              </a:ext>
            </a:extLst>
          </p:cNvPr>
          <p:cNvSpPr txBox="1">
            <a:spLocks noGrp="1"/>
          </p:cNvSpPr>
          <p:nvPr>
            <p:ph type="title"/>
          </p:nvPr>
        </p:nvSpPr>
        <p:spPr/>
        <p:txBody>
          <a:bodyPr anchorCtr="1"/>
          <a:lstStyle/>
          <a:p>
            <a:pPr lvl="0" algn="ctr"/>
            <a:r>
              <a:rPr lang="el-GR" sz="4000" b="1" dirty="0"/>
              <a:t>Αστυνομική συνεργασία και </a:t>
            </a:r>
            <a:r>
              <a:rPr lang="en-US" sz="4000" b="1" dirty="0"/>
              <a:t>Europol</a:t>
            </a:r>
            <a:endParaRPr lang="el-GR" sz="4000" b="1" dirty="0"/>
          </a:p>
        </p:txBody>
      </p:sp>
      <p:sp>
        <p:nvSpPr>
          <p:cNvPr id="3" name="Θέση περιεχομένου 2">
            <a:extLst>
              <a:ext uri="{FF2B5EF4-FFF2-40B4-BE49-F238E27FC236}">
                <a16:creationId xmlns:a16="http://schemas.microsoft.com/office/drawing/2014/main" id="{D1451E0B-942B-5AEC-18A8-7B260559AA1F}"/>
              </a:ext>
            </a:extLst>
          </p:cNvPr>
          <p:cNvSpPr txBox="1">
            <a:spLocks noGrp="1"/>
          </p:cNvSpPr>
          <p:nvPr>
            <p:ph idx="1"/>
          </p:nvPr>
        </p:nvSpPr>
        <p:spPr/>
        <p:txBody>
          <a:bodyPr>
            <a:normAutofit fontScale="77500" lnSpcReduction="20000"/>
          </a:bodyPr>
          <a:lstStyle/>
          <a:p>
            <a:pPr marL="0" indent="0" algn="just">
              <a:lnSpc>
                <a:spcPct val="160000"/>
              </a:lnSpc>
              <a:spcBef>
                <a:spcPts val="0"/>
              </a:spcBef>
              <a:buNone/>
            </a:pPr>
            <a:r>
              <a:rPr lang="el-GR" sz="2400" b="1" dirty="0">
                <a:effectLst/>
                <a:latin typeface="Times New Roman" panose="02020603050405020304" pitchFamily="18" charset="0"/>
                <a:ea typeface="Times New Roman" panose="02020603050405020304" pitchFamily="18" charset="0"/>
                <a:cs typeface="Calibri" panose="020F0502020204030204" pitchFamily="34" charset="0"/>
              </a:rPr>
              <a:t>Ι.4. Στελέχωση και δομή της </a:t>
            </a:r>
            <a:r>
              <a:rPr lang="en-US" sz="2400" b="1" dirty="0">
                <a:solidFill>
                  <a:srgbClr val="000000"/>
                </a:solidFill>
                <a:effectLst/>
                <a:latin typeface="Times New Roman" panose="02020603050405020304" pitchFamily="18" charset="0"/>
                <a:ea typeface="Times New Roman" panose="02020603050405020304" pitchFamily="18" charset="0"/>
              </a:rPr>
              <a:t>EUROPOL</a:t>
            </a:r>
            <a:r>
              <a:rPr lang="en-US" sz="2400" b="1" dirty="0">
                <a:effectLst/>
                <a:latin typeface="Times New Roman" panose="02020603050405020304" pitchFamily="18" charset="0"/>
                <a:ea typeface="Times New Roman" panose="02020603050405020304" pitchFamily="18" charset="0"/>
                <a:cs typeface="Calibri" panose="020F0502020204030204" pitchFamily="34" charset="0"/>
              </a:rPr>
              <a:t> </a:t>
            </a:r>
            <a:endParaRPr lang="el-GR" sz="2400" dirty="0">
              <a:effectLst/>
              <a:latin typeface="Times New Roman" panose="02020603050405020304" pitchFamily="18" charset="0"/>
              <a:ea typeface="Times New Roman" panose="02020603050405020304" pitchFamily="18" charset="0"/>
            </a:endParaRPr>
          </a:p>
          <a:p>
            <a:pPr algn="just">
              <a:lnSpc>
                <a:spcPct val="160000"/>
              </a:lnSpc>
              <a:spcBef>
                <a:spcPts val="0"/>
              </a:spcBef>
            </a:pPr>
            <a:r>
              <a:rPr lang="el-GR" sz="2100" dirty="0">
                <a:effectLst/>
                <a:latin typeface="Times New Roman" panose="02020603050405020304" pitchFamily="18" charset="0"/>
                <a:ea typeface="Times New Roman" panose="02020603050405020304" pitchFamily="18" charset="0"/>
              </a:rPr>
              <a:t>Η </a:t>
            </a:r>
            <a:r>
              <a:rPr lang="en-US" sz="2100" dirty="0">
                <a:effectLst/>
                <a:latin typeface="Times New Roman" panose="02020603050405020304" pitchFamily="18" charset="0"/>
                <a:ea typeface="Times New Roman" panose="02020603050405020304" pitchFamily="18" charset="0"/>
              </a:rPr>
              <a:t>EUROPOL</a:t>
            </a:r>
            <a:r>
              <a:rPr lang="el-GR" sz="2100" dirty="0">
                <a:effectLst/>
                <a:latin typeface="Times New Roman" panose="02020603050405020304" pitchFamily="18" charset="0"/>
                <a:ea typeface="Times New Roman" panose="02020603050405020304" pitchFamily="18" charset="0"/>
              </a:rPr>
              <a:t> ιδρύθηκε το 1999 με τη «Σύμβαση </a:t>
            </a:r>
            <a:r>
              <a:rPr lang="en-US" sz="2100" dirty="0">
                <a:effectLst/>
                <a:latin typeface="Times New Roman" panose="02020603050405020304" pitchFamily="18" charset="0"/>
                <a:ea typeface="Times New Roman" panose="02020603050405020304" pitchFamily="18" charset="0"/>
              </a:rPr>
              <a:t>EUROPOL</a:t>
            </a:r>
            <a:r>
              <a:rPr lang="el-GR" sz="2100" dirty="0">
                <a:effectLst/>
                <a:latin typeface="Times New Roman" panose="02020603050405020304" pitchFamily="18" charset="0"/>
                <a:ea typeface="Times New Roman" panose="02020603050405020304" pitchFamily="18" charset="0"/>
              </a:rPr>
              <a:t>» 01.10.1998, η οποία αντικαταστάθηκε το 2009 από την Απόφαση 2009/371/ΔΕΥ. Σήμερα λειτουργεί σύμφωνα με τον </a:t>
            </a:r>
            <a:r>
              <a:rPr lang="el-GR" sz="2100" b="1" u="sng" dirty="0">
                <a:effectLst/>
                <a:latin typeface="Times New Roman" panose="02020603050405020304" pitchFamily="18" charset="0"/>
                <a:ea typeface="Times New Roman" panose="02020603050405020304" pitchFamily="18" charset="0"/>
              </a:rPr>
              <a:t>Κ</a:t>
            </a:r>
            <a:r>
              <a:rPr lang="el-GR" sz="2100" b="1" u="sng" dirty="0">
                <a:solidFill>
                  <a:srgbClr val="000000"/>
                </a:solidFill>
                <a:effectLst/>
                <a:latin typeface="Times New Roman" panose="02020603050405020304" pitchFamily="18" charset="0"/>
                <a:ea typeface="Times New Roman" panose="02020603050405020304" pitchFamily="18" charset="0"/>
              </a:rPr>
              <a:t>ανονισμό (ΕΕ) 2022/991</a:t>
            </a:r>
            <a:r>
              <a:rPr lang="el-GR" sz="2100" dirty="0">
                <a:solidFill>
                  <a:srgbClr val="000000"/>
                </a:solidFill>
                <a:effectLst/>
                <a:latin typeface="Times New Roman" panose="02020603050405020304" pitchFamily="18" charset="0"/>
                <a:ea typeface="Times New Roman" panose="02020603050405020304" pitchFamily="18" charset="0"/>
              </a:rPr>
              <a:t> του Ευρωπαϊκού Κοινοβουλίου και του Συμβουλίου, της 8</a:t>
            </a:r>
            <a:r>
              <a:rPr lang="el-GR" sz="2100" baseline="30000" dirty="0">
                <a:solidFill>
                  <a:srgbClr val="000000"/>
                </a:solidFill>
                <a:effectLst/>
                <a:latin typeface="Times New Roman" panose="02020603050405020304" pitchFamily="18" charset="0"/>
                <a:ea typeface="Times New Roman" panose="02020603050405020304" pitchFamily="18" charset="0"/>
              </a:rPr>
              <a:t>ης</a:t>
            </a:r>
            <a:r>
              <a:rPr lang="el-GR" sz="2100" dirty="0">
                <a:solidFill>
                  <a:srgbClr val="000000"/>
                </a:solidFill>
                <a:effectLst/>
                <a:latin typeface="Times New Roman" panose="02020603050405020304" pitchFamily="18" charset="0"/>
                <a:ea typeface="Times New Roman" panose="02020603050405020304" pitchFamily="18" charset="0"/>
              </a:rPr>
              <a:t> Ιουνίου 2022, όσον αφορά τη συνεργασία της </a:t>
            </a:r>
            <a:r>
              <a:rPr lang="el-GR" sz="2100" dirty="0" err="1">
                <a:solidFill>
                  <a:srgbClr val="000000"/>
                </a:solidFill>
                <a:effectLst/>
                <a:latin typeface="Times New Roman" panose="02020603050405020304" pitchFamily="18" charset="0"/>
                <a:ea typeface="Times New Roman" panose="02020603050405020304" pitchFamily="18" charset="0"/>
              </a:rPr>
              <a:t>Ευρωπόλ</a:t>
            </a:r>
            <a:r>
              <a:rPr lang="el-GR" sz="2100" dirty="0">
                <a:solidFill>
                  <a:srgbClr val="000000"/>
                </a:solidFill>
                <a:effectLst/>
                <a:latin typeface="Times New Roman" panose="02020603050405020304" pitchFamily="18" charset="0"/>
                <a:ea typeface="Times New Roman" panose="02020603050405020304" pitchFamily="18" charset="0"/>
              </a:rPr>
              <a:t> με ιδιωτικούς φορείς, την επεξεργασία δεδομένων προσωπικού  χαρακτήρα από την </a:t>
            </a:r>
            <a:r>
              <a:rPr lang="el-GR" sz="2100" dirty="0" err="1">
                <a:solidFill>
                  <a:srgbClr val="000000"/>
                </a:solidFill>
                <a:effectLst/>
                <a:latin typeface="Times New Roman" panose="02020603050405020304" pitchFamily="18" charset="0"/>
                <a:ea typeface="Times New Roman" panose="02020603050405020304" pitchFamily="18" charset="0"/>
              </a:rPr>
              <a:t>Ευρωπόλ</a:t>
            </a:r>
            <a:r>
              <a:rPr lang="el-GR" sz="2100" dirty="0">
                <a:solidFill>
                  <a:srgbClr val="000000"/>
                </a:solidFill>
                <a:effectLst/>
                <a:latin typeface="Times New Roman" panose="02020603050405020304" pitchFamily="18" charset="0"/>
                <a:ea typeface="Times New Roman" panose="02020603050405020304" pitchFamily="18" charset="0"/>
              </a:rPr>
              <a:t> προς υποστήριξη ποινικών ερευνών και τον ρόλο της </a:t>
            </a:r>
            <a:r>
              <a:rPr lang="el-GR" sz="2100" dirty="0" err="1">
                <a:solidFill>
                  <a:srgbClr val="000000"/>
                </a:solidFill>
                <a:effectLst/>
                <a:latin typeface="Times New Roman" panose="02020603050405020304" pitchFamily="18" charset="0"/>
                <a:ea typeface="Times New Roman" panose="02020603050405020304" pitchFamily="18" charset="0"/>
              </a:rPr>
              <a:t>Ευρωπόλ</a:t>
            </a:r>
            <a:r>
              <a:rPr lang="el-GR" sz="2100" dirty="0">
                <a:solidFill>
                  <a:srgbClr val="000000"/>
                </a:solidFill>
                <a:effectLst/>
                <a:latin typeface="Times New Roman" panose="02020603050405020304" pitchFamily="18" charset="0"/>
                <a:ea typeface="Times New Roman" panose="02020603050405020304" pitchFamily="18" charset="0"/>
              </a:rPr>
              <a:t> στην έρευνα και την καινοτομία, ο οποίος τροποποίησε τον προηγούμενο Κανονισμό (ΕΕ) 2016/794 του Ευρωπαϊκού Κοινοβουλίου και του Συμβουλίου, της 11ης Μαΐου 2016, για τον Οργανισμό της Ευρωπαϊκής Ένωσης για τη Συνεργασία στον Τομέα της Επιβολής του Νόμου (</a:t>
            </a:r>
            <a:r>
              <a:rPr lang="el-GR" sz="2100" dirty="0" err="1">
                <a:solidFill>
                  <a:srgbClr val="000000"/>
                </a:solidFill>
                <a:effectLst/>
                <a:latin typeface="Times New Roman" panose="02020603050405020304" pitchFamily="18" charset="0"/>
                <a:ea typeface="Times New Roman" panose="02020603050405020304" pitchFamily="18" charset="0"/>
              </a:rPr>
              <a:t>Ευρωπόλ</a:t>
            </a:r>
            <a:r>
              <a:rPr lang="el-GR" sz="2100" dirty="0">
                <a:solidFill>
                  <a:srgbClr val="000000"/>
                </a:solidFill>
                <a:effectLst/>
                <a:latin typeface="Times New Roman" panose="02020603050405020304" pitchFamily="18" charset="0"/>
                <a:ea typeface="Times New Roman" panose="02020603050405020304" pitchFamily="18" charset="0"/>
              </a:rPr>
              <a:t>) και την αντικατάσταση και κατάργηση των αποφάσεων του Συμβουλίου 2009/371/ΔΕΥ, 2009/934/ΔΕΥ, 2009/935/ΔΕΥ, 2009/936/ΔΕΥ και 2009/968/ΔΕΥ, ο οποίος τέθηκε σε ισχύ την 01.10.2017. </a:t>
            </a:r>
            <a:endParaRPr lang="el-GR" sz="2100" dirty="0">
              <a:effectLst/>
              <a:latin typeface="Times New Roman" panose="02020603050405020304" pitchFamily="18" charset="0"/>
              <a:ea typeface="Times New Roman" panose="02020603050405020304" pitchFamily="18" charset="0"/>
            </a:endParaRPr>
          </a:p>
          <a:p>
            <a:pPr algn="just">
              <a:lnSpc>
                <a:spcPct val="160000"/>
              </a:lnSpc>
              <a:spcBef>
                <a:spcPts val="0"/>
              </a:spcBef>
            </a:pP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F3FB1A-5A84-BA9E-4988-48294F0418F1}"/>
              </a:ext>
            </a:extLst>
          </p:cNvPr>
          <p:cNvSpPr>
            <a:spLocks noGrp="1"/>
          </p:cNvSpPr>
          <p:nvPr>
            <p:ph type="title"/>
          </p:nvPr>
        </p:nvSpPr>
        <p:spPr/>
        <p:txBody>
          <a:bodyPr/>
          <a:lstStyle/>
          <a:p>
            <a:pPr algn="ctr"/>
            <a:r>
              <a:rPr lang="el-GR" sz="4400" b="1" dirty="0"/>
              <a:t>Αστυνομική συνεργασία και </a:t>
            </a:r>
            <a:r>
              <a:rPr lang="en-US" sz="4400" b="1" dirty="0"/>
              <a:t>Europol</a:t>
            </a:r>
            <a:endParaRPr lang="el-GR" dirty="0"/>
          </a:p>
        </p:txBody>
      </p:sp>
      <p:sp>
        <p:nvSpPr>
          <p:cNvPr id="3" name="Θέση περιεχομένου 2">
            <a:extLst>
              <a:ext uri="{FF2B5EF4-FFF2-40B4-BE49-F238E27FC236}">
                <a16:creationId xmlns:a16="http://schemas.microsoft.com/office/drawing/2014/main" id="{D58B672C-6714-4ADC-DB1B-E88D47F3BAC9}"/>
              </a:ext>
            </a:extLst>
          </p:cNvPr>
          <p:cNvSpPr>
            <a:spLocks noGrp="1"/>
          </p:cNvSpPr>
          <p:nvPr>
            <p:ph idx="1"/>
          </p:nvPr>
        </p:nvSpPr>
        <p:spPr/>
        <p:txBody>
          <a:bodyPr>
            <a:normAutofit fontScale="92500" lnSpcReduction="10000"/>
          </a:bodyPr>
          <a:lstStyle/>
          <a:p>
            <a:pPr algn="just">
              <a:lnSpc>
                <a:spcPct val="150000"/>
              </a:lnSpc>
              <a:spcBef>
                <a:spcPts val="0"/>
              </a:spcBef>
            </a:pPr>
            <a:r>
              <a:rPr lang="el-GR" sz="2400" dirty="0">
                <a:solidFill>
                  <a:srgbClr val="000000"/>
                </a:solidFill>
                <a:effectLst/>
                <a:latin typeface="Times New Roman" panose="02020603050405020304" pitchFamily="18" charset="0"/>
                <a:ea typeface="Times New Roman" panose="02020603050405020304" pitchFamily="18" charset="0"/>
              </a:rPr>
              <a:t>Ο νέος κανονισμός του 2022 εισήγαγε νέες εξουσίες της </a:t>
            </a:r>
            <a:r>
              <a:rPr lang="en-US" sz="2400" dirty="0">
                <a:solidFill>
                  <a:srgbClr val="000000"/>
                </a:solidFill>
                <a:effectLst/>
                <a:latin typeface="Times New Roman" panose="02020603050405020304" pitchFamily="18" charset="0"/>
                <a:ea typeface="Times New Roman" panose="02020603050405020304" pitchFamily="18" charset="0"/>
              </a:rPr>
              <a:t>EUROPOL </a:t>
            </a:r>
            <a:r>
              <a:rPr lang="el-GR" sz="2400" dirty="0">
                <a:solidFill>
                  <a:srgbClr val="000000"/>
                </a:solidFill>
                <a:effectLst/>
                <a:latin typeface="Times New Roman" panose="02020603050405020304" pitchFamily="18" charset="0"/>
                <a:ea typeface="Times New Roman" panose="02020603050405020304" pitchFamily="18" charset="0"/>
              </a:rPr>
              <a:t>για την έρευνα και την καινοτομία, την επεξεργασία μεγάλων συνόλων δεδομένων, και τη συνεργασία με ιδιωτικούς φορείς και τρίτες χώρες για την απευθείας ανταλλαγή πληροφοριών, ενώ επιπλέον προβλέπει τη στενότερη συνεργασία με την Ευρωπαϊκή Εισαγγελία, τον τρόπο με τον οποίο θα εισάγονται νέες καταχωρίσεις στο Σύστημα Πληροφοριών </a:t>
            </a:r>
            <a:r>
              <a:rPr lang="el-GR" sz="2400" dirty="0" err="1">
                <a:solidFill>
                  <a:srgbClr val="000000"/>
                </a:solidFill>
                <a:effectLst/>
                <a:latin typeface="Times New Roman" panose="02020603050405020304" pitchFamily="18" charset="0"/>
                <a:ea typeface="Times New Roman" panose="02020603050405020304" pitchFamily="18" charset="0"/>
              </a:rPr>
              <a:t>Σένγκεν</a:t>
            </a:r>
            <a:r>
              <a:rPr lang="el-GR" sz="2400" dirty="0">
                <a:solidFill>
                  <a:srgbClr val="000000"/>
                </a:solidFill>
                <a:effectLst/>
                <a:latin typeface="Times New Roman" panose="02020603050405020304" pitchFamily="18" charset="0"/>
                <a:ea typeface="Times New Roman" panose="02020603050405020304" pitchFamily="18" charset="0"/>
              </a:rPr>
              <a:t> βάσει πληροφοριών από τρίτες χώρες (η </a:t>
            </a:r>
            <a:r>
              <a:rPr lang="en-US" sz="2400" dirty="0">
                <a:solidFill>
                  <a:srgbClr val="000000"/>
                </a:solidFill>
                <a:effectLst/>
                <a:latin typeface="Times New Roman" panose="02020603050405020304" pitchFamily="18" charset="0"/>
                <a:ea typeface="Times New Roman" panose="02020603050405020304" pitchFamily="18" charset="0"/>
              </a:rPr>
              <a:t>EUROPOL</a:t>
            </a:r>
            <a:r>
              <a:rPr lang="el-GR" sz="2400" dirty="0">
                <a:solidFill>
                  <a:srgbClr val="000000"/>
                </a:solidFill>
                <a:effectLst/>
                <a:latin typeface="Times New Roman" panose="02020603050405020304" pitchFamily="18" charset="0"/>
                <a:ea typeface="Times New Roman" panose="02020603050405020304" pitchFamily="18" charset="0"/>
              </a:rPr>
              <a:t> μπορεί πλέον να προτείνει στα κράτη μέλη να εισάγουν καταχωρίσεις) και τη δυνατότητα του εκτελεστικού διευθυντή της </a:t>
            </a:r>
            <a:r>
              <a:rPr lang="en-US" sz="2400" dirty="0">
                <a:solidFill>
                  <a:srgbClr val="000000"/>
                </a:solidFill>
                <a:effectLst/>
                <a:latin typeface="Times New Roman" panose="02020603050405020304" pitchFamily="18" charset="0"/>
                <a:ea typeface="Times New Roman" panose="02020603050405020304" pitchFamily="18" charset="0"/>
              </a:rPr>
              <a:t>EUROPOL </a:t>
            </a:r>
            <a:r>
              <a:rPr lang="el-GR" sz="2400" dirty="0">
                <a:solidFill>
                  <a:srgbClr val="000000"/>
                </a:solidFill>
                <a:effectLst/>
                <a:latin typeface="Times New Roman" panose="02020603050405020304" pitchFamily="18" charset="0"/>
                <a:ea typeface="Times New Roman" panose="02020603050405020304" pitchFamily="18" charset="0"/>
              </a:rPr>
              <a:t>να προτείνει την έναρξη εθνικής έρευνας για μη διασυνοριακά εγκλήματα που θίγουν κοινό συμφέρον που καλύπτεται από πολιτική της Ευρωπαϊκής Ένωσης.</a:t>
            </a: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141762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9037BB-4AB3-05AE-3E7E-A2888FC87292}"/>
              </a:ext>
            </a:extLst>
          </p:cNvPr>
          <p:cNvSpPr>
            <a:spLocks noGrp="1"/>
          </p:cNvSpPr>
          <p:nvPr>
            <p:ph type="title"/>
          </p:nvPr>
        </p:nvSpPr>
        <p:spPr/>
        <p:txBody>
          <a:bodyPr/>
          <a:lstStyle/>
          <a:p>
            <a:pPr algn="ctr"/>
            <a:r>
              <a:rPr lang="el-GR" sz="4400" b="1" dirty="0"/>
              <a:t>Αστυνομική συνεργασία και </a:t>
            </a:r>
            <a:r>
              <a:rPr lang="en-US" sz="4400" b="1" dirty="0"/>
              <a:t>Europol</a:t>
            </a:r>
            <a:endParaRPr lang="el-GR" dirty="0"/>
          </a:p>
        </p:txBody>
      </p:sp>
      <p:sp>
        <p:nvSpPr>
          <p:cNvPr id="3" name="Θέση περιεχομένου 2">
            <a:extLst>
              <a:ext uri="{FF2B5EF4-FFF2-40B4-BE49-F238E27FC236}">
                <a16:creationId xmlns:a16="http://schemas.microsoft.com/office/drawing/2014/main" id="{11970E11-276A-53CB-5DB0-B3343377CC98}"/>
              </a:ext>
            </a:extLst>
          </p:cNvPr>
          <p:cNvSpPr>
            <a:spLocks noGrp="1"/>
          </p:cNvSpPr>
          <p:nvPr>
            <p:ph idx="1"/>
          </p:nvPr>
        </p:nvSpPr>
        <p:spPr/>
        <p:txBody>
          <a:bodyPr>
            <a:normAutofit lnSpcReduction="10000"/>
          </a:bodyPr>
          <a:lstStyle/>
          <a:p>
            <a:pPr algn="just">
              <a:lnSpc>
                <a:spcPct val="150000"/>
              </a:lnSpc>
              <a:spcBef>
                <a:spcPts val="0"/>
              </a:spcBef>
            </a:pPr>
            <a:r>
              <a:rPr lang="el-GR" sz="2800" dirty="0">
                <a:solidFill>
                  <a:srgbClr val="000000"/>
                </a:solidFill>
                <a:effectLst/>
                <a:latin typeface="Times New Roman" panose="02020603050405020304" pitchFamily="18" charset="0"/>
                <a:ea typeface="Times New Roman" panose="02020603050405020304" pitchFamily="18" charset="0"/>
              </a:rPr>
              <a:t>Η </a:t>
            </a:r>
            <a:r>
              <a:rPr lang="en-US" sz="2800" dirty="0">
                <a:solidFill>
                  <a:srgbClr val="000000"/>
                </a:solidFill>
                <a:effectLst/>
                <a:latin typeface="Times New Roman" panose="02020603050405020304" pitchFamily="18" charset="0"/>
                <a:ea typeface="Times New Roman" panose="02020603050405020304" pitchFamily="18" charset="0"/>
              </a:rPr>
              <a:t>EUROPOL</a:t>
            </a:r>
            <a:r>
              <a:rPr lang="el-GR" sz="2800" dirty="0">
                <a:solidFill>
                  <a:srgbClr val="000000"/>
                </a:solidFill>
                <a:effectLst/>
                <a:latin typeface="Times New Roman" panose="02020603050405020304" pitchFamily="18" charset="0"/>
                <a:ea typeface="Times New Roman" panose="02020603050405020304" pitchFamily="18" charset="0"/>
              </a:rPr>
              <a:t> έχει έδρα τη Χάγη και απασχολεί σήμερα περίπου 1</a:t>
            </a:r>
            <a:r>
              <a:rPr lang="en-US" sz="2800" dirty="0">
                <a:solidFill>
                  <a:srgbClr val="000000"/>
                </a:solidFill>
                <a:effectLst/>
                <a:latin typeface="Times New Roman" panose="02020603050405020304" pitchFamily="18" charset="0"/>
                <a:ea typeface="Times New Roman" panose="02020603050405020304" pitchFamily="18" charset="0"/>
              </a:rPr>
              <a:t>7</a:t>
            </a:r>
            <a:r>
              <a:rPr lang="el-GR" sz="2800" dirty="0">
                <a:solidFill>
                  <a:srgbClr val="000000"/>
                </a:solidFill>
                <a:effectLst/>
                <a:latin typeface="Times New Roman" panose="02020603050405020304" pitchFamily="18" charset="0"/>
                <a:ea typeface="Times New Roman" panose="02020603050405020304" pitchFamily="18" charset="0"/>
              </a:rPr>
              <a:t>00 υπαλλήλους. Επικεφαλής είναι ο Διευθυντής, ο οποίος διορίζεται από το Συμβούλιο της Ε.Ε.. Το Διοικητικό Συμβούλιο της </a:t>
            </a:r>
            <a:r>
              <a:rPr lang="en-US" sz="2800" dirty="0">
                <a:solidFill>
                  <a:srgbClr val="000000"/>
                </a:solidFill>
                <a:effectLst/>
                <a:latin typeface="Times New Roman" panose="02020603050405020304" pitchFamily="18" charset="0"/>
                <a:ea typeface="Times New Roman" panose="02020603050405020304" pitchFamily="18" charset="0"/>
              </a:rPr>
              <a:t>EUROPOL</a:t>
            </a:r>
            <a:r>
              <a:rPr lang="el-GR" sz="2800" dirty="0">
                <a:solidFill>
                  <a:srgbClr val="000000"/>
                </a:solidFill>
                <a:effectLst/>
                <a:latin typeface="Times New Roman" panose="02020603050405020304" pitchFamily="18" charset="0"/>
                <a:ea typeface="Times New Roman" panose="02020603050405020304" pitchFamily="18" charset="0"/>
              </a:rPr>
              <a:t> περιλαμβάνει έναν εκπρόσωπο από κάθε χώρα της Ε.Ε. και από την Ευρωπαϊκή Επιτροπή. Οι Εθνικές Μονάδες </a:t>
            </a:r>
            <a:r>
              <a:rPr lang="en-US" sz="2800" dirty="0">
                <a:solidFill>
                  <a:srgbClr val="000000"/>
                </a:solidFill>
                <a:effectLst/>
                <a:latin typeface="Times New Roman" panose="02020603050405020304" pitchFamily="18" charset="0"/>
                <a:ea typeface="Times New Roman" panose="02020603050405020304" pitchFamily="18" charset="0"/>
              </a:rPr>
              <a:t>EUROPOL</a:t>
            </a:r>
            <a:r>
              <a:rPr lang="el-GR" sz="2800" dirty="0">
                <a:solidFill>
                  <a:srgbClr val="000000"/>
                </a:solidFill>
                <a:effectLst/>
                <a:latin typeface="Times New Roman" panose="02020603050405020304" pitchFamily="18" charset="0"/>
                <a:ea typeface="Times New Roman" panose="02020603050405020304" pitchFamily="18" charset="0"/>
              </a:rPr>
              <a:t> κάθε κράτους μέλους αποτελούν τον σύνδεσμο μεταξύ του κράτους μέλους και της </a:t>
            </a:r>
            <a:r>
              <a:rPr lang="en-US" sz="2800" dirty="0">
                <a:solidFill>
                  <a:srgbClr val="000000"/>
                </a:solidFill>
                <a:effectLst/>
                <a:latin typeface="Times New Roman" panose="02020603050405020304" pitchFamily="18" charset="0"/>
                <a:ea typeface="Times New Roman" panose="02020603050405020304" pitchFamily="18" charset="0"/>
              </a:rPr>
              <a:t>EUROPOL</a:t>
            </a:r>
            <a:r>
              <a:rPr lang="el-GR" sz="2800" dirty="0">
                <a:solidFill>
                  <a:srgbClr val="000000"/>
                </a:solidFill>
                <a:effectLst/>
                <a:latin typeface="Times New Roman" panose="02020603050405020304" pitchFamily="18" charset="0"/>
                <a:ea typeface="Times New Roman" panose="02020603050405020304" pitchFamily="18" charset="0"/>
              </a:rPr>
              <a:t>.     </a:t>
            </a:r>
            <a:endParaRPr lang="el-GR" sz="28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169356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C63A05-D090-8277-2B92-57B7CCB311B6}"/>
              </a:ext>
            </a:extLst>
          </p:cNvPr>
          <p:cNvSpPr txBox="1">
            <a:spLocks noGrp="1"/>
          </p:cNvSpPr>
          <p:nvPr>
            <p:ph type="title"/>
          </p:nvPr>
        </p:nvSpPr>
        <p:spPr/>
        <p:txBody>
          <a:bodyPr anchorCtr="1"/>
          <a:lstStyle/>
          <a:p>
            <a:pPr lvl="0" algn="ctr"/>
            <a:r>
              <a:rPr lang="el-GR" sz="4000" b="1" dirty="0"/>
              <a:t>Αστυνομική συνεργασία και </a:t>
            </a:r>
            <a:r>
              <a:rPr lang="en-US" sz="4000" b="1" dirty="0"/>
              <a:t>Europol</a:t>
            </a:r>
            <a:endParaRPr lang="el-GR" sz="4000" dirty="0"/>
          </a:p>
        </p:txBody>
      </p:sp>
      <p:sp>
        <p:nvSpPr>
          <p:cNvPr id="3" name="Θέση περιεχομένου 2">
            <a:extLst>
              <a:ext uri="{FF2B5EF4-FFF2-40B4-BE49-F238E27FC236}">
                <a16:creationId xmlns:a16="http://schemas.microsoft.com/office/drawing/2014/main" id="{9CC0CAB6-84F9-F78E-3048-2125D7FE7375}"/>
              </a:ext>
            </a:extLst>
          </p:cNvPr>
          <p:cNvSpPr txBox="1">
            <a:spLocks noGrp="1"/>
          </p:cNvSpPr>
          <p:nvPr>
            <p:ph idx="1"/>
          </p:nvPr>
        </p:nvSpPr>
        <p:spPr/>
        <p:txBody>
          <a:bodyPr>
            <a:normAutofit/>
          </a:bodyPr>
          <a:lstStyle/>
          <a:p>
            <a:pPr marL="0" indent="0" algn="just">
              <a:lnSpc>
                <a:spcPct val="150000"/>
              </a:lnSpc>
              <a:spcBef>
                <a:spcPts val="500"/>
              </a:spcBef>
              <a:spcAft>
                <a:spcPts val="500"/>
              </a:spcAft>
              <a:buNone/>
            </a:pPr>
            <a:r>
              <a:rPr lang="el-GR" sz="2400" b="1" dirty="0">
                <a:solidFill>
                  <a:srgbClr val="000000"/>
                </a:solidFill>
                <a:effectLst/>
                <a:latin typeface="Times New Roman" panose="02020603050405020304" pitchFamily="18" charset="0"/>
                <a:ea typeface="Times New Roman" panose="02020603050405020304" pitchFamily="18" charset="0"/>
              </a:rPr>
              <a:t>Ι.5. Βασικά όργανα της </a:t>
            </a:r>
            <a:r>
              <a:rPr lang="en-US" sz="2400" b="1" dirty="0">
                <a:solidFill>
                  <a:srgbClr val="000000"/>
                </a:solidFill>
                <a:effectLst/>
                <a:latin typeface="Times New Roman" panose="02020603050405020304" pitchFamily="18" charset="0"/>
                <a:ea typeface="Times New Roman" panose="02020603050405020304" pitchFamily="18" charset="0"/>
              </a:rPr>
              <a:t>EUROPOL </a:t>
            </a:r>
            <a:endParaRPr lang="el-GR" sz="2400" dirty="0">
              <a:effectLst/>
              <a:latin typeface="Times New Roman" panose="02020603050405020304" pitchFamily="18" charset="0"/>
              <a:ea typeface="Times New Roman" panose="02020603050405020304" pitchFamily="18" charset="0"/>
            </a:endParaRPr>
          </a:p>
          <a:p>
            <a:pPr algn="just">
              <a:lnSpc>
                <a:spcPct val="150000"/>
              </a:lnSpc>
              <a:spcBef>
                <a:spcPts val="500"/>
              </a:spcBef>
              <a:spcAft>
                <a:spcPts val="500"/>
              </a:spcAft>
            </a:pPr>
            <a:r>
              <a:rPr lang="el-GR" sz="2400" dirty="0">
                <a:solidFill>
                  <a:srgbClr val="000000"/>
                </a:solidFill>
                <a:effectLst/>
                <a:latin typeface="Times New Roman" panose="02020603050405020304" pitchFamily="18" charset="0"/>
                <a:ea typeface="Times New Roman" panose="02020603050405020304" pitchFamily="18" charset="0"/>
              </a:rPr>
              <a:t>Τα βασικά όργανα της </a:t>
            </a:r>
            <a:r>
              <a:rPr lang="en-US" sz="2400" dirty="0">
                <a:solidFill>
                  <a:srgbClr val="000000"/>
                </a:solidFill>
                <a:effectLst/>
                <a:latin typeface="Times New Roman" panose="02020603050405020304" pitchFamily="18" charset="0"/>
                <a:ea typeface="Times New Roman" panose="02020603050405020304" pitchFamily="18" charset="0"/>
              </a:rPr>
              <a:t>EUROPOL</a:t>
            </a:r>
            <a:r>
              <a:rPr lang="el-GR" sz="2400" dirty="0">
                <a:solidFill>
                  <a:srgbClr val="000000"/>
                </a:solidFill>
                <a:effectLst/>
                <a:latin typeface="Times New Roman" panose="02020603050405020304" pitchFamily="18" charset="0"/>
                <a:ea typeface="Times New Roman" panose="02020603050405020304" pitchFamily="18" charset="0"/>
              </a:rPr>
              <a:t> είναι το κέντρο επιχειρήσεων, το ευρωπαϊκό κέντρο για το έγκλημα στον κυβερνοχώρο (</a:t>
            </a:r>
            <a:r>
              <a:rPr lang="en-US" sz="2400" dirty="0">
                <a:solidFill>
                  <a:srgbClr val="000000"/>
                </a:solidFill>
                <a:effectLst/>
                <a:latin typeface="Times New Roman" panose="02020603050405020304" pitchFamily="18" charset="0"/>
                <a:ea typeface="Times New Roman" panose="02020603050405020304" pitchFamily="18" charset="0"/>
              </a:rPr>
              <a:t>EC</a:t>
            </a:r>
            <a:r>
              <a:rPr lang="el-GR" sz="2400" dirty="0">
                <a:solidFill>
                  <a:srgbClr val="000000"/>
                </a:solidFill>
                <a:effectLst/>
                <a:latin typeface="Times New Roman" panose="02020603050405020304" pitchFamily="18" charset="0"/>
                <a:ea typeface="Times New Roman" panose="02020603050405020304" pitchFamily="18" charset="0"/>
              </a:rPr>
              <a:t>3), το ευρωπαϊκό κέντρο για την καταπολέμηση της τρομοκρατίας (</a:t>
            </a:r>
            <a:r>
              <a:rPr lang="en-US" sz="2400" dirty="0">
                <a:solidFill>
                  <a:srgbClr val="000000"/>
                </a:solidFill>
                <a:effectLst/>
                <a:latin typeface="Times New Roman" panose="02020603050405020304" pitchFamily="18" charset="0"/>
                <a:ea typeface="Times New Roman" panose="02020603050405020304" pitchFamily="18" charset="0"/>
              </a:rPr>
              <a:t>ECTC</a:t>
            </a:r>
            <a:r>
              <a:rPr lang="el-GR" sz="2400" dirty="0">
                <a:solidFill>
                  <a:srgbClr val="000000"/>
                </a:solidFill>
                <a:effectLst/>
                <a:latin typeface="Times New Roman" panose="02020603050405020304" pitchFamily="18" charset="0"/>
                <a:ea typeface="Times New Roman" panose="02020603050405020304" pitchFamily="18" charset="0"/>
              </a:rPr>
              <a:t>), το ευρωπαϊκό κέντρο παράνομης διακίνησης μεταναστών (</a:t>
            </a:r>
            <a:r>
              <a:rPr lang="en-US" sz="2400" dirty="0">
                <a:solidFill>
                  <a:srgbClr val="000000"/>
                </a:solidFill>
                <a:effectLst/>
                <a:latin typeface="Times New Roman" panose="02020603050405020304" pitchFamily="18" charset="0"/>
                <a:ea typeface="Times New Roman" panose="02020603050405020304" pitchFamily="18" charset="0"/>
              </a:rPr>
              <a:t>EMSC</a:t>
            </a:r>
            <a:r>
              <a:rPr lang="el-GR" sz="2400" dirty="0">
                <a:solidFill>
                  <a:srgbClr val="000000"/>
                </a:solidFill>
                <a:effectLst/>
                <a:latin typeface="Times New Roman" panose="02020603050405020304" pitchFamily="18" charset="0"/>
                <a:ea typeface="Times New Roman" panose="02020603050405020304" pitchFamily="18" charset="0"/>
              </a:rPr>
              <a:t>) και ο συντονισμένος συνασπισμός κατά του εγκλήματος στον τομέα της πνευματικής ιδιοκτησίας (</a:t>
            </a:r>
            <a:r>
              <a:rPr lang="en-US" sz="2400" dirty="0">
                <a:solidFill>
                  <a:srgbClr val="000000"/>
                </a:solidFill>
                <a:effectLst/>
                <a:latin typeface="Times New Roman" panose="02020603050405020304" pitchFamily="18" charset="0"/>
                <a:ea typeface="Times New Roman" panose="02020603050405020304" pitchFamily="18" charset="0"/>
              </a:rPr>
              <a:t>IPC</a:t>
            </a:r>
            <a:r>
              <a:rPr lang="el-GR" sz="2400" dirty="0">
                <a:solidFill>
                  <a:srgbClr val="000000"/>
                </a:solidFill>
                <a:effectLst/>
                <a:latin typeface="Times New Roman" panose="02020603050405020304" pitchFamily="18" charset="0"/>
                <a:ea typeface="Times New Roman" panose="02020603050405020304" pitchFamily="18" charset="0"/>
              </a:rPr>
              <a:t>3). </a:t>
            </a: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717904-1EB9-A4C3-3B67-E62A81EE31A4}"/>
              </a:ext>
            </a:extLst>
          </p:cNvPr>
          <p:cNvSpPr txBox="1">
            <a:spLocks noGrp="1"/>
          </p:cNvSpPr>
          <p:nvPr>
            <p:ph type="title"/>
          </p:nvPr>
        </p:nvSpPr>
        <p:spPr/>
        <p:txBody>
          <a:bodyPr anchorCtr="1"/>
          <a:lstStyle/>
          <a:p>
            <a:pPr lvl="0" algn="ctr"/>
            <a:r>
              <a:rPr lang="el-GR" sz="4400" b="1" dirty="0"/>
              <a:t>Αστυνομική συνεργασία και </a:t>
            </a:r>
            <a:r>
              <a:rPr lang="en-US" sz="4400" b="1" dirty="0"/>
              <a:t>Europol</a:t>
            </a:r>
            <a:endParaRPr lang="el-GR" b="1" dirty="0"/>
          </a:p>
        </p:txBody>
      </p:sp>
      <p:sp>
        <p:nvSpPr>
          <p:cNvPr id="3" name="Θέση περιεχομένου 2">
            <a:extLst>
              <a:ext uri="{FF2B5EF4-FFF2-40B4-BE49-F238E27FC236}">
                <a16:creationId xmlns:a16="http://schemas.microsoft.com/office/drawing/2014/main" id="{E84F6650-EE6E-4763-F97C-009E73BA42F4}"/>
              </a:ext>
            </a:extLst>
          </p:cNvPr>
          <p:cNvSpPr txBox="1">
            <a:spLocks noGrp="1"/>
          </p:cNvSpPr>
          <p:nvPr>
            <p:ph idx="1"/>
          </p:nvPr>
        </p:nvSpPr>
        <p:spPr/>
        <p:txBody>
          <a:bodyPr>
            <a:normAutofit fontScale="77500" lnSpcReduction="20000"/>
          </a:bodyPr>
          <a:lstStyle/>
          <a:p>
            <a:pPr marL="0" indent="0" algn="just">
              <a:lnSpc>
                <a:spcPct val="150000"/>
              </a:lnSpc>
              <a:spcBef>
                <a:spcPts val="500"/>
              </a:spcBef>
              <a:spcAft>
                <a:spcPts val="500"/>
              </a:spcAft>
              <a:buNone/>
            </a:pPr>
            <a:r>
              <a:rPr lang="el-GR" sz="2400" b="1" dirty="0">
                <a:solidFill>
                  <a:srgbClr val="000000"/>
                </a:solidFill>
                <a:effectLst/>
                <a:latin typeface="Times New Roman" panose="02020603050405020304" pitchFamily="18" charset="0"/>
                <a:ea typeface="Times New Roman" panose="02020603050405020304" pitchFamily="18" charset="0"/>
              </a:rPr>
              <a:t>Ι.6. Βασικά εργαλεία της </a:t>
            </a:r>
            <a:r>
              <a:rPr lang="en-US" sz="2400" b="1" dirty="0">
                <a:solidFill>
                  <a:srgbClr val="000000"/>
                </a:solidFill>
                <a:effectLst/>
                <a:latin typeface="Times New Roman" panose="02020603050405020304" pitchFamily="18" charset="0"/>
                <a:ea typeface="Times New Roman" panose="02020603050405020304" pitchFamily="18" charset="0"/>
              </a:rPr>
              <a:t>EUROPOL </a:t>
            </a:r>
            <a:endParaRPr lang="el-GR" sz="2400" dirty="0">
              <a:effectLst/>
              <a:latin typeface="Times New Roman" panose="02020603050405020304" pitchFamily="18" charset="0"/>
              <a:ea typeface="Times New Roman" panose="02020603050405020304" pitchFamily="18" charset="0"/>
            </a:endParaRPr>
          </a:p>
          <a:p>
            <a:pPr marL="0" indent="0" algn="just">
              <a:lnSpc>
                <a:spcPct val="150000"/>
              </a:lnSpc>
              <a:spcBef>
                <a:spcPts val="500"/>
              </a:spcBef>
              <a:spcAft>
                <a:spcPts val="500"/>
              </a:spcAft>
              <a:buNone/>
            </a:pPr>
            <a:r>
              <a:rPr lang="el-GR" sz="2400" dirty="0">
                <a:solidFill>
                  <a:srgbClr val="000000"/>
                </a:solidFill>
                <a:effectLst/>
                <a:latin typeface="Times New Roman" panose="02020603050405020304" pitchFamily="18" charset="0"/>
                <a:ea typeface="Times New Roman" panose="02020603050405020304" pitchFamily="18" charset="0"/>
              </a:rPr>
              <a:t>α) το FIU.net, ένα αποκεντρωμένο και εξελιγμένο δίκτυο υπολογιστών που υποστηρίζει τις μονάδες χρηματοοικονομικών πληροφοριών (ΜΧΠ) της Ε.Ε. στην καταπολέμηση της νομιμοποίησης εσόδων από παράνομες δραστηριότητες και της χρηματοδότησης της τρομοκρατίας, </a:t>
            </a:r>
            <a:endParaRPr lang="el-GR" sz="2400" dirty="0">
              <a:effectLst/>
              <a:latin typeface="Times New Roman" panose="02020603050405020304" pitchFamily="18" charset="0"/>
              <a:ea typeface="Times New Roman" panose="02020603050405020304" pitchFamily="18" charset="0"/>
            </a:endParaRPr>
          </a:p>
          <a:p>
            <a:pPr marL="0" indent="0" algn="just">
              <a:lnSpc>
                <a:spcPct val="150000"/>
              </a:lnSpc>
              <a:spcBef>
                <a:spcPts val="500"/>
              </a:spcBef>
              <a:spcAft>
                <a:spcPts val="500"/>
              </a:spcAft>
              <a:buNone/>
            </a:pPr>
            <a:r>
              <a:rPr lang="el-GR" sz="2400" dirty="0">
                <a:solidFill>
                  <a:srgbClr val="000000"/>
                </a:solidFill>
                <a:effectLst/>
                <a:latin typeface="Times New Roman" panose="02020603050405020304" pitchFamily="18" charset="0"/>
                <a:ea typeface="Times New Roman" panose="02020603050405020304" pitchFamily="18" charset="0"/>
              </a:rPr>
              <a:t>β) το </a:t>
            </a:r>
            <a:r>
              <a:rPr lang="en-US" sz="2400" dirty="0">
                <a:solidFill>
                  <a:srgbClr val="000000"/>
                </a:solidFill>
                <a:effectLst/>
                <a:latin typeface="Times New Roman" panose="02020603050405020304" pitchFamily="18" charset="0"/>
                <a:ea typeface="Times New Roman" panose="02020603050405020304" pitchFamily="18" charset="0"/>
              </a:rPr>
              <a:t>SIENA</a:t>
            </a:r>
            <a:r>
              <a:rPr lang="el-GR" sz="2400" dirty="0">
                <a:solidFill>
                  <a:srgbClr val="000000"/>
                </a:solidFill>
                <a:effectLst/>
                <a:latin typeface="Times New Roman" panose="02020603050405020304" pitchFamily="18" charset="0"/>
                <a:ea typeface="Times New Roman" panose="02020603050405020304" pitchFamily="18" charset="0"/>
              </a:rPr>
              <a:t>, μία υπερσύγχρονη πλατφόρμα ανταλλαγής πληροφοριών, </a:t>
            </a:r>
            <a:endParaRPr lang="el-GR" sz="2400" dirty="0">
              <a:effectLst/>
              <a:latin typeface="Times New Roman" panose="02020603050405020304" pitchFamily="18" charset="0"/>
              <a:ea typeface="Times New Roman" panose="02020603050405020304" pitchFamily="18" charset="0"/>
            </a:endParaRPr>
          </a:p>
          <a:p>
            <a:pPr marL="0" indent="0" algn="just">
              <a:lnSpc>
                <a:spcPct val="150000"/>
              </a:lnSpc>
              <a:spcBef>
                <a:spcPts val="500"/>
              </a:spcBef>
              <a:spcAft>
                <a:spcPts val="500"/>
              </a:spcAft>
              <a:buNone/>
            </a:pPr>
            <a:r>
              <a:rPr lang="el-GR" sz="2400" dirty="0">
                <a:solidFill>
                  <a:srgbClr val="000000"/>
                </a:solidFill>
                <a:effectLst/>
                <a:latin typeface="Times New Roman" panose="02020603050405020304" pitchFamily="18" charset="0"/>
                <a:ea typeface="Times New Roman" panose="02020603050405020304" pitchFamily="18" charset="0"/>
              </a:rPr>
              <a:t>γ) η </a:t>
            </a:r>
            <a:r>
              <a:rPr lang="en-US" sz="2400" dirty="0">
                <a:solidFill>
                  <a:srgbClr val="000000"/>
                </a:solidFill>
                <a:effectLst/>
                <a:latin typeface="Times New Roman" panose="02020603050405020304" pitchFamily="18" charset="0"/>
                <a:ea typeface="Times New Roman" panose="02020603050405020304" pitchFamily="18" charset="0"/>
              </a:rPr>
              <a:t>EU IRU</a:t>
            </a:r>
            <a:r>
              <a:rPr lang="el-GR" sz="2400" dirty="0">
                <a:solidFill>
                  <a:srgbClr val="000000"/>
                </a:solidFill>
                <a:effectLst/>
                <a:latin typeface="Times New Roman" panose="02020603050405020304" pitchFamily="18" charset="0"/>
                <a:ea typeface="Times New Roman" panose="02020603050405020304" pitchFamily="18" charset="0"/>
              </a:rPr>
              <a:t>, μία μονάδα της Ε.Ε. για την αναφορά διαδικτυακού περιεχομένου που εντοπίζει και ερευνά κακόβουλο περιεχόμενο στο διαδίκτυο και στα μέσα κοινωνικής δικτύωσης, και </a:t>
            </a:r>
          </a:p>
          <a:p>
            <a:pPr marL="0" indent="0" algn="just">
              <a:lnSpc>
                <a:spcPct val="150000"/>
              </a:lnSpc>
              <a:spcBef>
                <a:spcPts val="500"/>
              </a:spcBef>
              <a:spcAft>
                <a:spcPts val="500"/>
              </a:spcAft>
              <a:buNone/>
            </a:pPr>
            <a:r>
              <a:rPr lang="el-GR" sz="2400" dirty="0">
                <a:solidFill>
                  <a:srgbClr val="000000"/>
                </a:solidFill>
                <a:effectLst/>
                <a:latin typeface="Times New Roman" panose="02020603050405020304" pitchFamily="18" charset="0"/>
                <a:ea typeface="Times New Roman" panose="02020603050405020304" pitchFamily="18" charset="0"/>
              </a:rPr>
              <a:t>δ) το Ευρωπαϊκό Κέντρο Χρηματοοικονομικού και Οικονομικού Εγκλήματος (EFECC), μία επιχειρησιακή πλατφόρμα για τη στήριξη των κρατών μελών σε υποθέσεις χρηματοπιστωτικού και οικονομικού εγκλήματος.  </a:t>
            </a:r>
            <a:endParaRPr lang="el-GR"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D28A36-095A-82F1-0AC9-73738EBFD864}"/>
              </a:ext>
            </a:extLst>
          </p:cNvPr>
          <p:cNvSpPr txBox="1">
            <a:spLocks noGrp="1"/>
          </p:cNvSpPr>
          <p:nvPr>
            <p:ph type="title"/>
          </p:nvPr>
        </p:nvSpPr>
        <p:spPr/>
        <p:txBody>
          <a:bodyPr anchorCtr="1"/>
          <a:lstStyle/>
          <a:p>
            <a:pPr lvl="0" algn="ctr"/>
            <a:r>
              <a:rPr lang="el-GR" b="1"/>
              <a:t>Διαδραστική δραστηριότητα 2</a:t>
            </a:r>
            <a:r>
              <a:rPr lang="el-GR" b="1" baseline="30000"/>
              <a:t>ης</a:t>
            </a:r>
            <a:r>
              <a:rPr lang="el-GR" b="1"/>
              <a:t> εβδομάδας</a:t>
            </a:r>
          </a:p>
        </p:txBody>
      </p:sp>
      <p:sp>
        <p:nvSpPr>
          <p:cNvPr id="3" name="Θέση περιεχομένου 2">
            <a:extLst>
              <a:ext uri="{FF2B5EF4-FFF2-40B4-BE49-F238E27FC236}">
                <a16:creationId xmlns:a16="http://schemas.microsoft.com/office/drawing/2014/main" id="{0CA3DB54-66A7-658F-A7DE-33317A5DE525}"/>
              </a:ext>
            </a:extLst>
          </p:cNvPr>
          <p:cNvSpPr txBox="1">
            <a:spLocks noGrp="1"/>
          </p:cNvSpPr>
          <p:nvPr>
            <p:ph idx="1"/>
          </p:nvPr>
        </p:nvSpPr>
        <p:spPr/>
        <p:txBody>
          <a:bodyPr>
            <a:normAutofit/>
          </a:bodyPr>
          <a:lstStyle/>
          <a:p>
            <a:pPr marL="0" indent="0" algn="just">
              <a:lnSpc>
                <a:spcPct val="150000"/>
              </a:lnSpc>
              <a:spcAft>
                <a:spcPts val="600"/>
              </a:spcAft>
              <a:buNone/>
            </a:pPr>
            <a:r>
              <a:rPr lang="el-GR" sz="2400" kern="15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Αξιολογήστε τη συμβολή της </a:t>
            </a:r>
            <a:r>
              <a:rPr lang="en-US" sz="2400" kern="15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EUROPOL</a:t>
            </a:r>
            <a:r>
              <a:rPr lang="el-GR" sz="2400" kern="15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l-GR" sz="2400" kern="150" dirty="0">
                <a:latin typeface="Calibri" panose="020F0502020204030204" pitchFamily="34" charset="0"/>
                <a:ea typeface="Calibri" panose="020F0502020204030204" pitchFamily="34" charset="0"/>
                <a:cs typeface="Calibri" panose="020F0502020204030204" pitchFamily="34" charset="0"/>
              </a:rPr>
              <a:t>στον αγώνα για την καταπολέμηση της σοβαρής διασυνοριακής εγκληματικότητας μέσα από τη συνοπτική παρουσίαση πρόσφατων παραδειγμάτων.</a:t>
            </a:r>
            <a:r>
              <a:rPr lang="el-GR" sz="2400" kern="15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effectLst/>
                <a:latin typeface="Calibri" panose="020F0502020204030204" pitchFamily="34" charset="0"/>
                <a:ea typeface="Calibri" panose="020F0502020204030204" pitchFamily="34" charset="0"/>
                <a:cs typeface="Calibri" panose="020F0502020204030204" pitchFamily="34" charset="0"/>
              </a:rPr>
              <a:t>  </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b="0" i="0" dirty="0">
              <a:solidFill>
                <a:schemeClr val="tx1"/>
              </a:solidFill>
              <a:effectLst/>
              <a:latin typeface="+mn-lt"/>
            </a:endParaRPr>
          </a:p>
          <a:p>
            <a:pPr lvl="0"/>
            <a:r>
              <a:rPr lang="el-GR" sz="2000" dirty="0"/>
              <a:t>1</a:t>
            </a:r>
            <a:r>
              <a:rPr lang="el-GR" sz="2000" baseline="30000" dirty="0"/>
              <a:t>η</a:t>
            </a:r>
            <a:r>
              <a:rPr lang="el-GR" sz="2000" dirty="0"/>
              <a:t> βαθμολογούμενη δραστηριότητα </a:t>
            </a:r>
          </a:p>
          <a:p>
            <a:pPr lvl="0"/>
            <a:r>
              <a:rPr lang="el-GR" sz="2000" dirty="0"/>
              <a:t>Κριτική ανάλυση</a:t>
            </a:r>
          </a:p>
          <a:p>
            <a:pPr lvl="0"/>
            <a:r>
              <a:rPr lang="el-GR" sz="2000" dirty="0"/>
              <a:t>Στο </a:t>
            </a:r>
            <a:r>
              <a:rPr lang="en-US" sz="2000" dirty="0" err="1"/>
              <a:t>moodle</a:t>
            </a:r>
            <a:endParaRPr lang="en-US" sz="2000" dirty="0"/>
          </a:p>
          <a:p>
            <a:pPr lvl="0"/>
            <a:r>
              <a:rPr lang="el-GR" sz="2000" dirty="0"/>
              <a:t>Προθεσμία υποβολής: 09.03.2025</a:t>
            </a:r>
          </a:p>
          <a:p>
            <a:pPr lvl="0"/>
            <a:r>
              <a:rPr lang="el-GR" sz="2000" dirty="0"/>
              <a:t>Μέχρι 300 λέξεις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0013CE-C8E3-28AF-6E70-9D30C0D4D83A}"/>
              </a:ext>
            </a:extLst>
          </p:cNvPr>
          <p:cNvSpPr txBox="1">
            <a:spLocks noGrp="1"/>
          </p:cNvSpPr>
          <p:nvPr>
            <p:ph type="title"/>
          </p:nvPr>
        </p:nvSpPr>
        <p:spPr/>
        <p:txBody>
          <a:bodyPr anchorCtr="1"/>
          <a:lstStyle/>
          <a:p>
            <a:pPr lvl="0" algn="ctr"/>
            <a:r>
              <a:rPr lang="el-GR" b="1"/>
              <a:t>Ευρωπαϊκή Ολοκλήρωση</a:t>
            </a:r>
          </a:p>
        </p:txBody>
      </p:sp>
      <p:sp>
        <p:nvSpPr>
          <p:cNvPr id="3" name="Θέση περιεχομένου 2">
            <a:extLst>
              <a:ext uri="{FF2B5EF4-FFF2-40B4-BE49-F238E27FC236}">
                <a16:creationId xmlns:a16="http://schemas.microsoft.com/office/drawing/2014/main" id="{0EFB1416-A6B7-6F3F-E216-4E7E3209D4FF}"/>
              </a:ext>
            </a:extLst>
          </p:cNvPr>
          <p:cNvSpPr txBox="1">
            <a:spLocks noGrp="1"/>
          </p:cNvSpPr>
          <p:nvPr>
            <p:ph idx="1"/>
          </p:nvPr>
        </p:nvSpPr>
        <p:spPr/>
        <p:txBody>
          <a:bodyPr/>
          <a:lstStyle/>
          <a:p>
            <a:pPr lvl="0"/>
            <a:r>
              <a:rPr lang="el-GR" dirty="0">
                <a:latin typeface="Calibri" pitchFamily="34"/>
              </a:rPr>
              <a:t>Βασικοί στόχοι Ε.Ε. για την Ευρωπαϊκή Ολοκλήρωση: </a:t>
            </a:r>
          </a:p>
          <a:p>
            <a:pPr lvl="0">
              <a:buFont typeface="Wingdings" pitchFamily="2"/>
              <a:buChar char="ü"/>
            </a:pPr>
            <a:r>
              <a:rPr lang="el-GR" dirty="0">
                <a:latin typeface="Calibri" pitchFamily="34"/>
              </a:rPr>
              <a:t>Η δημιουργία Χώρου Ελευθερίας, Ασφάλειας και Δικαιοσύνης (ΧΕΑΔ)</a:t>
            </a:r>
            <a:r>
              <a:rPr lang="en-US" dirty="0">
                <a:latin typeface="Calibri" pitchFamily="34"/>
              </a:rPr>
              <a:t> </a:t>
            </a:r>
            <a:r>
              <a:rPr lang="el-GR" dirty="0">
                <a:latin typeface="Calibri" pitchFamily="34"/>
              </a:rPr>
              <a:t>– άρθρο 3 παρ. 2 ΣΕΕ</a:t>
            </a:r>
            <a:endParaRPr lang="el-GR" dirty="0"/>
          </a:p>
          <a:p>
            <a:pPr lvl="0">
              <a:buFont typeface="Wingdings" pitchFamily="2"/>
              <a:buChar char="ü"/>
            </a:pPr>
            <a:r>
              <a:rPr lang="el-GR" dirty="0">
                <a:latin typeface="Calibri" pitchFamily="34"/>
              </a:rPr>
              <a:t>Η δημιουργία της Εσωτερικής Αγοράς – άρθρο 3 παρ. 3 ΣΕΕ</a:t>
            </a:r>
          </a:p>
          <a:p>
            <a:pPr lvl="0">
              <a:buFont typeface="Wingdings" pitchFamily="2"/>
              <a:buChar char="ü"/>
            </a:pPr>
            <a:r>
              <a:rPr lang="el-GR" dirty="0">
                <a:latin typeface="Calibri" pitchFamily="34"/>
              </a:rPr>
              <a:t>Η δημιουργία της Οικονομικής και Νομισματικής Ένωσης (ΟΝΕ)</a:t>
            </a:r>
            <a:r>
              <a:rPr lang="en-US" dirty="0">
                <a:latin typeface="Calibri" pitchFamily="34"/>
              </a:rPr>
              <a:t> </a:t>
            </a:r>
            <a:r>
              <a:rPr lang="el-GR" dirty="0">
                <a:latin typeface="Calibri" pitchFamily="34"/>
              </a:rPr>
              <a:t>– άρθρο 3 παρ. 4 ΣΕΕ </a:t>
            </a:r>
            <a:endParaRPr lang="en-US" dirty="0">
              <a:latin typeface="Calibri" pitchFamily="34"/>
            </a:endParaRPr>
          </a:p>
          <a:p>
            <a:pPr lvl="0"/>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779088-A002-A4B3-010D-E83D6A88FC7C}"/>
              </a:ext>
            </a:extLst>
          </p:cNvPr>
          <p:cNvSpPr txBox="1">
            <a:spLocks noGrp="1"/>
          </p:cNvSpPr>
          <p:nvPr>
            <p:ph type="title"/>
          </p:nvPr>
        </p:nvSpPr>
        <p:spPr/>
        <p:txBody>
          <a:bodyPr anchorCtr="1"/>
          <a:lstStyle/>
          <a:p>
            <a:pPr lvl="0" algn="ctr"/>
            <a:r>
              <a:rPr lang="el-GR" b="1"/>
              <a:t>Η δημιουργία του ΧΕΑΔ στο πρωτογενές κοινοτικό δίκαιο</a:t>
            </a:r>
          </a:p>
        </p:txBody>
      </p:sp>
      <p:sp>
        <p:nvSpPr>
          <p:cNvPr id="3" name="Θέση περιεχομένου 2">
            <a:extLst>
              <a:ext uri="{FF2B5EF4-FFF2-40B4-BE49-F238E27FC236}">
                <a16:creationId xmlns:a16="http://schemas.microsoft.com/office/drawing/2014/main" id="{53EBE516-2495-40F4-F775-9C02F90566CD}"/>
              </a:ext>
            </a:extLst>
          </p:cNvPr>
          <p:cNvSpPr txBox="1">
            <a:spLocks noGrp="1"/>
          </p:cNvSpPr>
          <p:nvPr>
            <p:ph idx="1"/>
          </p:nvPr>
        </p:nvSpPr>
        <p:spPr/>
        <p:txBody>
          <a:bodyPr/>
          <a:lstStyle/>
          <a:p>
            <a:pPr lvl="0"/>
            <a:r>
              <a:rPr lang="el-GR" b="1" u="sng"/>
              <a:t>Άρθρο 3 παρ. 2 ΣΕΕ</a:t>
            </a:r>
            <a:r>
              <a:rPr lang="el-GR"/>
              <a:t>: «Η Ένωση παρέχει στους πολίτες της χώρο ελευθερίας, ασφάλειας και δικαιοσύνης χωρίς εσωτερικά σύνορα, μέσα στον οποίο εξασφαλίζεται η ελεύθερη κυκλοφορία των προσώπων σε συνδυασμό με κατάλληλα μέτρα όσον αφορά τους ελέγχους στα εξωτερικά σύνορα, το άσυλο, τη μετανάστευση και την πρόληψη και καταστολή της εγκληματικότητας.» </a:t>
            </a:r>
          </a:p>
          <a:p>
            <a:pPr lvl="0"/>
            <a:r>
              <a:rPr lang="el-GR" b="1" u="sng"/>
              <a:t>Άρθρο 67 παρ. 1 ΣΛΕΕ</a:t>
            </a:r>
            <a:r>
              <a:rPr lang="el-GR"/>
              <a:t>: «Η Ένωση συγκροτεί χώρο ελευθερίας, ασφάλειας και δικαιοσύνης, με σεβασμό των θεμελιωδών δικαιωμάτων και των διαφορετικών νομικών συστημάτων και παραδόσεων των κρατών μελών.»</a:t>
            </a:r>
            <a:endParaRPr lang="el-GR"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A0E4EA-4F7D-C8E2-D341-63F56C6EE99D}"/>
              </a:ext>
            </a:extLst>
          </p:cNvPr>
          <p:cNvSpPr txBox="1">
            <a:spLocks noGrp="1"/>
          </p:cNvSpPr>
          <p:nvPr>
            <p:ph type="title"/>
          </p:nvPr>
        </p:nvSpPr>
        <p:spPr/>
        <p:txBody>
          <a:bodyPr anchorCtr="1"/>
          <a:lstStyle/>
          <a:p>
            <a:pPr lvl="0" algn="ctr"/>
            <a:r>
              <a:rPr lang="el-GR" b="1"/>
              <a:t>Ελευθερία, Ασφάλεια &amp; Δικαιοσύνη</a:t>
            </a:r>
          </a:p>
        </p:txBody>
      </p:sp>
      <p:sp>
        <p:nvSpPr>
          <p:cNvPr id="3" name="Θέση περιεχομένου 2">
            <a:extLst>
              <a:ext uri="{FF2B5EF4-FFF2-40B4-BE49-F238E27FC236}">
                <a16:creationId xmlns:a16="http://schemas.microsoft.com/office/drawing/2014/main" id="{AFD049AE-EF2E-69BC-5DC6-23F82C9FEC61}"/>
              </a:ext>
            </a:extLst>
          </p:cNvPr>
          <p:cNvSpPr txBox="1">
            <a:spLocks noGrp="1"/>
          </p:cNvSpPr>
          <p:nvPr>
            <p:ph idx="1"/>
          </p:nvPr>
        </p:nvSpPr>
        <p:spPr/>
        <p:txBody>
          <a:bodyPr/>
          <a:lstStyle/>
          <a:p>
            <a:pPr lvl="0"/>
            <a:r>
              <a:rPr lang="el-GR"/>
              <a:t>Στο επίκεντρο του ΧΕΑΔ είναι ο πολίτης της Ε.Ε., στον οποίο πρέπει να παρέχονται ελευθερία, ασφάλεια και δικαιοσύνη. </a:t>
            </a:r>
          </a:p>
          <a:p>
            <a:pPr lvl="0"/>
            <a:r>
              <a:rPr lang="el-GR"/>
              <a:t>Οι έννοιες της ελευθερίας, της ασφάλειας και της δικαιοσύνης είναι έννοιες άρρηκτα συνδεδεμένες μεταξύ τους, καθώς, για να μπορεί ο πολίτης να κυκλοφορεί ελεύθερα χωρίς ελέγχους στα εσωτερικά σύνορα, πρέπει να εξασφαλίζεται ότι δεν θα κινδυνεύει η ασφάλειά του σε περιβάλλον που υποστηρίζεται από ένα σύστημα δικαιοσύνης (βλ. άρθρο 67 παρ. 2-4 ΣΛΕΕ).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7D42E3-4138-70A8-8937-DB7D2ECA9DBE}"/>
              </a:ext>
            </a:extLst>
          </p:cNvPr>
          <p:cNvSpPr txBox="1">
            <a:spLocks noGrp="1"/>
          </p:cNvSpPr>
          <p:nvPr>
            <p:ph type="title"/>
          </p:nvPr>
        </p:nvSpPr>
        <p:spPr/>
        <p:txBody>
          <a:bodyPr anchorCtr="1"/>
          <a:lstStyle/>
          <a:p>
            <a:pPr lvl="0" algn="ctr"/>
            <a:r>
              <a:rPr lang="el-GR" b="1"/>
              <a:t>Ελευθερία, Ασφάλεια &amp; Δικαιοσύνη</a:t>
            </a:r>
            <a:endParaRPr lang="el-GR"/>
          </a:p>
        </p:txBody>
      </p:sp>
      <p:sp>
        <p:nvSpPr>
          <p:cNvPr id="3" name="Θέση περιεχομένου 2">
            <a:extLst>
              <a:ext uri="{FF2B5EF4-FFF2-40B4-BE49-F238E27FC236}">
                <a16:creationId xmlns:a16="http://schemas.microsoft.com/office/drawing/2014/main" id="{B59AC34F-35CA-90F2-ABD7-697ABEE9EFB2}"/>
              </a:ext>
            </a:extLst>
          </p:cNvPr>
          <p:cNvSpPr txBox="1">
            <a:spLocks noGrp="1"/>
          </p:cNvSpPr>
          <p:nvPr>
            <p:ph idx="1"/>
          </p:nvPr>
        </p:nvSpPr>
        <p:spPr/>
        <p:txBody>
          <a:bodyPr/>
          <a:lstStyle/>
          <a:p>
            <a:pPr lvl="0">
              <a:lnSpc>
                <a:spcPct val="70000"/>
              </a:lnSpc>
            </a:pPr>
            <a:r>
              <a:rPr lang="el-GR" sz="2000" b="1"/>
              <a:t>Άρθρο 67 παρ. 2 ΣΛΕΕ – Ελευθερία: </a:t>
            </a:r>
          </a:p>
          <a:p>
            <a:pPr marL="0" lvl="0" indent="0">
              <a:lnSpc>
                <a:spcPct val="70000"/>
              </a:lnSpc>
              <a:buNone/>
            </a:pPr>
            <a:r>
              <a:rPr lang="el-GR" sz="2000"/>
              <a:t>«Εξασφαλίζει την απουσία ελέγχων των προσώπων στα εσωτερικά σύνορα και αναπτύσσει κοινή πολιτική στους τομείς του ασύλου, της μετανάστευσης και του ελέγχου των εξωτερικών συνόρων, η οποία βασίζεται στην αλληλεγγύη μεταξύ των κρατών μελών και είναι δίκαιη έναντι των υπηκόων τρίτων χωρών. Για τους σκοπούς του παρόντος τίτλου, οι ανιθαγενείς εξομοιώνονται με τους υπηκόους των τρίτων χωρών.»</a:t>
            </a:r>
          </a:p>
          <a:p>
            <a:pPr lvl="0">
              <a:lnSpc>
                <a:spcPct val="70000"/>
              </a:lnSpc>
            </a:pPr>
            <a:r>
              <a:rPr lang="el-GR" sz="2000" b="1"/>
              <a:t>Άρθρο 67 παρ. 3 ΣΛΕΕ – Ασφάλεια: </a:t>
            </a:r>
          </a:p>
          <a:p>
            <a:pPr marL="0" lvl="0" indent="0">
              <a:lnSpc>
                <a:spcPct val="70000"/>
              </a:lnSpc>
              <a:buNone/>
            </a:pPr>
            <a:r>
              <a:rPr lang="el-GR" sz="2000"/>
              <a:t>Η Ένωση καταβάλλει προσπάθεια για να εξασφαλίζει υψηλό επίπεδο ασφάλειας με τη θέσπιση μέτρων πρόληψης και καταπολέμησης της εγκληματικότητας, του ρατσισμού και της ξενοφοβίας, μέτρων συντονισμού και συνεργασίας μεταξύ αστυνομικών και δικαστικών αρχών και των λοιπών αρμοδίων αρχών καθώς και με την αμοιβαία αναγνώριση των δικαστικών αποφάσεων σε ποινικές υποθέσεις και, εάν χρειάζεται, την προσέγγιση των ποινικών νομοθεσιών.</a:t>
            </a:r>
          </a:p>
          <a:p>
            <a:pPr lvl="0">
              <a:lnSpc>
                <a:spcPct val="70000"/>
              </a:lnSpc>
            </a:pPr>
            <a:r>
              <a:rPr lang="el-GR" sz="2000" b="1"/>
              <a:t>Άρθρο 67 παρ. 4 ΣΛΕΕ – Δικαιοσύνη: </a:t>
            </a:r>
          </a:p>
          <a:p>
            <a:pPr marL="0" lvl="0" indent="0">
              <a:lnSpc>
                <a:spcPct val="70000"/>
              </a:lnSpc>
              <a:buNone/>
            </a:pPr>
            <a:r>
              <a:rPr lang="el-GR" sz="2000"/>
              <a:t>Η Ένωση διευκολύνει την πρόσβαση στη δικαιοσύνη, ιδίως με την αρχή της αμοιβαίας αναγνώρισης των δικαστικών και εξώδικων αποφάσεων σε αστικές υποθέσεις.</a:t>
            </a:r>
            <a:r>
              <a:rPr lang="el-GR" sz="2000" b="1"/>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467BBD-29E4-1AC6-EE20-463C60987D57}"/>
              </a:ext>
            </a:extLst>
          </p:cNvPr>
          <p:cNvSpPr txBox="1">
            <a:spLocks noGrp="1"/>
          </p:cNvSpPr>
          <p:nvPr>
            <p:ph type="title"/>
          </p:nvPr>
        </p:nvSpPr>
        <p:spPr/>
        <p:txBody>
          <a:bodyPr anchorCtr="1"/>
          <a:lstStyle/>
          <a:p>
            <a:pPr lvl="0" algn="ctr"/>
            <a:r>
              <a:rPr lang="el-GR" b="1"/>
              <a:t>Στάδια δημιουργίας ΧΕΑΔ</a:t>
            </a:r>
          </a:p>
        </p:txBody>
      </p:sp>
      <p:sp>
        <p:nvSpPr>
          <p:cNvPr id="3" name="Θέση περιεχομένου 2">
            <a:extLst>
              <a:ext uri="{FF2B5EF4-FFF2-40B4-BE49-F238E27FC236}">
                <a16:creationId xmlns:a16="http://schemas.microsoft.com/office/drawing/2014/main" id="{7E87DB3A-C47A-3961-690B-C18E4384DBF4}"/>
              </a:ext>
            </a:extLst>
          </p:cNvPr>
          <p:cNvSpPr txBox="1">
            <a:spLocks noGrp="1"/>
          </p:cNvSpPr>
          <p:nvPr>
            <p:ph idx="1"/>
          </p:nvPr>
        </p:nvSpPr>
        <p:spPr/>
        <p:txBody>
          <a:bodyPr/>
          <a:lstStyle/>
          <a:p>
            <a:pPr lvl="0"/>
            <a:r>
              <a:rPr lang="el-GR"/>
              <a:t>1975 – Σύσταση Ομάδας </a:t>
            </a:r>
            <a:r>
              <a:rPr lang="en-US"/>
              <a:t>TREVI</a:t>
            </a:r>
          </a:p>
          <a:p>
            <a:pPr lvl="0"/>
            <a:r>
              <a:rPr lang="el-GR"/>
              <a:t>1985 – Η Συνθήκη Σένγκεν </a:t>
            </a:r>
          </a:p>
          <a:p>
            <a:pPr lvl="0"/>
            <a:r>
              <a:rPr lang="el-GR"/>
              <a:t>1992 – Η Συνθήκη του Μάαστριχτ </a:t>
            </a:r>
          </a:p>
          <a:p>
            <a:pPr lvl="0"/>
            <a:r>
              <a:rPr lang="el-GR"/>
              <a:t>1997 – Η Συνθήκη του Άμστερνταμ </a:t>
            </a:r>
          </a:p>
          <a:p>
            <a:pPr lvl="0"/>
            <a:r>
              <a:rPr lang="el-GR"/>
              <a:t>2007 – Η Συνθήκη της Λισσαβώνας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7091F2-FC5C-44DA-0B84-19360658F2B3}"/>
              </a:ext>
            </a:extLst>
          </p:cNvPr>
          <p:cNvSpPr txBox="1">
            <a:spLocks noGrp="1"/>
          </p:cNvSpPr>
          <p:nvPr>
            <p:ph type="title"/>
          </p:nvPr>
        </p:nvSpPr>
        <p:spPr/>
        <p:txBody>
          <a:bodyPr anchorCtr="1"/>
          <a:lstStyle/>
          <a:p>
            <a:pPr lvl="0" algn="ctr"/>
            <a:r>
              <a:rPr lang="el-GR" b="1"/>
              <a:t>Τίτλος </a:t>
            </a:r>
            <a:r>
              <a:rPr lang="en-US" b="1"/>
              <a:t>V </a:t>
            </a:r>
            <a:r>
              <a:rPr lang="el-GR" b="1"/>
              <a:t>της ΣΛΕΕ για τον ΧΕΑΔ</a:t>
            </a:r>
            <a:r>
              <a:rPr lang="en-US" b="1"/>
              <a:t> </a:t>
            </a:r>
            <a:endParaRPr lang="el-GR" b="1"/>
          </a:p>
        </p:txBody>
      </p:sp>
      <p:sp>
        <p:nvSpPr>
          <p:cNvPr id="3" name="Θέση περιεχομένου 2">
            <a:extLst>
              <a:ext uri="{FF2B5EF4-FFF2-40B4-BE49-F238E27FC236}">
                <a16:creationId xmlns:a16="http://schemas.microsoft.com/office/drawing/2014/main" id="{1ED1AA56-50CB-D594-071C-898DE7744CEA}"/>
              </a:ext>
            </a:extLst>
          </p:cNvPr>
          <p:cNvSpPr txBox="1">
            <a:spLocks noGrp="1"/>
          </p:cNvSpPr>
          <p:nvPr>
            <p:ph idx="1"/>
          </p:nvPr>
        </p:nvSpPr>
        <p:spPr/>
        <p:txBody>
          <a:bodyPr/>
          <a:lstStyle/>
          <a:p>
            <a:pPr lvl="0"/>
            <a:r>
              <a:rPr lang="el-GR" dirty="0"/>
              <a:t>Γενικές διατάξεις (1</a:t>
            </a:r>
            <a:r>
              <a:rPr lang="el-GR" baseline="30000" dirty="0"/>
              <a:t>ο</a:t>
            </a:r>
            <a:r>
              <a:rPr lang="el-GR" dirty="0"/>
              <a:t> κεφάλαιο, άρθρα 67-76 ΣΛΕΕ) </a:t>
            </a:r>
          </a:p>
          <a:p>
            <a:pPr lvl="0"/>
            <a:r>
              <a:rPr lang="el-GR" dirty="0"/>
              <a:t>Πολιτικές για τον έλεγχο των συνόρων, το άσυλο και τη μετανάστευση (2</a:t>
            </a:r>
            <a:r>
              <a:rPr lang="el-GR" baseline="30000" dirty="0"/>
              <a:t>ο</a:t>
            </a:r>
            <a:r>
              <a:rPr lang="el-GR" dirty="0"/>
              <a:t> κεφάλαιο, άρθρα 77-80 ΣΛΕΕ) </a:t>
            </a:r>
          </a:p>
          <a:p>
            <a:pPr lvl="0"/>
            <a:r>
              <a:rPr lang="el-GR" dirty="0"/>
              <a:t>Δικαστική συνεργασία σε αστικές υποθέσεις (3</a:t>
            </a:r>
            <a:r>
              <a:rPr lang="el-GR" baseline="30000" dirty="0"/>
              <a:t>ο</a:t>
            </a:r>
            <a:r>
              <a:rPr lang="el-GR" dirty="0"/>
              <a:t> κεφάλαιο, άρθρο 81 ΣΛΕΕ) </a:t>
            </a:r>
          </a:p>
          <a:p>
            <a:pPr lvl="0"/>
            <a:r>
              <a:rPr lang="el-GR" dirty="0"/>
              <a:t>Δικαστική συνεργασία σε ποινικές υποθέσεις (4</a:t>
            </a:r>
            <a:r>
              <a:rPr lang="el-GR" baseline="30000" dirty="0"/>
              <a:t>ο</a:t>
            </a:r>
            <a:r>
              <a:rPr lang="el-GR" dirty="0"/>
              <a:t> κεφάλαιο, άρθρα 82-86 ΣΛΕΕ) </a:t>
            </a:r>
          </a:p>
          <a:p>
            <a:pPr lvl="0"/>
            <a:r>
              <a:rPr lang="el-GR" dirty="0"/>
              <a:t>Αστυνομική συνεργασία (5</a:t>
            </a:r>
            <a:r>
              <a:rPr lang="el-GR" baseline="30000" dirty="0"/>
              <a:t>ο</a:t>
            </a:r>
            <a:r>
              <a:rPr lang="el-GR" dirty="0"/>
              <a:t> κεφάλαιο, άρθρα 87-90 ΣΛΕΕ) </a:t>
            </a:r>
          </a:p>
          <a:p>
            <a:pPr marL="0" lvl="0" indent="0">
              <a:buNone/>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3B0B3-4F02-D2F0-960E-4F3F9D84079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FFC7E02-91BD-E462-16B1-01B95985FB01}"/>
              </a:ext>
            </a:extLst>
          </p:cNvPr>
          <p:cNvSpPr txBox="1">
            <a:spLocks noGrp="1"/>
          </p:cNvSpPr>
          <p:nvPr>
            <p:ph type="title"/>
          </p:nvPr>
        </p:nvSpPr>
        <p:spPr/>
        <p:txBody>
          <a:bodyPr anchorCtr="1"/>
          <a:lstStyle/>
          <a:p>
            <a:pPr lvl="0" algn="ctr"/>
            <a:r>
              <a:rPr lang="el-GR" b="1" dirty="0"/>
              <a:t>Δικαστική συνεργασία σε ποινικές υποθέσεις</a:t>
            </a:r>
          </a:p>
        </p:txBody>
      </p:sp>
      <p:sp>
        <p:nvSpPr>
          <p:cNvPr id="3" name="Θέση περιεχομένου 2">
            <a:extLst>
              <a:ext uri="{FF2B5EF4-FFF2-40B4-BE49-F238E27FC236}">
                <a16:creationId xmlns:a16="http://schemas.microsoft.com/office/drawing/2014/main" id="{18B84A91-F8A0-1381-AA2D-3EB358635B87}"/>
              </a:ext>
            </a:extLst>
          </p:cNvPr>
          <p:cNvSpPr txBox="1">
            <a:spLocks noGrp="1"/>
          </p:cNvSpPr>
          <p:nvPr>
            <p:ph idx="1"/>
          </p:nvPr>
        </p:nvSpPr>
        <p:spPr/>
        <p:txBody>
          <a:bodyPr>
            <a:noAutofit/>
          </a:bodyPr>
          <a:lstStyle/>
          <a:p>
            <a:pPr marL="0" indent="0" algn="just">
              <a:lnSpc>
                <a:spcPct val="170000"/>
              </a:lnSpc>
              <a:spcBef>
                <a:spcPts val="0"/>
              </a:spcBef>
              <a:buNone/>
            </a:pPr>
            <a:r>
              <a:rPr lang="el-GR" sz="1600" b="1" dirty="0">
                <a:effectLst/>
                <a:latin typeface="Calibri" panose="020F0502020204030204" pitchFamily="34" charset="0"/>
                <a:ea typeface="Calibri" panose="020F0502020204030204" pitchFamily="34" charset="0"/>
                <a:cs typeface="Times New Roman" panose="02020603050405020304" pitchFamily="18" charset="0"/>
              </a:rPr>
              <a:t>Αντικείμενο του </a:t>
            </a:r>
            <a:r>
              <a:rPr lang="el-GR" sz="1600" b="1" u="sng" dirty="0">
                <a:effectLst/>
                <a:latin typeface="Calibri" panose="020F0502020204030204" pitchFamily="34" charset="0"/>
                <a:ea typeface="Calibri" panose="020F0502020204030204" pitchFamily="34" charset="0"/>
                <a:cs typeface="Times New Roman" panose="02020603050405020304" pitchFamily="18" charset="0"/>
              </a:rPr>
              <a:t>ουσιαστικού</a:t>
            </a:r>
            <a:r>
              <a:rPr lang="el-GR" sz="1600" b="1" dirty="0">
                <a:effectLst/>
                <a:latin typeface="Calibri" panose="020F0502020204030204" pitchFamily="34" charset="0"/>
                <a:ea typeface="Calibri" panose="020F0502020204030204" pitchFamily="34" charset="0"/>
                <a:cs typeface="Times New Roman" panose="02020603050405020304" pitchFamily="18" charset="0"/>
              </a:rPr>
              <a:t> Ευρωπαϊκού Ποινικού Δικαίου</a:t>
            </a:r>
            <a:r>
              <a:rPr lang="el-GR" sz="1600" b="1" dirty="0">
                <a:latin typeface="Calibri" panose="020F0502020204030204" pitchFamily="34" charset="0"/>
                <a:ea typeface="Calibri" panose="020F0502020204030204" pitchFamily="34" charset="0"/>
                <a:cs typeface="Times New Roman" panose="02020603050405020304" pitchFamily="18" charset="0"/>
              </a:rPr>
              <a:t>: </a:t>
            </a:r>
          </a:p>
          <a:p>
            <a:pPr marL="0" indent="0" algn="just">
              <a:lnSpc>
                <a:spcPct val="170000"/>
              </a:lnSpc>
              <a:spcBef>
                <a:spcPts val="0"/>
              </a:spcBef>
              <a:buNone/>
            </a:pPr>
            <a:r>
              <a:rPr lang="el-GR" sz="1600" dirty="0">
                <a:effectLst/>
                <a:latin typeface="Calibri" panose="020F0502020204030204" pitchFamily="34" charset="0"/>
                <a:ea typeface="Calibri" panose="020F0502020204030204" pitchFamily="34" charset="0"/>
                <a:cs typeface="Times New Roman" panose="02020603050405020304" pitchFamily="18" charset="0"/>
              </a:rPr>
              <a:t>Α. Η προστασία των οικονομικών συμφερόντων της Ε.Ε. </a:t>
            </a:r>
          </a:p>
          <a:p>
            <a:pPr marL="0" indent="0" algn="just">
              <a:lnSpc>
                <a:spcPct val="170000"/>
              </a:lnSpc>
              <a:spcBef>
                <a:spcPts val="0"/>
              </a:spcBef>
              <a:buNone/>
            </a:pPr>
            <a:r>
              <a:rPr lang="el-GR" sz="1600" dirty="0">
                <a:latin typeface="Calibri" panose="020F0502020204030204" pitchFamily="34" charset="0"/>
                <a:ea typeface="Calibri" panose="020F0502020204030204" pitchFamily="34" charset="0"/>
                <a:cs typeface="Times New Roman" panose="02020603050405020304" pitchFamily="18" charset="0"/>
              </a:rPr>
              <a:t>Β. Ο</a:t>
            </a:r>
            <a:r>
              <a:rPr lang="el-GR" sz="1600" dirty="0">
                <a:effectLst/>
                <a:latin typeface="Calibri" panose="020F0502020204030204" pitchFamily="34" charset="0"/>
                <a:ea typeface="Calibri" panose="020F0502020204030204" pitchFamily="34" charset="0"/>
                <a:cs typeface="Times New Roman" panose="02020603050405020304" pitchFamily="18" charset="0"/>
              </a:rPr>
              <a:t> καθορισμός ελάχιστων κοινών κανόνων ποινικοποίησης συγκεκριμένων μορφών συμπεριφοράς σε τομείς σοβαρής εγκληματικότητας, πρωτίστως με διασυνοριακό χαρακτήρα. </a:t>
            </a:r>
          </a:p>
          <a:p>
            <a:pPr marL="0" indent="0" algn="just">
              <a:lnSpc>
                <a:spcPct val="170000"/>
              </a:lnSpc>
              <a:spcBef>
                <a:spcPts val="0"/>
              </a:spcBef>
              <a:buNone/>
            </a:pPr>
            <a:r>
              <a:rPr lang="el-GR" sz="1600" b="1" dirty="0">
                <a:effectLst/>
                <a:latin typeface="Calibri" panose="020F0502020204030204" pitchFamily="34" charset="0"/>
                <a:ea typeface="Calibri" panose="020F0502020204030204" pitchFamily="34" charset="0"/>
                <a:cs typeface="Times New Roman" panose="02020603050405020304" pitchFamily="18" charset="0"/>
              </a:rPr>
              <a:t>Αντικείμενο του </a:t>
            </a:r>
            <a:r>
              <a:rPr lang="el-GR" sz="1600" b="1" u="sng" dirty="0">
                <a:effectLst/>
                <a:latin typeface="Calibri" panose="020F0502020204030204" pitchFamily="34" charset="0"/>
                <a:ea typeface="Calibri" panose="020F0502020204030204" pitchFamily="34" charset="0"/>
                <a:cs typeface="Times New Roman" panose="02020603050405020304" pitchFamily="18" charset="0"/>
              </a:rPr>
              <a:t>δικονομικού</a:t>
            </a:r>
            <a:r>
              <a:rPr lang="el-GR" sz="1600" b="1" dirty="0">
                <a:effectLst/>
                <a:latin typeface="Calibri" panose="020F0502020204030204" pitchFamily="34" charset="0"/>
                <a:ea typeface="Calibri" panose="020F0502020204030204" pitchFamily="34" charset="0"/>
                <a:cs typeface="Times New Roman" panose="02020603050405020304" pitchFamily="18" charset="0"/>
              </a:rPr>
              <a:t> Ευρωπαϊκού Ποινικού Δικαίου:</a:t>
            </a:r>
          </a:p>
          <a:p>
            <a:pPr marL="0" indent="0" algn="just">
              <a:lnSpc>
                <a:spcPct val="170000"/>
              </a:lnSpc>
              <a:spcBef>
                <a:spcPts val="0"/>
              </a:spcBef>
              <a:buNone/>
            </a:pPr>
            <a:r>
              <a:rPr lang="el-GR" sz="1600" dirty="0">
                <a:effectLst/>
                <a:latin typeface="Calibri" panose="020F0502020204030204" pitchFamily="34" charset="0"/>
                <a:ea typeface="Calibri" panose="020F0502020204030204" pitchFamily="34" charset="0"/>
                <a:cs typeface="Times New Roman" panose="02020603050405020304" pitchFamily="18" charset="0"/>
              </a:rPr>
              <a:t>Α. Το Ευρωπαϊκό Ποινικό Δίκαιο επιτελεί τους σκοπούς αυτούς μέσα από θεσμούς δικονομικού ποινικού δικαίου που απλοποιούν τη διαδικασία της συνεργασίας των κρατών-μελών σε ποινικές υποθέσεις, π.χ. Ευρωπαϊκό Ένταλμα Σύλληψης, Ευρωπαϊκή Εντολή Έρευνας. Βάση της συνεργασίας είναι η αρχή της αμοιβαίας δικαστικής αναγνώρισης. </a:t>
            </a:r>
          </a:p>
          <a:p>
            <a:pPr marL="0" indent="0" algn="just">
              <a:lnSpc>
                <a:spcPct val="170000"/>
              </a:lnSpc>
              <a:spcBef>
                <a:spcPts val="0"/>
              </a:spcBef>
              <a:buNone/>
            </a:pPr>
            <a:r>
              <a:rPr lang="el-GR" sz="1600" dirty="0">
                <a:latin typeface="Calibri" panose="020F0502020204030204" pitchFamily="34" charset="0"/>
                <a:ea typeface="Calibri" panose="020F0502020204030204" pitchFamily="34" charset="0"/>
                <a:cs typeface="Times New Roman" panose="02020603050405020304" pitchFamily="18" charset="0"/>
              </a:rPr>
              <a:t>Β. Προστασία δικαιωμάτων προσώπων που εμπλέκονται σε ποινικές διαδικασίες ως ύποπτοι, κατηγορούμενοι ή θύματα</a:t>
            </a:r>
          </a:p>
          <a:p>
            <a:pPr marL="0" indent="0" algn="just">
              <a:lnSpc>
                <a:spcPct val="170000"/>
              </a:lnSpc>
              <a:spcBef>
                <a:spcPts val="0"/>
              </a:spcBef>
              <a:buNone/>
            </a:pPr>
            <a:r>
              <a:rPr lang="el-GR" sz="1600" dirty="0">
                <a:effectLst/>
                <a:latin typeface="Calibri" panose="020F0502020204030204" pitchFamily="34" charset="0"/>
                <a:ea typeface="Calibri" panose="020F0502020204030204" pitchFamily="34" charset="0"/>
                <a:cs typeface="Times New Roman" panose="02020603050405020304" pitchFamily="18" charset="0"/>
              </a:rPr>
              <a:t>Γ. Διατάξεις σχετικές με την απόδειξη</a:t>
            </a:r>
          </a:p>
        </p:txBody>
      </p:sp>
    </p:spTree>
    <p:extLst>
      <p:ext uri="{BB962C8B-B14F-4D97-AF65-F5344CB8AC3E}">
        <p14:creationId xmlns:p14="http://schemas.microsoft.com/office/powerpoint/2010/main" val="2647186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E0FBB-B7A6-D86D-6DD3-1644C84F1E1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328F566-EBCA-1EDF-DAD2-EA8F114E24B2}"/>
              </a:ext>
            </a:extLst>
          </p:cNvPr>
          <p:cNvSpPr txBox="1">
            <a:spLocks noGrp="1"/>
          </p:cNvSpPr>
          <p:nvPr>
            <p:ph type="title"/>
          </p:nvPr>
        </p:nvSpPr>
        <p:spPr/>
        <p:txBody>
          <a:bodyPr anchorCtr="1"/>
          <a:lstStyle/>
          <a:p>
            <a:pPr lvl="0" algn="ctr"/>
            <a:r>
              <a:rPr lang="el-GR" b="1" dirty="0"/>
              <a:t>Ερωτήματα για την τηλεδιάσκεψη</a:t>
            </a:r>
          </a:p>
        </p:txBody>
      </p:sp>
      <p:sp>
        <p:nvSpPr>
          <p:cNvPr id="3" name="Θέση περιεχομένου 2">
            <a:extLst>
              <a:ext uri="{FF2B5EF4-FFF2-40B4-BE49-F238E27FC236}">
                <a16:creationId xmlns:a16="http://schemas.microsoft.com/office/drawing/2014/main" id="{91FB94A8-893F-C6DC-AF3E-F5E41423FCAA}"/>
              </a:ext>
            </a:extLst>
          </p:cNvPr>
          <p:cNvSpPr txBox="1">
            <a:spLocks noGrp="1"/>
          </p:cNvSpPr>
          <p:nvPr>
            <p:ph idx="1"/>
          </p:nvPr>
        </p:nvSpPr>
        <p:spPr/>
        <p:txBody>
          <a:bodyPr>
            <a:noAutofit/>
          </a:bodyPr>
          <a:lstStyle/>
          <a:p>
            <a:pPr algn="just">
              <a:lnSpc>
                <a:spcPct val="170000"/>
              </a:lnSpc>
              <a:spcBef>
                <a:spcPts val="0"/>
              </a:spcBef>
              <a:buFont typeface="Arial" panose="020B0604020202020204" pitchFamily="34" charset="0"/>
              <a:buChar char="•"/>
            </a:pPr>
            <a:r>
              <a:rPr lang="el-GR" sz="2200" dirty="0">
                <a:latin typeface="Calibri" panose="020F0502020204030204" pitchFamily="34" charset="0"/>
                <a:ea typeface="Calibri" panose="020F0502020204030204" pitchFamily="34" charset="0"/>
                <a:cs typeface="Times New Roman" panose="02020603050405020304" pitchFamily="18" charset="0"/>
              </a:rPr>
              <a:t>Η δημιουργία του ΧΕΑΔ ορθώς κατά την άποψή σας συγκαταλέγεται στους τρεις βασικότερους στόχους της Ε.Ε.;</a:t>
            </a:r>
          </a:p>
          <a:p>
            <a:pPr algn="just">
              <a:lnSpc>
                <a:spcPct val="170000"/>
              </a:lnSpc>
              <a:spcBef>
                <a:spcPts val="0"/>
              </a:spcBef>
              <a:buFont typeface="Arial" panose="020B0604020202020204" pitchFamily="34" charset="0"/>
              <a:buChar char="•"/>
            </a:pPr>
            <a:r>
              <a:rPr lang="el-GR" sz="2200" dirty="0">
                <a:latin typeface="Calibri" panose="020F0502020204030204" pitchFamily="34" charset="0"/>
                <a:ea typeface="Calibri" panose="020F0502020204030204" pitchFamily="34" charset="0"/>
                <a:cs typeface="Times New Roman" panose="02020603050405020304" pitchFamily="18" charset="0"/>
              </a:rPr>
              <a:t>Σε ποιες διατάξεις του πρωτογενούς </a:t>
            </a:r>
            <a:r>
              <a:rPr lang="el-GR" sz="2200" dirty="0" err="1">
                <a:latin typeface="Calibri" panose="020F0502020204030204" pitchFamily="34" charset="0"/>
                <a:ea typeface="Calibri" panose="020F0502020204030204" pitchFamily="34" charset="0"/>
                <a:cs typeface="Times New Roman" panose="02020603050405020304" pitchFamily="18" charset="0"/>
              </a:rPr>
              <a:t>ενωσιακού</a:t>
            </a:r>
            <a:r>
              <a:rPr lang="el-GR" sz="2200" dirty="0">
                <a:latin typeface="Calibri" panose="020F0502020204030204" pitchFamily="34" charset="0"/>
                <a:ea typeface="Calibri" panose="020F0502020204030204" pitchFamily="34" charset="0"/>
                <a:cs typeface="Times New Roman" panose="02020603050405020304" pitchFamily="18" charset="0"/>
              </a:rPr>
              <a:t> δικαίου αποτυπώνεται η σημασία που αποδίδει η Ε.Ε. στον Χώρο Ελευθερίας, Ασφάλειας και Δικαιοσύνης; </a:t>
            </a:r>
          </a:p>
          <a:p>
            <a:pPr algn="just">
              <a:lnSpc>
                <a:spcPct val="170000"/>
              </a:lnSpc>
              <a:spcBef>
                <a:spcPts val="0"/>
              </a:spcBef>
              <a:buFont typeface="Arial" panose="020B0604020202020204" pitchFamily="34" charset="0"/>
              <a:buChar char="•"/>
            </a:pPr>
            <a:r>
              <a:rPr lang="el-GR" sz="2200" dirty="0">
                <a:latin typeface="Calibri" panose="020F0502020204030204" pitchFamily="34" charset="0"/>
                <a:ea typeface="Calibri" panose="020F0502020204030204" pitchFamily="34" charset="0"/>
                <a:cs typeface="Times New Roman" panose="02020603050405020304" pitchFamily="18" charset="0"/>
              </a:rPr>
              <a:t>Για ποιους λόγους πιστεύετε ότι κατέστη αναγκαία η δημιουργία ενός Χώρου Ελευθερίας, Ασφάλειας και Δικαιοσύνης; </a:t>
            </a:r>
          </a:p>
          <a:p>
            <a:pPr marL="0" indent="0" algn="just">
              <a:lnSpc>
                <a:spcPct val="170000"/>
              </a:lnSpc>
              <a:spcBef>
                <a:spcPts val="0"/>
              </a:spcBef>
              <a:buNone/>
            </a:pPr>
            <a:endParaRPr lang="el-GR" sz="1600" b="1"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70000"/>
              </a:lnSpc>
              <a:spcBef>
                <a:spcPts val="0"/>
              </a:spcBef>
              <a:buNone/>
            </a:pPr>
            <a:r>
              <a:rPr lang="el-GR" sz="1600" b="1" dirty="0">
                <a:latin typeface="Calibri" panose="020F0502020204030204" pitchFamily="34" charset="0"/>
                <a:ea typeface="Calibri" panose="020F0502020204030204" pitchFamily="34" charset="0"/>
                <a:cs typeface="Times New Roman" panose="02020603050405020304" pitchFamily="18" charset="0"/>
              </a:rPr>
              <a:t> </a:t>
            </a:r>
          </a:p>
          <a:p>
            <a:pPr marL="0" indent="0" algn="just">
              <a:lnSpc>
                <a:spcPct val="170000"/>
              </a:lnSpc>
              <a:spcBef>
                <a:spcPts val="0"/>
              </a:spcBef>
              <a:buNone/>
            </a:pPr>
            <a:r>
              <a:rPr lang="el-GR" sz="1600" b="1" dirty="0">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70000"/>
              </a:lnSpc>
              <a:spcBef>
                <a:spcPts val="0"/>
              </a:spcBef>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932100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1664</Words>
  <Application>Microsoft Office PowerPoint</Application>
  <PresentationFormat>Ευρεία οθόνη</PresentationFormat>
  <Paragraphs>90</Paragraphs>
  <Slides>19</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19</vt:i4>
      </vt:variant>
    </vt:vector>
  </HeadingPairs>
  <TitlesOfParts>
    <vt:vector size="26" baseType="lpstr">
      <vt:lpstr>Arial</vt:lpstr>
      <vt:lpstr>Calibri</vt:lpstr>
      <vt:lpstr>Calibri Light</vt:lpstr>
      <vt:lpstr>Inter</vt:lpstr>
      <vt:lpstr>Times New Roman</vt:lpstr>
      <vt:lpstr>Wingdings</vt:lpstr>
      <vt:lpstr>Θέμα του Office</vt:lpstr>
      <vt:lpstr>1η τηλεδιάσκεψη (ύλη εβδομάδων 1-2)</vt:lpstr>
      <vt:lpstr>Ευρωπαϊκή Ολοκλήρωση</vt:lpstr>
      <vt:lpstr>Η δημιουργία του ΧΕΑΔ στο πρωτογενές κοινοτικό δίκαιο</vt:lpstr>
      <vt:lpstr>Ελευθερία, Ασφάλεια &amp; Δικαιοσύνη</vt:lpstr>
      <vt:lpstr>Ελευθερία, Ασφάλεια &amp; Δικαιοσύνη</vt:lpstr>
      <vt:lpstr>Στάδια δημιουργίας ΧΕΑΔ</vt:lpstr>
      <vt:lpstr>Τίτλος V της ΣΛΕΕ για τον ΧΕΑΔ </vt:lpstr>
      <vt:lpstr>Δικαστική συνεργασία σε ποινικές υποθέσεις</vt:lpstr>
      <vt:lpstr>Ερωτήματα για την τηλεδιάσκεψη</vt:lpstr>
      <vt:lpstr>Διαδραστική δραστηριότητα 1ης εβδομάδας</vt:lpstr>
      <vt:lpstr>Αστυνομική συνεργασία και Europol</vt:lpstr>
      <vt:lpstr>Πολιτική Αστυνομική συνεργασία και Europol</vt:lpstr>
      <vt:lpstr>Αστυνομική συνεργασία και Europol</vt:lpstr>
      <vt:lpstr>Αστυνομική συνεργασία και Europol</vt:lpstr>
      <vt:lpstr>Αστυνομική συνεργασία και Europol</vt:lpstr>
      <vt:lpstr>Αστυνομική συνεργασία και Europol</vt:lpstr>
      <vt:lpstr>Αστυνομική συνεργασία και Europol</vt:lpstr>
      <vt:lpstr>Αστυνομική συνεργασία και Europol</vt:lpstr>
      <vt:lpstr>Διαδραστική δραστηριότητα 2ης εβδομάδας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week</dc:title>
  <dc:creator>Irini Tsagaraki</dc:creator>
  <cp:lastModifiedBy>Irini Tsagaraki</cp:lastModifiedBy>
  <cp:revision>15</cp:revision>
  <dcterms:created xsi:type="dcterms:W3CDTF">2022-10-20T16:19:57Z</dcterms:created>
  <dcterms:modified xsi:type="dcterms:W3CDTF">2025-03-06T16:47:16Z</dcterms:modified>
</cp:coreProperties>
</file>