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1"/>
  </p:notesMasterIdLst>
  <p:sldIdLst>
    <p:sldId id="256" r:id="rId2"/>
    <p:sldId id="279" r:id="rId3"/>
    <p:sldId id="295" r:id="rId4"/>
    <p:sldId id="321" r:id="rId5"/>
    <p:sldId id="322" r:id="rId6"/>
    <p:sldId id="323" r:id="rId7"/>
    <p:sldId id="324" r:id="rId8"/>
    <p:sldId id="325" r:id="rId9"/>
    <p:sldId id="32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7104-64F7-4077-8FB6-09571160729D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F381-E6C7-43F9-B441-BA737E397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2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7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7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3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1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8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50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2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.umd.edu/profiles-individual-radicalization-united-states-pirus-kesh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DD4-2B54-BA91-912D-6AD8CA4C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4109" y="4945949"/>
            <a:ext cx="12192000" cy="877456"/>
          </a:xfrm>
        </p:spPr>
        <p:txBody>
          <a:bodyPr>
            <a:normAutofit/>
          </a:bodyPr>
          <a:lstStyle/>
          <a:p>
            <a:r>
              <a:rPr lang="en-GB" sz="6000" dirty="0"/>
              <a:t>Political, religious and ethnic terrorism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EFFC0-74D4-6F46-98F5-17103CCE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803" y="0"/>
            <a:ext cx="2151198" cy="116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6F150-79EF-AE70-5878-E83D6DA41FC0}"/>
              </a:ext>
            </a:extLst>
          </p:cNvPr>
          <p:cNvSpPr txBox="1"/>
          <p:nvPr/>
        </p:nvSpPr>
        <p:spPr>
          <a:xfrm>
            <a:off x="0" y="110798"/>
            <a:ext cx="697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BSc in International Relations &amp; Security</a:t>
            </a:r>
            <a:endParaRPr lang="el-GR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5BB8-7161-923E-2667-1D5788079028}"/>
              </a:ext>
            </a:extLst>
          </p:cNvPr>
          <p:cNvSpPr txBox="1"/>
          <p:nvPr/>
        </p:nvSpPr>
        <p:spPr>
          <a:xfrm>
            <a:off x="99428" y="6334779"/>
            <a:ext cx="32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Marina Eleftheriadou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70E9D-E09B-4DA3-F96A-7AD0B2C321E7}"/>
              </a:ext>
            </a:extLst>
          </p:cNvPr>
          <p:cNvSpPr txBox="1"/>
          <p:nvPr/>
        </p:nvSpPr>
        <p:spPr>
          <a:xfrm>
            <a:off x="5178751" y="6196280"/>
            <a:ext cx="714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Terrorism, Asymmetric Threats and International Security</a:t>
            </a:r>
            <a:r>
              <a:rPr lang="el-GR" b="1" dirty="0"/>
              <a:t>| </a:t>
            </a:r>
            <a:r>
              <a:rPr lang="en-US" b="1" dirty="0"/>
              <a:t>3</a:t>
            </a:r>
            <a:r>
              <a:rPr lang="en-US" b="1" baseline="30000" dirty="0"/>
              <a:t>st</a:t>
            </a:r>
            <a:r>
              <a:rPr lang="en-US" b="1" dirty="0"/>
              <a:t> Teleconference</a:t>
            </a:r>
            <a:r>
              <a:rPr lang="el-GR" b="1" dirty="0"/>
              <a:t> (</a:t>
            </a:r>
            <a:r>
              <a:rPr lang="en-US" b="1" dirty="0"/>
              <a:t>6-10</a:t>
            </a:r>
            <a:r>
              <a:rPr lang="el-GR" b="1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4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9100D7-3A6F-2DB7-4107-66F1317CC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6" t="42155" r="32272" b="16498"/>
          <a:stretch/>
        </p:blipFill>
        <p:spPr>
          <a:xfrm>
            <a:off x="683014" y="1952625"/>
            <a:ext cx="9731378" cy="46103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E0DA265-6EFA-B01B-52D3-125AFCB3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41" y="764079"/>
            <a:ext cx="9692640" cy="939165"/>
          </a:xfrm>
        </p:spPr>
        <p:txBody>
          <a:bodyPr/>
          <a:lstStyle/>
          <a:p>
            <a:r>
              <a:rPr lang="en-US" dirty="0"/>
              <a:t>A basic typology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64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74" y="947563"/>
            <a:ext cx="6491301" cy="712223"/>
          </a:xfrm>
        </p:spPr>
        <p:txBody>
          <a:bodyPr>
            <a:normAutofit/>
          </a:bodyPr>
          <a:lstStyle/>
          <a:p>
            <a:r>
              <a:rPr lang="en-GB" sz="3600" dirty="0"/>
              <a:t>Political / ideological Terrorism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709FF3-397C-4E60-1905-B6E118C5A500}"/>
              </a:ext>
            </a:extLst>
          </p:cNvPr>
          <p:cNvSpPr txBox="1">
            <a:spLocks/>
          </p:cNvSpPr>
          <p:nvPr/>
        </p:nvSpPr>
        <p:spPr>
          <a:xfrm>
            <a:off x="7586114" y="803563"/>
            <a:ext cx="4411922" cy="61237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 of violence to achieve political objectives narrowly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Common features: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dirty="0"/>
              <a:t>anti-government goals,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dirty="0"/>
              <a:t>ideological motivations,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dirty="0"/>
              <a:t>targeted violence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Fused ideologies</a:t>
            </a:r>
          </a:p>
          <a:p>
            <a:pPr marL="685800" lvl="1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Ethnic and left-wing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F339-D15C-7A77-568A-7B44ED08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41" y="2530763"/>
            <a:ext cx="5435022" cy="32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D92B7C-A850-4F2F-3FB4-558F0216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Left-wing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C61889-4852-C01F-3DA2-574E43222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0948" y="1981781"/>
            <a:ext cx="4997015" cy="487073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866DD-2D64-7B5C-7AC5-0FAB36F10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6541" y="2208869"/>
            <a:ext cx="3739677" cy="422794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Classical guerrilla warfare (</a:t>
            </a:r>
            <a:r>
              <a:rPr lang="en-GB" sz="1800" dirty="0"/>
              <a:t>Mao Zedong</a:t>
            </a:r>
            <a:r>
              <a:rPr lang="en-US" sz="1800" dirty="0"/>
              <a:t> and </a:t>
            </a:r>
            <a:r>
              <a:rPr lang="en-GB" sz="1800" dirty="0"/>
              <a:t>Vo Nguyen Giap)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Foco theory (Che Guevara and Regis Debray)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Urban guerrilla warfare (Carlos </a:t>
            </a:r>
            <a:r>
              <a:rPr lang="en-GB" sz="1800" dirty="0" err="1"/>
              <a:t>Marighella</a:t>
            </a:r>
            <a:r>
              <a:rPr lang="en-GB" sz="1800" dirty="0"/>
              <a:t>)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Tactics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bombings,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hijackings,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assassinations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kidnappings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3326D-3BDD-A82E-3534-A735E886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24" r="29621"/>
          <a:stretch/>
        </p:blipFill>
        <p:spPr>
          <a:xfrm>
            <a:off x="-6352" y="3066473"/>
            <a:ext cx="2722893" cy="37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3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C3C7A-E083-71D8-9031-4F6B5F88B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51A6F0-9C46-9177-2EDC-DD00B1D8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right-wing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705AAE-DFE0-055A-0B3F-063118A96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6360" y="1699493"/>
            <a:ext cx="3739677" cy="528781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White Supremacist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Neo-Nazi / Fascist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Anti-Government / Sovereign Citizen / Militia Movements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Anti-Immigrant / Nativist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Christian Extremist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Incel Extremist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Tactics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Mass Shootings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Bombings / arson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assassinations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Vehicle-borne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Harassment /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E74FD-AC16-F33C-5E7E-F3997A5C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3515"/>
            <a:ext cx="2879252" cy="3839003"/>
          </a:xfrm>
          <a:prstGeom prst="rect">
            <a:avLst/>
          </a:prstGeom>
        </p:spPr>
      </p:pic>
      <p:pic>
        <p:nvPicPr>
          <p:cNvPr id="22" name="Content Placeholder 21" descr="Statistics with solid fill">
            <a:hlinkClick r:id="rId3"/>
            <a:extLst>
              <a:ext uri="{FF2B5EF4-FFF2-40B4-BE49-F238E27FC236}">
                <a16:creationId xmlns:a16="http://schemas.microsoft.com/office/drawing/2014/main" id="{96BD18DB-5CA8-E78B-EC68-760A9EB7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9772" y="2367756"/>
            <a:ext cx="2122488" cy="2122488"/>
          </a:xfrm>
        </p:spPr>
      </p:pic>
    </p:spTree>
    <p:extLst>
      <p:ext uri="{BB962C8B-B14F-4D97-AF65-F5344CB8AC3E}">
        <p14:creationId xmlns:p14="http://schemas.microsoft.com/office/powerpoint/2010/main" val="25610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4C949-9C75-2BAE-AB76-61A47480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549F1-7A23-0FBA-8255-7C196343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terrorism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00615A-C04A-ED4D-3A73-85FCB8EA4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3306" y="1791857"/>
            <a:ext cx="3739677" cy="528781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Provocation and 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Building of a religious utopia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Tactics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Suicide bombings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Mass shootings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Beheadings and Executions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Bombings and IEDs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1DBB9-1EAE-37D4-1EFA-8C6E43EFE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"/>
          <a:stretch/>
        </p:blipFill>
        <p:spPr>
          <a:xfrm>
            <a:off x="5332352" y="2309090"/>
            <a:ext cx="6821653" cy="33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D716-0D55-79EB-34BB-5CEADAA5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259F34-DD26-29DF-3ADA-CE0ADDEB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terrorism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8E9E7C-A889-AABC-0442-FB02D686E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671784"/>
            <a:ext cx="3739677" cy="528781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Identity-Based Violence (Ethnic Nationalism)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Goal: establishment of an independent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Targets: Rival Ethnic Groups / members of the in-group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role of diasporas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Tactics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Guerrilla-type hit-and-run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Bombings and IEDs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Suicide bombings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Assassinations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Massacres and forced 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D432A-1761-5DB4-074F-8BA346B6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345" y="2208869"/>
            <a:ext cx="6346409" cy="35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EF38F-EC35-32FB-01D6-A48F3FCA6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4DCAE-F473-1EC0-BAEC-17471BDF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5589108" cy="1737360"/>
          </a:xfrm>
        </p:spPr>
        <p:txBody>
          <a:bodyPr/>
          <a:lstStyle/>
          <a:p>
            <a:r>
              <a:rPr lang="en-GB" dirty="0"/>
              <a:t>Irish Republican Army (IRA)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AB5D8-3AB3-8CC9-AC2D-744B54E63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634836"/>
            <a:ext cx="5071872" cy="52231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 and New IRA (Official and Provisional)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Unionists (mainly Protestant) and Nationalists (mainly Catholic)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Goal: End British rule in Northern Ireland / unification with Republic of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Radicalisation: Civil rights movement (1960s)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Military and political wing (Sinn Féin) / Hierarchical structure with limited cell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Out-group and in-group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Tactics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Bombings and IED’s (especially car bombs and booby traps),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Assassinations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Ambushes and sniper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Kidnappings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Kneecapping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42446-0189-4715-D45E-B2DD8EB7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840061"/>
            <a:ext cx="5689600" cy="39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F7F5-F48B-78A7-0318-440DCE130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61E49E-0FDF-3850-B818-88D92613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5589108" cy="1737360"/>
          </a:xfrm>
        </p:spPr>
        <p:txBody>
          <a:bodyPr/>
          <a:lstStyle/>
          <a:p>
            <a:r>
              <a:rPr lang="en-GB" dirty="0"/>
              <a:t>Islamic state (IS)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1373B-44DE-938B-9335-409F56F1D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634836"/>
            <a:ext cx="11167872" cy="52231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From </a:t>
            </a:r>
            <a:r>
              <a:rPr lang="en-GB" sz="1800" dirty="0" err="1"/>
              <a:t>Jama'at</a:t>
            </a:r>
            <a:r>
              <a:rPr lang="en-GB" sz="1800" dirty="0"/>
              <a:t> al-Tawhid </a:t>
            </a:r>
            <a:r>
              <a:rPr lang="en-GB" sz="1800" dirty="0" err="1"/>
              <a:t>wal</a:t>
            </a:r>
            <a:r>
              <a:rPr lang="en-GB" sz="1800" dirty="0"/>
              <a:t>-Jihad to ISIS and 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Strategy: 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Three 'fields of action': Syria/Iraq/Wider Middle East/Rest of the world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Abu Bakr Naji -</a:t>
            </a:r>
            <a:r>
              <a:rPr lang="el-GR" sz="1800" dirty="0"/>
              <a:t> </a:t>
            </a:r>
            <a:r>
              <a:rPr lang="en-GB" sz="1800" i="1" dirty="0"/>
              <a:t>The Management of Savagery: </a:t>
            </a:r>
            <a:r>
              <a:rPr lang="en-GB" sz="1800" dirty="0"/>
              <a:t>Disruption of the status quo / Violence as a catharsis and a tool / Military Consolidation/ Political consolidation/ Expansion</a:t>
            </a:r>
          </a:p>
          <a:p>
            <a:pPr marL="285750" lvl="0" indent="-285750">
              <a:buClr>
                <a:srgbClr val="1CADE4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 pitchFamily="34" charset="0"/>
              </a:rPr>
              <a:t>Building an "Islamic Utopia“</a:t>
            </a:r>
          </a:p>
          <a:p>
            <a:pPr marL="742950" lvl="1" indent="-285750">
              <a:buClr>
                <a:srgbClr val="1CADE4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 pitchFamily="34" charset="0"/>
              </a:rPr>
              <a:t>Selective homogenization of the population
Occupation of basic infrastructure
Exploitation of pre-existing structures
"Social contract": Bread – Education – Health – Safety
Complete (and Islamically correct) regulation of all aspects of daily life</a:t>
            </a:r>
          </a:p>
          <a:p>
            <a:pPr marL="285750" indent="-285750">
              <a:buClr>
                <a:srgbClr val="1CADE4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 pitchFamily="34" charset="0"/>
              </a:rPr>
              <a:t>Varying tactics</a:t>
            </a: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4AA49-2C04-2970-A826-A1450EB6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09" y="0"/>
            <a:ext cx="4544291" cy="22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1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1111</TotalTime>
  <Words>389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Political, religious and ethnic terrorism</vt:lpstr>
      <vt:lpstr>A basic typology</vt:lpstr>
      <vt:lpstr>Political / ideological Terrorism</vt:lpstr>
      <vt:lpstr>Left-wing</vt:lpstr>
      <vt:lpstr>right-wing</vt:lpstr>
      <vt:lpstr>Religious terrorism</vt:lpstr>
      <vt:lpstr>ethnic terrorism</vt:lpstr>
      <vt:lpstr>Irish Republican Army (IRA)</vt:lpstr>
      <vt:lpstr>Islamic state (IS)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ΕΣΩΤΕΡΙΚΗ ΑΣΦΑΛΕΙΑ:</dc:title>
  <dc:creator>Eleftheriadou Marina</dc:creator>
  <cp:lastModifiedBy>Eleftheriadou Marina</cp:lastModifiedBy>
  <cp:revision>57</cp:revision>
  <dcterms:created xsi:type="dcterms:W3CDTF">2023-11-02T05:57:59Z</dcterms:created>
  <dcterms:modified xsi:type="dcterms:W3CDTF">2025-04-11T10:47:20Z</dcterms:modified>
</cp:coreProperties>
</file>