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9" r:id="rId3"/>
    <p:sldId id="300" r:id="rId4"/>
    <p:sldId id="257" r:id="rId5"/>
    <p:sldId id="264" r:id="rId6"/>
    <p:sldId id="265" r:id="rId7"/>
    <p:sldId id="291" r:id="rId8"/>
    <p:sldId id="304" r:id="rId9"/>
    <p:sldId id="292" r:id="rId10"/>
    <p:sldId id="293" r:id="rId11"/>
    <p:sldId id="266" r:id="rId12"/>
    <p:sldId id="294" r:id="rId13"/>
    <p:sldId id="295" r:id="rId14"/>
    <p:sldId id="296" r:id="rId15"/>
    <p:sldId id="302" r:id="rId16"/>
    <p:sldId id="297" r:id="rId17"/>
    <p:sldId id="282" r:id="rId18"/>
    <p:sldId id="283" r:id="rId19"/>
    <p:sldId id="303" r:id="rId20"/>
    <p:sldId id="284" r:id="rId21"/>
    <p:sldId id="285" r:id="rId22"/>
    <p:sldId id="286" r:id="rId23"/>
    <p:sldId id="287" r:id="rId24"/>
    <p:sldId id="288" r:id="rId25"/>
    <p:sldId id="301" r:id="rId26"/>
    <p:sldId id="289" r:id="rId27"/>
    <p:sldId id="290" r:id="rId2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1" d="100"/>
          <a:sy n="51" d="100"/>
        </p:scale>
        <p:origin x="1232"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rini Tsagaraki" userId="6972d0f4417cf86c" providerId="LiveId" clId="{4417625E-7DED-4AD4-9895-6F8310E9086B}"/>
    <pc:docChg chg="undo custSel addSld modSld">
      <pc:chgData name="Irini Tsagaraki" userId="6972d0f4417cf86c" providerId="LiveId" clId="{4417625E-7DED-4AD4-9895-6F8310E9086B}" dt="2024-02-09T11:49:54.632" v="901" actId="1076"/>
      <pc:docMkLst>
        <pc:docMk/>
      </pc:docMkLst>
      <pc:sldChg chg="modSp mod">
        <pc:chgData name="Irini Tsagaraki" userId="6972d0f4417cf86c" providerId="LiveId" clId="{4417625E-7DED-4AD4-9895-6F8310E9086B}" dt="2023-12-04T16:05:08.246" v="95" actId="115"/>
        <pc:sldMkLst>
          <pc:docMk/>
          <pc:sldMk cId="0" sldId="257"/>
        </pc:sldMkLst>
      </pc:sldChg>
      <pc:sldChg chg="modSp mod">
        <pc:chgData name="Irini Tsagaraki" userId="6972d0f4417cf86c" providerId="LiveId" clId="{4417625E-7DED-4AD4-9895-6F8310E9086B}" dt="2023-12-04T16:06:15.641" v="203" actId="6549"/>
        <pc:sldMkLst>
          <pc:docMk/>
          <pc:sldMk cId="0" sldId="264"/>
        </pc:sldMkLst>
      </pc:sldChg>
      <pc:sldChg chg="modSp mod">
        <pc:chgData name="Irini Tsagaraki" userId="6972d0f4417cf86c" providerId="LiveId" clId="{4417625E-7DED-4AD4-9895-6F8310E9086B}" dt="2023-12-04T16:06:52.162" v="251" actId="27636"/>
        <pc:sldMkLst>
          <pc:docMk/>
          <pc:sldMk cId="0" sldId="265"/>
        </pc:sldMkLst>
      </pc:sldChg>
      <pc:sldChg chg="modSp mod">
        <pc:chgData name="Irini Tsagaraki" userId="6972d0f4417cf86c" providerId="LiveId" clId="{4417625E-7DED-4AD4-9895-6F8310E9086B}" dt="2023-12-04T16:15:33.872" v="577" actId="255"/>
        <pc:sldMkLst>
          <pc:docMk/>
          <pc:sldMk cId="0" sldId="266"/>
        </pc:sldMkLst>
      </pc:sldChg>
      <pc:sldChg chg="modSp mod">
        <pc:chgData name="Irini Tsagaraki" userId="6972d0f4417cf86c" providerId="LiveId" clId="{4417625E-7DED-4AD4-9895-6F8310E9086B}" dt="2023-12-04T16:25:10.727" v="791" actId="255"/>
        <pc:sldMkLst>
          <pc:docMk/>
          <pc:sldMk cId="0" sldId="282"/>
        </pc:sldMkLst>
      </pc:sldChg>
      <pc:sldChg chg="modSp mod">
        <pc:chgData name="Irini Tsagaraki" userId="6972d0f4417cf86c" providerId="LiveId" clId="{4417625E-7DED-4AD4-9895-6F8310E9086B}" dt="2023-12-04T16:28:09.410" v="824" actId="255"/>
        <pc:sldMkLst>
          <pc:docMk/>
          <pc:sldMk cId="0" sldId="283"/>
        </pc:sldMkLst>
      </pc:sldChg>
      <pc:sldChg chg="modSp mod">
        <pc:chgData name="Irini Tsagaraki" userId="6972d0f4417cf86c" providerId="LiveId" clId="{4417625E-7DED-4AD4-9895-6F8310E9086B}" dt="2023-12-04T16:31:10.737" v="843" actId="20577"/>
        <pc:sldMkLst>
          <pc:docMk/>
          <pc:sldMk cId="0" sldId="284"/>
        </pc:sldMkLst>
      </pc:sldChg>
      <pc:sldChg chg="modSp mod">
        <pc:chgData name="Irini Tsagaraki" userId="6972d0f4417cf86c" providerId="LiveId" clId="{4417625E-7DED-4AD4-9895-6F8310E9086B}" dt="2023-12-04T16:32:37.468" v="855" actId="27636"/>
        <pc:sldMkLst>
          <pc:docMk/>
          <pc:sldMk cId="0" sldId="285"/>
        </pc:sldMkLst>
      </pc:sldChg>
      <pc:sldChg chg="modSp mod">
        <pc:chgData name="Irini Tsagaraki" userId="6972d0f4417cf86c" providerId="LiveId" clId="{4417625E-7DED-4AD4-9895-6F8310E9086B}" dt="2023-12-04T16:33:28.659" v="866" actId="255"/>
        <pc:sldMkLst>
          <pc:docMk/>
          <pc:sldMk cId="0" sldId="286"/>
        </pc:sldMkLst>
      </pc:sldChg>
      <pc:sldChg chg="modSp mod">
        <pc:chgData name="Irini Tsagaraki" userId="6972d0f4417cf86c" providerId="LiveId" clId="{4417625E-7DED-4AD4-9895-6F8310E9086B}" dt="2023-12-04T16:38:14.229" v="878" actId="255"/>
        <pc:sldMkLst>
          <pc:docMk/>
          <pc:sldMk cId="0" sldId="287"/>
        </pc:sldMkLst>
      </pc:sldChg>
      <pc:sldChg chg="modSp mod">
        <pc:chgData name="Irini Tsagaraki" userId="6972d0f4417cf86c" providerId="LiveId" clId="{4417625E-7DED-4AD4-9895-6F8310E9086B}" dt="2023-12-04T16:38:46.691" v="882" actId="20577"/>
        <pc:sldMkLst>
          <pc:docMk/>
          <pc:sldMk cId="0" sldId="288"/>
        </pc:sldMkLst>
      </pc:sldChg>
      <pc:sldChg chg="modSp mod">
        <pc:chgData name="Irini Tsagaraki" userId="6972d0f4417cf86c" providerId="LiveId" clId="{4417625E-7DED-4AD4-9895-6F8310E9086B}" dt="2023-12-04T16:10:33.152" v="568" actId="255"/>
        <pc:sldMkLst>
          <pc:docMk/>
          <pc:sldMk cId="0" sldId="289"/>
        </pc:sldMkLst>
      </pc:sldChg>
      <pc:sldChg chg="modSp mod">
        <pc:chgData name="Irini Tsagaraki" userId="6972d0f4417cf86c" providerId="LiveId" clId="{4417625E-7DED-4AD4-9895-6F8310E9086B}" dt="2023-12-04T16:40:50.631" v="900" actId="27636"/>
        <pc:sldMkLst>
          <pc:docMk/>
          <pc:sldMk cId="0" sldId="290"/>
        </pc:sldMkLst>
      </pc:sldChg>
      <pc:sldChg chg="modSp mod">
        <pc:chgData name="Irini Tsagaraki" userId="6972d0f4417cf86c" providerId="LiveId" clId="{4417625E-7DED-4AD4-9895-6F8310E9086B}" dt="2023-12-04T16:08:23.896" v="560" actId="27636"/>
        <pc:sldMkLst>
          <pc:docMk/>
          <pc:sldMk cId="0" sldId="291"/>
        </pc:sldMkLst>
      </pc:sldChg>
      <pc:sldChg chg="modSp mod">
        <pc:chgData name="Irini Tsagaraki" userId="6972d0f4417cf86c" providerId="LiveId" clId="{4417625E-7DED-4AD4-9895-6F8310E9086B}" dt="2023-12-04T16:14:18.437" v="570" actId="255"/>
        <pc:sldMkLst>
          <pc:docMk/>
          <pc:sldMk cId="0" sldId="293"/>
        </pc:sldMkLst>
      </pc:sldChg>
      <pc:sldChg chg="modSp mod">
        <pc:chgData name="Irini Tsagaraki" userId="6972d0f4417cf86c" providerId="LiveId" clId="{4417625E-7DED-4AD4-9895-6F8310E9086B}" dt="2023-12-04T16:18:16.404" v="617" actId="20577"/>
        <pc:sldMkLst>
          <pc:docMk/>
          <pc:sldMk cId="0" sldId="294"/>
        </pc:sldMkLst>
      </pc:sldChg>
      <pc:sldChg chg="modSp mod">
        <pc:chgData name="Irini Tsagaraki" userId="6972d0f4417cf86c" providerId="LiveId" clId="{4417625E-7DED-4AD4-9895-6F8310E9086B}" dt="2023-12-04T16:19:07.754" v="656" actId="20577"/>
        <pc:sldMkLst>
          <pc:docMk/>
          <pc:sldMk cId="0" sldId="295"/>
        </pc:sldMkLst>
      </pc:sldChg>
      <pc:sldChg chg="modSp mod">
        <pc:chgData name="Irini Tsagaraki" userId="6972d0f4417cf86c" providerId="LiveId" clId="{4417625E-7DED-4AD4-9895-6F8310E9086B}" dt="2023-12-04T16:21:38.927" v="704" actId="255"/>
        <pc:sldMkLst>
          <pc:docMk/>
          <pc:sldMk cId="0" sldId="296"/>
        </pc:sldMkLst>
      </pc:sldChg>
      <pc:sldChg chg="modSp mod">
        <pc:chgData name="Irini Tsagaraki" userId="6972d0f4417cf86c" providerId="LiveId" clId="{4417625E-7DED-4AD4-9895-6F8310E9086B}" dt="2023-12-04T16:23:43.244" v="741" actId="2711"/>
        <pc:sldMkLst>
          <pc:docMk/>
          <pc:sldMk cId="0" sldId="297"/>
        </pc:sldMkLst>
      </pc:sldChg>
      <pc:sldChg chg="modSp mod">
        <pc:chgData name="Irini Tsagaraki" userId="6972d0f4417cf86c" providerId="LiveId" clId="{4417625E-7DED-4AD4-9895-6F8310E9086B}" dt="2024-02-09T11:49:54.632" v="901" actId="1076"/>
        <pc:sldMkLst>
          <pc:docMk/>
          <pc:sldMk cId="0" sldId="299"/>
        </pc:sldMkLst>
      </pc:sldChg>
      <pc:sldChg chg="modSp mod">
        <pc:chgData name="Irini Tsagaraki" userId="6972d0f4417cf86c" providerId="LiveId" clId="{4417625E-7DED-4AD4-9895-6F8310E9086B}" dt="2023-12-04T16:32:12.156" v="851" actId="27636"/>
        <pc:sldMkLst>
          <pc:docMk/>
          <pc:sldMk cId="0" sldId="300"/>
        </pc:sldMkLst>
      </pc:sldChg>
      <pc:sldChg chg="modSp mod">
        <pc:chgData name="Irini Tsagaraki" userId="6972d0f4417cf86c" providerId="LiveId" clId="{4417625E-7DED-4AD4-9895-6F8310E9086B}" dt="2023-12-04T16:39:44.181" v="888" actId="255"/>
        <pc:sldMkLst>
          <pc:docMk/>
          <pc:sldMk cId="0" sldId="301"/>
        </pc:sldMkLst>
      </pc:sldChg>
      <pc:sldChg chg="modSp new mod">
        <pc:chgData name="Irini Tsagaraki" userId="6972d0f4417cf86c" providerId="LiveId" clId="{4417625E-7DED-4AD4-9895-6F8310E9086B}" dt="2023-12-04T16:22:37.472" v="723" actId="20577"/>
        <pc:sldMkLst>
          <pc:docMk/>
          <pc:sldMk cId="1863004993" sldId="302"/>
        </pc:sldMkLst>
      </pc:sldChg>
      <pc:sldChg chg="modSp new mod">
        <pc:chgData name="Irini Tsagaraki" userId="6972d0f4417cf86c" providerId="LiveId" clId="{4417625E-7DED-4AD4-9895-6F8310E9086B}" dt="2023-12-04T16:29:35.210" v="836" actId="2711"/>
        <pc:sldMkLst>
          <pc:docMk/>
          <pc:sldMk cId="2231406297" sldId="303"/>
        </pc:sldMkLst>
      </pc:sldChg>
    </pc:docChg>
  </pc:docChgLst>
  <pc:docChgLst>
    <pc:chgData name="Irini Tsagaraki" userId="6972d0f4417cf86c" providerId="LiveId" clId="{C8A364C9-13C2-49DA-A4B3-5D1CA557E546}"/>
    <pc:docChg chg="undo custSel modSld">
      <pc:chgData name="Irini Tsagaraki" userId="6972d0f4417cf86c" providerId="LiveId" clId="{C8A364C9-13C2-49DA-A4B3-5D1CA557E546}" dt="2024-04-18T12:27:13.571" v="234" actId="27636"/>
      <pc:docMkLst>
        <pc:docMk/>
      </pc:docMkLst>
      <pc:sldChg chg="modSp mod">
        <pc:chgData name="Irini Tsagaraki" userId="6972d0f4417cf86c" providerId="LiveId" clId="{C8A364C9-13C2-49DA-A4B3-5D1CA557E546}" dt="2024-04-18T12:20:07.897" v="111" actId="20577"/>
        <pc:sldMkLst>
          <pc:docMk/>
          <pc:sldMk cId="0" sldId="284"/>
        </pc:sldMkLst>
      </pc:sldChg>
      <pc:sldChg chg="modSp mod">
        <pc:chgData name="Irini Tsagaraki" userId="6972d0f4417cf86c" providerId="LiveId" clId="{C8A364C9-13C2-49DA-A4B3-5D1CA557E546}" dt="2024-04-18T12:25:22.975" v="193" actId="20577"/>
        <pc:sldMkLst>
          <pc:docMk/>
          <pc:sldMk cId="0" sldId="289"/>
        </pc:sldMkLst>
      </pc:sldChg>
      <pc:sldChg chg="modSp mod">
        <pc:chgData name="Irini Tsagaraki" userId="6972d0f4417cf86c" providerId="LiveId" clId="{C8A364C9-13C2-49DA-A4B3-5D1CA557E546}" dt="2024-04-18T12:27:13.571" v="234" actId="27636"/>
        <pc:sldMkLst>
          <pc:docMk/>
          <pc:sldMk cId="0" sldId="290"/>
        </pc:sldMkLst>
      </pc:sldChg>
    </pc:docChg>
  </pc:docChgLst>
  <pc:docChgLst>
    <pc:chgData name="Irini Tsagaraki" userId="6972d0f4417cf86c" providerId="LiveId" clId="{A59F2297-E530-48C5-90B3-6CF00E81A5C6}"/>
    <pc:docChg chg="custSel modSld">
      <pc:chgData name="Irini Tsagaraki" userId="6972d0f4417cf86c" providerId="LiveId" clId="{A59F2297-E530-48C5-90B3-6CF00E81A5C6}" dt="2023-04-27T15:00:14.557" v="224" actId="5793"/>
      <pc:docMkLst>
        <pc:docMk/>
      </pc:docMkLst>
      <pc:sldChg chg="modSp mod">
        <pc:chgData name="Irini Tsagaraki" userId="6972d0f4417cf86c" providerId="LiveId" clId="{A59F2297-E530-48C5-90B3-6CF00E81A5C6}" dt="2023-04-27T14:53:40.748" v="5" actId="20577"/>
        <pc:sldMkLst>
          <pc:docMk/>
          <pc:sldMk cId="0" sldId="256"/>
        </pc:sldMkLst>
      </pc:sldChg>
      <pc:sldChg chg="modSp mod">
        <pc:chgData name="Irini Tsagaraki" userId="6972d0f4417cf86c" providerId="LiveId" clId="{A59F2297-E530-48C5-90B3-6CF00E81A5C6}" dt="2023-04-27T14:59:18.850" v="209" actId="207"/>
        <pc:sldMkLst>
          <pc:docMk/>
          <pc:sldMk cId="0" sldId="289"/>
        </pc:sldMkLst>
      </pc:sldChg>
      <pc:sldChg chg="modSp mod">
        <pc:chgData name="Irini Tsagaraki" userId="6972d0f4417cf86c" providerId="LiveId" clId="{A59F2297-E530-48C5-90B3-6CF00E81A5C6}" dt="2023-04-27T15:00:14.557" v="224" actId="5793"/>
        <pc:sldMkLst>
          <pc:docMk/>
          <pc:sldMk cId="0" sldId="290"/>
        </pc:sldMkLst>
      </pc:sldChg>
      <pc:sldChg chg="modSp mod">
        <pc:chgData name="Irini Tsagaraki" userId="6972d0f4417cf86c" providerId="LiveId" clId="{A59F2297-E530-48C5-90B3-6CF00E81A5C6}" dt="2023-04-27T14:56:55.941" v="192" actId="20577"/>
        <pc:sldMkLst>
          <pc:docMk/>
          <pc:sldMk cId="0" sldId="291"/>
        </pc:sldMkLst>
      </pc:sldChg>
    </pc:docChg>
  </pc:docChgLst>
  <pc:docChgLst>
    <pc:chgData name="Irini Tsagaraki" userId="6972d0f4417cf86c" providerId="LiveId" clId="{FCB4060F-9B93-428E-BF2B-97B65407652D}"/>
    <pc:docChg chg="undo custSel modSld">
      <pc:chgData name="Irini Tsagaraki" userId="6972d0f4417cf86c" providerId="LiveId" clId="{FCB4060F-9B93-428E-BF2B-97B65407652D}" dt="2025-01-08T16:54:03.375" v="1286" actId="20577"/>
      <pc:docMkLst>
        <pc:docMk/>
      </pc:docMkLst>
      <pc:sldChg chg="modSp mod">
        <pc:chgData name="Irini Tsagaraki" userId="6972d0f4417cf86c" providerId="LiveId" clId="{FCB4060F-9B93-428E-BF2B-97B65407652D}" dt="2025-01-08T14:53:02.063" v="1" actId="6549"/>
        <pc:sldMkLst>
          <pc:docMk/>
          <pc:sldMk cId="0" sldId="256"/>
        </pc:sldMkLst>
        <pc:spChg chg="mod">
          <ac:chgData name="Irini Tsagaraki" userId="6972d0f4417cf86c" providerId="LiveId" clId="{FCB4060F-9B93-428E-BF2B-97B65407652D}" dt="2025-01-08T14:53:02.063" v="1" actId="6549"/>
          <ac:spMkLst>
            <pc:docMk/>
            <pc:sldMk cId="0" sldId="256"/>
            <ac:spMk id="2" creationId="{A7B36EFB-8E4E-3453-21C9-AC7A3F9E8F3A}"/>
          </ac:spMkLst>
        </pc:spChg>
      </pc:sldChg>
      <pc:sldChg chg="modSp mod">
        <pc:chgData name="Irini Tsagaraki" userId="6972d0f4417cf86c" providerId="LiveId" clId="{FCB4060F-9B93-428E-BF2B-97B65407652D}" dt="2025-01-08T15:57:25.852" v="1282" actId="6549"/>
        <pc:sldMkLst>
          <pc:docMk/>
          <pc:sldMk cId="0" sldId="286"/>
        </pc:sldMkLst>
        <pc:spChg chg="mod">
          <ac:chgData name="Irini Tsagaraki" userId="6972d0f4417cf86c" providerId="LiveId" clId="{FCB4060F-9B93-428E-BF2B-97B65407652D}" dt="2025-01-08T15:57:25.852" v="1282" actId="6549"/>
          <ac:spMkLst>
            <pc:docMk/>
            <pc:sldMk cId="0" sldId="286"/>
            <ac:spMk id="3" creationId="{269A7752-7E00-7E2E-4657-B53F21F66012}"/>
          </ac:spMkLst>
        </pc:spChg>
      </pc:sldChg>
      <pc:sldChg chg="modSp mod">
        <pc:chgData name="Irini Tsagaraki" userId="6972d0f4417cf86c" providerId="LiveId" clId="{FCB4060F-9B93-428E-BF2B-97B65407652D}" dt="2025-01-08T16:54:03.375" v="1286" actId="20577"/>
        <pc:sldMkLst>
          <pc:docMk/>
          <pc:sldMk cId="0" sldId="289"/>
        </pc:sldMkLst>
        <pc:spChg chg="mod">
          <ac:chgData name="Irini Tsagaraki" userId="6972d0f4417cf86c" providerId="LiveId" clId="{FCB4060F-9B93-428E-BF2B-97B65407652D}" dt="2025-01-08T16:54:03.375" v="1286" actId="20577"/>
          <ac:spMkLst>
            <pc:docMk/>
            <pc:sldMk cId="0" sldId="289"/>
            <ac:spMk id="3" creationId="{E15D9635-BF87-58A6-887E-7449F71C6191}"/>
          </ac:spMkLst>
        </pc:spChg>
      </pc:sldChg>
      <pc:sldChg chg="modSp mod">
        <pc:chgData name="Irini Tsagaraki" userId="6972d0f4417cf86c" providerId="LiveId" clId="{FCB4060F-9B93-428E-BF2B-97B65407652D}" dt="2025-01-08T15:15:38.571" v="1280" actId="255"/>
        <pc:sldMkLst>
          <pc:docMk/>
          <pc:sldMk cId="0" sldId="290"/>
        </pc:sldMkLst>
        <pc:spChg chg="mod">
          <ac:chgData name="Irini Tsagaraki" userId="6972d0f4417cf86c" providerId="LiveId" clId="{FCB4060F-9B93-428E-BF2B-97B65407652D}" dt="2025-01-08T15:15:38.571" v="1280" actId="255"/>
          <ac:spMkLst>
            <pc:docMk/>
            <pc:sldMk cId="0" sldId="290"/>
            <ac:spMk id="3" creationId="{5B33F612-48B8-DC77-2D71-43CBAAB3D15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ABFB26-6CD7-AD47-CEE4-A85B47C91992}"/>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6BD7883-9691-00C7-4E3F-FB6C553E88A1}"/>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5D772F7-5864-78BD-E6B5-A7D349EBF591}"/>
              </a:ext>
            </a:extLst>
          </p:cNvPr>
          <p:cNvSpPr txBox="1">
            <a:spLocks noGrp="1"/>
          </p:cNvSpPr>
          <p:nvPr>
            <p:ph type="dt" sz="half" idx="7"/>
          </p:nvPr>
        </p:nvSpPr>
        <p:spPr/>
        <p:txBody>
          <a:bodyPr/>
          <a:lstStyle>
            <a:lvl1pPr>
              <a:defRPr/>
            </a:lvl1pPr>
          </a:lstStyle>
          <a:p>
            <a:pPr lvl="0"/>
            <a:fld id="{DFC96387-E980-4B4A-B252-EEE3785C6FCA}" type="datetime1">
              <a:rPr lang="el-GR"/>
              <a:pPr lvl="0"/>
              <a:t>2/5/2025</a:t>
            </a:fld>
            <a:endParaRPr lang="el-GR"/>
          </a:p>
        </p:txBody>
      </p:sp>
      <p:sp>
        <p:nvSpPr>
          <p:cNvPr id="5" name="Θέση υποσέλιδου 4">
            <a:extLst>
              <a:ext uri="{FF2B5EF4-FFF2-40B4-BE49-F238E27FC236}">
                <a16:creationId xmlns:a16="http://schemas.microsoft.com/office/drawing/2014/main" id="{DC7CA54A-59A2-6D3B-36D3-2721DE140F92}"/>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DD2726C3-0500-6681-BB97-AC8450420510}"/>
              </a:ext>
            </a:extLst>
          </p:cNvPr>
          <p:cNvSpPr txBox="1">
            <a:spLocks noGrp="1"/>
          </p:cNvSpPr>
          <p:nvPr>
            <p:ph type="sldNum" sz="quarter" idx="8"/>
          </p:nvPr>
        </p:nvSpPr>
        <p:spPr/>
        <p:txBody>
          <a:bodyPr/>
          <a:lstStyle>
            <a:lvl1pPr>
              <a:defRPr/>
            </a:lvl1pPr>
          </a:lstStyle>
          <a:p>
            <a:pPr lvl="0"/>
            <a:fld id="{DA7D726F-A58E-4F7E-819F-56A93DAB361F}" type="slidenum">
              <a:t>‹#›</a:t>
            </a:fld>
            <a:endParaRPr lang="el-GR"/>
          </a:p>
        </p:txBody>
      </p:sp>
    </p:spTree>
    <p:extLst>
      <p:ext uri="{BB962C8B-B14F-4D97-AF65-F5344CB8AC3E}">
        <p14:creationId xmlns:p14="http://schemas.microsoft.com/office/powerpoint/2010/main" val="201092445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A27459-B2DE-4373-D27C-471232B21247}"/>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9296C1F-83A2-367B-4204-0F0543908A85}"/>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77202E1-B085-42FF-59E7-929A2ED7B1A2}"/>
              </a:ext>
            </a:extLst>
          </p:cNvPr>
          <p:cNvSpPr txBox="1">
            <a:spLocks noGrp="1"/>
          </p:cNvSpPr>
          <p:nvPr>
            <p:ph type="dt" sz="half" idx="7"/>
          </p:nvPr>
        </p:nvSpPr>
        <p:spPr/>
        <p:txBody>
          <a:bodyPr/>
          <a:lstStyle>
            <a:lvl1pPr>
              <a:defRPr/>
            </a:lvl1pPr>
          </a:lstStyle>
          <a:p>
            <a:pPr lvl="0"/>
            <a:fld id="{BE927FAD-5D78-4759-A610-4DF83B97D807}" type="datetime1">
              <a:rPr lang="el-GR"/>
              <a:pPr lvl="0"/>
              <a:t>2/5/2025</a:t>
            </a:fld>
            <a:endParaRPr lang="el-GR"/>
          </a:p>
        </p:txBody>
      </p:sp>
      <p:sp>
        <p:nvSpPr>
          <p:cNvPr id="5" name="Θέση υποσέλιδου 4">
            <a:extLst>
              <a:ext uri="{FF2B5EF4-FFF2-40B4-BE49-F238E27FC236}">
                <a16:creationId xmlns:a16="http://schemas.microsoft.com/office/drawing/2014/main" id="{B3A23F0C-6783-9481-4F66-A53EF3344911}"/>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16C43FBE-7761-1D98-7067-837429DF8A00}"/>
              </a:ext>
            </a:extLst>
          </p:cNvPr>
          <p:cNvSpPr txBox="1">
            <a:spLocks noGrp="1"/>
          </p:cNvSpPr>
          <p:nvPr>
            <p:ph type="sldNum" sz="quarter" idx="8"/>
          </p:nvPr>
        </p:nvSpPr>
        <p:spPr/>
        <p:txBody>
          <a:bodyPr/>
          <a:lstStyle>
            <a:lvl1pPr>
              <a:defRPr/>
            </a:lvl1pPr>
          </a:lstStyle>
          <a:p>
            <a:pPr lvl="0"/>
            <a:fld id="{7C8D4020-6328-46FD-A367-D53ACD68FB62}" type="slidenum">
              <a:t>‹#›</a:t>
            </a:fld>
            <a:endParaRPr lang="el-GR"/>
          </a:p>
        </p:txBody>
      </p:sp>
    </p:spTree>
    <p:extLst>
      <p:ext uri="{BB962C8B-B14F-4D97-AF65-F5344CB8AC3E}">
        <p14:creationId xmlns:p14="http://schemas.microsoft.com/office/powerpoint/2010/main" val="3159530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BDB97C2B-3D4A-B57F-7D35-92B026CBE65E}"/>
              </a:ext>
            </a:extLst>
          </p:cNvPr>
          <p:cNvSpPr txBox="1">
            <a:spLocks noGrp="1"/>
          </p:cNvSpPr>
          <p:nvPr>
            <p:ph type="title" orient="vert"/>
          </p:nvPr>
        </p:nvSpPr>
        <p:spPr>
          <a:xfrm>
            <a:off x="8724903" y="365129"/>
            <a:ext cx="2628899" cy="5811834"/>
          </a:xfrm>
        </p:spPr>
        <p:txBody>
          <a:bodyPr vert="eaVert"/>
          <a:lstStyle>
            <a:lvl1pPr>
              <a:defRPr/>
            </a:lvl1pPr>
          </a:lstStyle>
          <a:p>
            <a:pPr lvl="0"/>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629F89B-31F1-4BA7-ECD6-D3DD62162B16}"/>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E6DAF24-FFA9-53CA-1773-264496F91AB7}"/>
              </a:ext>
            </a:extLst>
          </p:cNvPr>
          <p:cNvSpPr txBox="1">
            <a:spLocks noGrp="1"/>
          </p:cNvSpPr>
          <p:nvPr>
            <p:ph type="dt" sz="half" idx="7"/>
          </p:nvPr>
        </p:nvSpPr>
        <p:spPr/>
        <p:txBody>
          <a:bodyPr/>
          <a:lstStyle>
            <a:lvl1pPr>
              <a:defRPr/>
            </a:lvl1pPr>
          </a:lstStyle>
          <a:p>
            <a:pPr lvl="0"/>
            <a:fld id="{6BC369AB-7649-421B-8BA0-B59BFEF5EAB4}" type="datetime1">
              <a:rPr lang="el-GR"/>
              <a:pPr lvl="0"/>
              <a:t>2/5/2025</a:t>
            </a:fld>
            <a:endParaRPr lang="el-GR"/>
          </a:p>
        </p:txBody>
      </p:sp>
      <p:sp>
        <p:nvSpPr>
          <p:cNvPr id="5" name="Θέση υποσέλιδου 4">
            <a:extLst>
              <a:ext uri="{FF2B5EF4-FFF2-40B4-BE49-F238E27FC236}">
                <a16:creationId xmlns:a16="http://schemas.microsoft.com/office/drawing/2014/main" id="{EF1EBE2F-AB6E-2F8B-A8E2-E8D9532E19EC}"/>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9FB023FF-2838-CE87-8ACA-70ADE3858E27}"/>
              </a:ext>
            </a:extLst>
          </p:cNvPr>
          <p:cNvSpPr txBox="1">
            <a:spLocks noGrp="1"/>
          </p:cNvSpPr>
          <p:nvPr>
            <p:ph type="sldNum" sz="quarter" idx="8"/>
          </p:nvPr>
        </p:nvSpPr>
        <p:spPr/>
        <p:txBody>
          <a:bodyPr/>
          <a:lstStyle>
            <a:lvl1pPr>
              <a:defRPr/>
            </a:lvl1pPr>
          </a:lstStyle>
          <a:p>
            <a:pPr lvl="0"/>
            <a:fld id="{C4886670-0C01-44F9-AB4D-C4FCAE948273}" type="slidenum">
              <a:t>‹#›</a:t>
            </a:fld>
            <a:endParaRPr lang="el-GR"/>
          </a:p>
        </p:txBody>
      </p:sp>
    </p:spTree>
    <p:extLst>
      <p:ext uri="{BB962C8B-B14F-4D97-AF65-F5344CB8AC3E}">
        <p14:creationId xmlns:p14="http://schemas.microsoft.com/office/powerpoint/2010/main" val="883208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B5634F-1475-0ABE-7E1A-783F4A392CEF}"/>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0C2FAF9-8E18-65ED-7F81-17455A64CBA1}"/>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0B0A9E3-7AE6-4139-0AA6-0FF405684322}"/>
              </a:ext>
            </a:extLst>
          </p:cNvPr>
          <p:cNvSpPr txBox="1">
            <a:spLocks noGrp="1"/>
          </p:cNvSpPr>
          <p:nvPr>
            <p:ph type="dt" sz="half" idx="7"/>
          </p:nvPr>
        </p:nvSpPr>
        <p:spPr/>
        <p:txBody>
          <a:bodyPr/>
          <a:lstStyle>
            <a:lvl1pPr>
              <a:defRPr/>
            </a:lvl1pPr>
          </a:lstStyle>
          <a:p>
            <a:pPr lvl="0"/>
            <a:fld id="{26C37FAB-8556-4650-A73E-E776FB9A6B2E}" type="datetime1">
              <a:rPr lang="el-GR"/>
              <a:pPr lvl="0"/>
              <a:t>2/5/2025</a:t>
            </a:fld>
            <a:endParaRPr lang="el-GR"/>
          </a:p>
        </p:txBody>
      </p:sp>
      <p:sp>
        <p:nvSpPr>
          <p:cNvPr id="5" name="Θέση υποσέλιδου 4">
            <a:extLst>
              <a:ext uri="{FF2B5EF4-FFF2-40B4-BE49-F238E27FC236}">
                <a16:creationId xmlns:a16="http://schemas.microsoft.com/office/drawing/2014/main" id="{1E053949-B99A-F0A7-8418-0A8D281EA747}"/>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64C345AA-817E-1600-9C78-017CFE556B93}"/>
              </a:ext>
            </a:extLst>
          </p:cNvPr>
          <p:cNvSpPr txBox="1">
            <a:spLocks noGrp="1"/>
          </p:cNvSpPr>
          <p:nvPr>
            <p:ph type="sldNum" sz="quarter" idx="8"/>
          </p:nvPr>
        </p:nvSpPr>
        <p:spPr/>
        <p:txBody>
          <a:bodyPr/>
          <a:lstStyle>
            <a:lvl1pPr>
              <a:defRPr/>
            </a:lvl1pPr>
          </a:lstStyle>
          <a:p>
            <a:pPr lvl="0"/>
            <a:fld id="{3469E275-93D8-4E74-AACA-2871E7DE5F27}" type="slidenum">
              <a:t>‹#›</a:t>
            </a:fld>
            <a:endParaRPr lang="el-GR"/>
          </a:p>
        </p:txBody>
      </p:sp>
    </p:spTree>
    <p:extLst>
      <p:ext uri="{BB962C8B-B14F-4D97-AF65-F5344CB8AC3E}">
        <p14:creationId xmlns:p14="http://schemas.microsoft.com/office/powerpoint/2010/main" val="297696360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AC1A76-5D9B-1DF4-67E4-0FFAFF098782}"/>
              </a:ext>
            </a:extLst>
          </p:cNvPr>
          <p:cNvSpPr txBox="1">
            <a:spLocks noGrp="1"/>
          </p:cNvSpPr>
          <p:nvPr>
            <p:ph type="title"/>
          </p:nvPr>
        </p:nvSpPr>
        <p:spPr>
          <a:xfrm>
            <a:off x="831847" y="1709735"/>
            <a:ext cx="10515600" cy="2852735"/>
          </a:xfrm>
        </p:spPr>
        <p:txBody>
          <a:bodyPr anchor="b"/>
          <a:lstStyle>
            <a:lvl1pPr>
              <a:defRPr sz="6000"/>
            </a:lvl1pPr>
          </a:lstStyle>
          <a:p>
            <a:pPr lvl="0"/>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B7FCD1E-91E3-CB3B-0327-4B1F845E85C3}"/>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FDB3A3D4-F5E5-383B-1EB8-DF059BA3C5EB}"/>
              </a:ext>
            </a:extLst>
          </p:cNvPr>
          <p:cNvSpPr txBox="1">
            <a:spLocks noGrp="1"/>
          </p:cNvSpPr>
          <p:nvPr>
            <p:ph type="dt" sz="half" idx="7"/>
          </p:nvPr>
        </p:nvSpPr>
        <p:spPr/>
        <p:txBody>
          <a:bodyPr/>
          <a:lstStyle>
            <a:lvl1pPr>
              <a:defRPr/>
            </a:lvl1pPr>
          </a:lstStyle>
          <a:p>
            <a:pPr lvl="0"/>
            <a:fld id="{B97960CF-CD57-4DAF-B3C6-A0516BDDDE49}" type="datetime1">
              <a:rPr lang="el-GR"/>
              <a:pPr lvl="0"/>
              <a:t>2/5/2025</a:t>
            </a:fld>
            <a:endParaRPr lang="el-GR"/>
          </a:p>
        </p:txBody>
      </p:sp>
      <p:sp>
        <p:nvSpPr>
          <p:cNvPr id="5" name="Θέση υποσέλιδου 4">
            <a:extLst>
              <a:ext uri="{FF2B5EF4-FFF2-40B4-BE49-F238E27FC236}">
                <a16:creationId xmlns:a16="http://schemas.microsoft.com/office/drawing/2014/main" id="{E60039AF-8D0F-711F-52F2-B1AE37A5BB2B}"/>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E3A6FC42-283F-3BF3-5A8C-7EFDF838FB45}"/>
              </a:ext>
            </a:extLst>
          </p:cNvPr>
          <p:cNvSpPr txBox="1">
            <a:spLocks noGrp="1"/>
          </p:cNvSpPr>
          <p:nvPr>
            <p:ph type="sldNum" sz="quarter" idx="8"/>
          </p:nvPr>
        </p:nvSpPr>
        <p:spPr/>
        <p:txBody>
          <a:bodyPr/>
          <a:lstStyle>
            <a:lvl1pPr>
              <a:defRPr/>
            </a:lvl1pPr>
          </a:lstStyle>
          <a:p>
            <a:pPr lvl="0"/>
            <a:fld id="{0268FF66-FDAA-4AAA-BF1C-DB3623F79B51}" type="slidenum">
              <a:t>‹#›</a:t>
            </a:fld>
            <a:endParaRPr lang="el-GR"/>
          </a:p>
        </p:txBody>
      </p:sp>
    </p:spTree>
    <p:extLst>
      <p:ext uri="{BB962C8B-B14F-4D97-AF65-F5344CB8AC3E}">
        <p14:creationId xmlns:p14="http://schemas.microsoft.com/office/powerpoint/2010/main" val="276567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2881C5-65AC-D9A9-704D-563E1BD782D6}"/>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0BF3BCE-5282-27D6-9F18-C17325F58304}"/>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DE03921-2D85-058C-2A7A-90B259E617AF}"/>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17DC0099-E3F7-C79B-A55C-71AF6F26A9DB}"/>
              </a:ext>
            </a:extLst>
          </p:cNvPr>
          <p:cNvSpPr txBox="1">
            <a:spLocks noGrp="1"/>
          </p:cNvSpPr>
          <p:nvPr>
            <p:ph type="dt" sz="half" idx="7"/>
          </p:nvPr>
        </p:nvSpPr>
        <p:spPr/>
        <p:txBody>
          <a:bodyPr/>
          <a:lstStyle>
            <a:lvl1pPr>
              <a:defRPr/>
            </a:lvl1pPr>
          </a:lstStyle>
          <a:p>
            <a:pPr lvl="0"/>
            <a:fld id="{E83D42D9-4C44-47FA-90D5-585152D2EAD5}" type="datetime1">
              <a:rPr lang="el-GR"/>
              <a:pPr lvl="0"/>
              <a:t>2/5/2025</a:t>
            </a:fld>
            <a:endParaRPr lang="el-GR"/>
          </a:p>
        </p:txBody>
      </p:sp>
      <p:sp>
        <p:nvSpPr>
          <p:cNvPr id="6" name="Θέση υποσέλιδου 5">
            <a:extLst>
              <a:ext uri="{FF2B5EF4-FFF2-40B4-BE49-F238E27FC236}">
                <a16:creationId xmlns:a16="http://schemas.microsoft.com/office/drawing/2014/main" id="{C4539A76-9684-A334-3E47-25E669F7A92F}"/>
              </a:ext>
            </a:extLst>
          </p:cNvPr>
          <p:cNvSpPr txBox="1">
            <a:spLocks noGrp="1"/>
          </p:cNvSpPr>
          <p:nvPr>
            <p:ph type="ftr" sz="quarter" idx="9"/>
          </p:nvPr>
        </p:nvSpPr>
        <p:spPr/>
        <p:txBody>
          <a:bodyPr/>
          <a:lstStyle>
            <a:lvl1pPr>
              <a:defRPr/>
            </a:lvl1pPr>
          </a:lstStyle>
          <a:p>
            <a:pPr lvl="0"/>
            <a:endParaRPr lang="el-GR"/>
          </a:p>
        </p:txBody>
      </p:sp>
      <p:sp>
        <p:nvSpPr>
          <p:cNvPr id="7" name="Θέση αριθμού διαφάνειας 6">
            <a:extLst>
              <a:ext uri="{FF2B5EF4-FFF2-40B4-BE49-F238E27FC236}">
                <a16:creationId xmlns:a16="http://schemas.microsoft.com/office/drawing/2014/main" id="{79ACFE89-D4E9-C5C1-92C1-1ACE13079FA5}"/>
              </a:ext>
            </a:extLst>
          </p:cNvPr>
          <p:cNvSpPr txBox="1">
            <a:spLocks noGrp="1"/>
          </p:cNvSpPr>
          <p:nvPr>
            <p:ph type="sldNum" sz="quarter" idx="8"/>
          </p:nvPr>
        </p:nvSpPr>
        <p:spPr/>
        <p:txBody>
          <a:bodyPr/>
          <a:lstStyle>
            <a:lvl1pPr>
              <a:defRPr/>
            </a:lvl1pPr>
          </a:lstStyle>
          <a:p>
            <a:pPr lvl="0"/>
            <a:fld id="{DD1A273D-B6F9-431D-9F28-E7E0FF27E2BB}" type="slidenum">
              <a:t>‹#›</a:t>
            </a:fld>
            <a:endParaRPr lang="el-GR"/>
          </a:p>
        </p:txBody>
      </p:sp>
    </p:spTree>
    <p:extLst>
      <p:ext uri="{BB962C8B-B14F-4D97-AF65-F5344CB8AC3E}">
        <p14:creationId xmlns:p14="http://schemas.microsoft.com/office/powerpoint/2010/main" val="2290362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B8B72F-914C-2223-9724-FC796723D0B5}"/>
              </a:ext>
            </a:extLst>
          </p:cNvPr>
          <p:cNvSpPr txBox="1">
            <a:spLocks noGrp="1"/>
          </p:cNvSpPr>
          <p:nvPr>
            <p:ph type="title"/>
          </p:nvPr>
        </p:nvSpPr>
        <p:spPr>
          <a:xfrm>
            <a:off x="839784" y="365129"/>
            <a:ext cx="10515600" cy="1325559"/>
          </a:xfrm>
        </p:spPr>
        <p:txBody>
          <a:bodyPr/>
          <a:lstStyle>
            <a:lvl1pPr>
              <a:defRPr/>
            </a:lvl1pPr>
          </a:lstStyle>
          <a:p>
            <a:pPr lvl="0"/>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383FD0A-E30C-F7E6-281B-E171518B9925}"/>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580A0A68-8793-F0E8-D01F-F0B886B5B9D1}"/>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557C13B5-859A-A82A-7D2F-9E9FA4DFCC05}"/>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0F272A38-A345-7590-CCB5-350B6A4D299B}"/>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80C50DAE-796E-819D-91A8-EE5CAF598699}"/>
              </a:ext>
            </a:extLst>
          </p:cNvPr>
          <p:cNvSpPr txBox="1">
            <a:spLocks noGrp="1"/>
          </p:cNvSpPr>
          <p:nvPr>
            <p:ph type="dt" sz="half" idx="7"/>
          </p:nvPr>
        </p:nvSpPr>
        <p:spPr/>
        <p:txBody>
          <a:bodyPr/>
          <a:lstStyle>
            <a:lvl1pPr>
              <a:defRPr/>
            </a:lvl1pPr>
          </a:lstStyle>
          <a:p>
            <a:pPr lvl="0"/>
            <a:fld id="{60A6DB0F-46BF-443B-9141-2D3D8AD37BA8}" type="datetime1">
              <a:rPr lang="el-GR"/>
              <a:pPr lvl="0"/>
              <a:t>2/5/2025</a:t>
            </a:fld>
            <a:endParaRPr lang="el-GR"/>
          </a:p>
        </p:txBody>
      </p:sp>
      <p:sp>
        <p:nvSpPr>
          <p:cNvPr id="8" name="Θέση υποσέλιδου 7">
            <a:extLst>
              <a:ext uri="{FF2B5EF4-FFF2-40B4-BE49-F238E27FC236}">
                <a16:creationId xmlns:a16="http://schemas.microsoft.com/office/drawing/2014/main" id="{6DF1F2B4-52FF-017E-B46D-FB66DDE8BC0E}"/>
              </a:ext>
            </a:extLst>
          </p:cNvPr>
          <p:cNvSpPr txBox="1">
            <a:spLocks noGrp="1"/>
          </p:cNvSpPr>
          <p:nvPr>
            <p:ph type="ftr" sz="quarter" idx="9"/>
          </p:nvPr>
        </p:nvSpPr>
        <p:spPr/>
        <p:txBody>
          <a:bodyPr/>
          <a:lstStyle>
            <a:lvl1pPr>
              <a:defRPr/>
            </a:lvl1pPr>
          </a:lstStyle>
          <a:p>
            <a:pPr lvl="0"/>
            <a:endParaRPr lang="el-GR"/>
          </a:p>
        </p:txBody>
      </p:sp>
      <p:sp>
        <p:nvSpPr>
          <p:cNvPr id="9" name="Θέση αριθμού διαφάνειας 8">
            <a:extLst>
              <a:ext uri="{FF2B5EF4-FFF2-40B4-BE49-F238E27FC236}">
                <a16:creationId xmlns:a16="http://schemas.microsoft.com/office/drawing/2014/main" id="{83A36C34-2900-6C49-F094-8C108E013DFF}"/>
              </a:ext>
            </a:extLst>
          </p:cNvPr>
          <p:cNvSpPr txBox="1">
            <a:spLocks noGrp="1"/>
          </p:cNvSpPr>
          <p:nvPr>
            <p:ph type="sldNum" sz="quarter" idx="8"/>
          </p:nvPr>
        </p:nvSpPr>
        <p:spPr/>
        <p:txBody>
          <a:bodyPr/>
          <a:lstStyle>
            <a:lvl1pPr>
              <a:defRPr/>
            </a:lvl1pPr>
          </a:lstStyle>
          <a:p>
            <a:pPr lvl="0"/>
            <a:fld id="{6CAA8CC3-5F34-4FE6-AF80-6A3ED9A538DA}" type="slidenum">
              <a:t>‹#›</a:t>
            </a:fld>
            <a:endParaRPr lang="el-GR"/>
          </a:p>
        </p:txBody>
      </p:sp>
    </p:spTree>
    <p:extLst>
      <p:ext uri="{BB962C8B-B14F-4D97-AF65-F5344CB8AC3E}">
        <p14:creationId xmlns:p14="http://schemas.microsoft.com/office/powerpoint/2010/main" val="3605062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5467E9-E745-D986-8A0F-89C8B66A4360}"/>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ED806FD-E422-FA9E-5A17-C48660BBA825}"/>
              </a:ext>
            </a:extLst>
          </p:cNvPr>
          <p:cNvSpPr txBox="1">
            <a:spLocks noGrp="1"/>
          </p:cNvSpPr>
          <p:nvPr>
            <p:ph type="dt" sz="half" idx="7"/>
          </p:nvPr>
        </p:nvSpPr>
        <p:spPr/>
        <p:txBody>
          <a:bodyPr/>
          <a:lstStyle>
            <a:lvl1pPr>
              <a:defRPr/>
            </a:lvl1pPr>
          </a:lstStyle>
          <a:p>
            <a:pPr lvl="0"/>
            <a:fld id="{9E50C951-6F72-4989-B737-DC4F6D0B0E6A}" type="datetime1">
              <a:rPr lang="el-GR"/>
              <a:pPr lvl="0"/>
              <a:t>2/5/2025</a:t>
            </a:fld>
            <a:endParaRPr lang="el-GR"/>
          </a:p>
        </p:txBody>
      </p:sp>
      <p:sp>
        <p:nvSpPr>
          <p:cNvPr id="4" name="Θέση υποσέλιδου 3">
            <a:extLst>
              <a:ext uri="{FF2B5EF4-FFF2-40B4-BE49-F238E27FC236}">
                <a16:creationId xmlns:a16="http://schemas.microsoft.com/office/drawing/2014/main" id="{FB47D863-AD90-B190-0BB0-11598F2F31D7}"/>
              </a:ext>
            </a:extLst>
          </p:cNvPr>
          <p:cNvSpPr txBox="1">
            <a:spLocks noGrp="1"/>
          </p:cNvSpPr>
          <p:nvPr>
            <p:ph type="ftr" sz="quarter" idx="9"/>
          </p:nvPr>
        </p:nvSpPr>
        <p:spPr/>
        <p:txBody>
          <a:bodyPr/>
          <a:lstStyle>
            <a:lvl1pPr>
              <a:defRPr/>
            </a:lvl1pPr>
          </a:lstStyle>
          <a:p>
            <a:pPr lvl="0"/>
            <a:endParaRPr lang="el-GR"/>
          </a:p>
        </p:txBody>
      </p:sp>
      <p:sp>
        <p:nvSpPr>
          <p:cNvPr id="5" name="Θέση αριθμού διαφάνειας 4">
            <a:extLst>
              <a:ext uri="{FF2B5EF4-FFF2-40B4-BE49-F238E27FC236}">
                <a16:creationId xmlns:a16="http://schemas.microsoft.com/office/drawing/2014/main" id="{A3D381B7-4C61-998C-1A8E-7C848FE2429F}"/>
              </a:ext>
            </a:extLst>
          </p:cNvPr>
          <p:cNvSpPr txBox="1">
            <a:spLocks noGrp="1"/>
          </p:cNvSpPr>
          <p:nvPr>
            <p:ph type="sldNum" sz="quarter" idx="8"/>
          </p:nvPr>
        </p:nvSpPr>
        <p:spPr/>
        <p:txBody>
          <a:bodyPr/>
          <a:lstStyle>
            <a:lvl1pPr>
              <a:defRPr/>
            </a:lvl1pPr>
          </a:lstStyle>
          <a:p>
            <a:pPr lvl="0"/>
            <a:fld id="{73E51F5C-9C9D-4D39-9AED-D9CAA4DE7CF0}" type="slidenum">
              <a:t>‹#›</a:t>
            </a:fld>
            <a:endParaRPr lang="el-GR"/>
          </a:p>
        </p:txBody>
      </p:sp>
    </p:spTree>
    <p:extLst>
      <p:ext uri="{BB962C8B-B14F-4D97-AF65-F5344CB8AC3E}">
        <p14:creationId xmlns:p14="http://schemas.microsoft.com/office/powerpoint/2010/main" val="4257681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460B3E76-F83E-31BE-13FD-89D90D800179}"/>
              </a:ext>
            </a:extLst>
          </p:cNvPr>
          <p:cNvSpPr txBox="1">
            <a:spLocks noGrp="1"/>
          </p:cNvSpPr>
          <p:nvPr>
            <p:ph type="dt" sz="half" idx="7"/>
          </p:nvPr>
        </p:nvSpPr>
        <p:spPr/>
        <p:txBody>
          <a:bodyPr/>
          <a:lstStyle>
            <a:lvl1pPr>
              <a:defRPr/>
            </a:lvl1pPr>
          </a:lstStyle>
          <a:p>
            <a:pPr lvl="0"/>
            <a:fld id="{087AD729-FEF3-492C-B900-C7E7C942D5D6}" type="datetime1">
              <a:rPr lang="el-GR"/>
              <a:pPr lvl="0"/>
              <a:t>2/5/2025</a:t>
            </a:fld>
            <a:endParaRPr lang="el-GR"/>
          </a:p>
        </p:txBody>
      </p:sp>
      <p:sp>
        <p:nvSpPr>
          <p:cNvPr id="3" name="Θέση υποσέλιδου 2">
            <a:extLst>
              <a:ext uri="{FF2B5EF4-FFF2-40B4-BE49-F238E27FC236}">
                <a16:creationId xmlns:a16="http://schemas.microsoft.com/office/drawing/2014/main" id="{FE5523A6-D501-F744-03D8-E311CFE982BD}"/>
              </a:ext>
            </a:extLst>
          </p:cNvPr>
          <p:cNvSpPr txBox="1">
            <a:spLocks noGrp="1"/>
          </p:cNvSpPr>
          <p:nvPr>
            <p:ph type="ftr" sz="quarter" idx="9"/>
          </p:nvPr>
        </p:nvSpPr>
        <p:spPr/>
        <p:txBody>
          <a:bodyPr/>
          <a:lstStyle>
            <a:lvl1pPr>
              <a:defRPr/>
            </a:lvl1pPr>
          </a:lstStyle>
          <a:p>
            <a:pPr lvl="0"/>
            <a:endParaRPr lang="el-GR"/>
          </a:p>
        </p:txBody>
      </p:sp>
      <p:sp>
        <p:nvSpPr>
          <p:cNvPr id="4" name="Θέση αριθμού διαφάνειας 3">
            <a:extLst>
              <a:ext uri="{FF2B5EF4-FFF2-40B4-BE49-F238E27FC236}">
                <a16:creationId xmlns:a16="http://schemas.microsoft.com/office/drawing/2014/main" id="{08D5A424-4DE8-652F-A0CB-D26EFB2A2C7E}"/>
              </a:ext>
            </a:extLst>
          </p:cNvPr>
          <p:cNvSpPr txBox="1">
            <a:spLocks noGrp="1"/>
          </p:cNvSpPr>
          <p:nvPr>
            <p:ph type="sldNum" sz="quarter" idx="8"/>
          </p:nvPr>
        </p:nvSpPr>
        <p:spPr/>
        <p:txBody>
          <a:bodyPr/>
          <a:lstStyle>
            <a:lvl1pPr>
              <a:defRPr/>
            </a:lvl1pPr>
          </a:lstStyle>
          <a:p>
            <a:pPr lvl="0"/>
            <a:fld id="{42C2CC54-790C-49AF-AA5E-7A29B1728B16}" type="slidenum">
              <a:t>‹#›</a:t>
            </a:fld>
            <a:endParaRPr lang="el-GR"/>
          </a:p>
        </p:txBody>
      </p:sp>
    </p:spTree>
    <p:extLst>
      <p:ext uri="{BB962C8B-B14F-4D97-AF65-F5344CB8AC3E}">
        <p14:creationId xmlns:p14="http://schemas.microsoft.com/office/powerpoint/2010/main" val="2173365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01B6F7-9515-6A65-CB0A-37059E6CE387}"/>
              </a:ext>
            </a:extLst>
          </p:cNvPr>
          <p:cNvSpPr txBox="1">
            <a:spLocks noGrp="1"/>
          </p:cNvSpPr>
          <p:nvPr>
            <p:ph type="title"/>
          </p:nvPr>
        </p:nvSpPr>
        <p:spPr>
          <a:xfrm>
            <a:off x="839784" y="457200"/>
            <a:ext cx="3932240" cy="1600200"/>
          </a:xfrm>
        </p:spPr>
        <p:txBody>
          <a:bodyPr anchor="b"/>
          <a:lstStyle>
            <a:lvl1pPr>
              <a:defRPr sz="3200"/>
            </a:lvl1pPr>
          </a:lstStyle>
          <a:p>
            <a:pPr lvl="0"/>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1ADC2BF-C703-A2F6-DB30-05DD60483DCF}"/>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6C446B17-4572-20C6-CEE9-82641E041B92}"/>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B828AC0-B9FD-5F3C-B61D-446022B7B75F}"/>
              </a:ext>
            </a:extLst>
          </p:cNvPr>
          <p:cNvSpPr txBox="1">
            <a:spLocks noGrp="1"/>
          </p:cNvSpPr>
          <p:nvPr>
            <p:ph type="dt" sz="half" idx="7"/>
          </p:nvPr>
        </p:nvSpPr>
        <p:spPr/>
        <p:txBody>
          <a:bodyPr/>
          <a:lstStyle>
            <a:lvl1pPr>
              <a:defRPr/>
            </a:lvl1pPr>
          </a:lstStyle>
          <a:p>
            <a:pPr lvl="0"/>
            <a:fld id="{E81A427A-3C85-440F-A764-27CA6D2BE47C}" type="datetime1">
              <a:rPr lang="el-GR"/>
              <a:pPr lvl="0"/>
              <a:t>2/5/2025</a:t>
            </a:fld>
            <a:endParaRPr lang="el-GR"/>
          </a:p>
        </p:txBody>
      </p:sp>
      <p:sp>
        <p:nvSpPr>
          <p:cNvPr id="6" name="Θέση υποσέλιδου 5">
            <a:extLst>
              <a:ext uri="{FF2B5EF4-FFF2-40B4-BE49-F238E27FC236}">
                <a16:creationId xmlns:a16="http://schemas.microsoft.com/office/drawing/2014/main" id="{7D395258-A0F4-CCDB-E536-C81788C437DA}"/>
              </a:ext>
            </a:extLst>
          </p:cNvPr>
          <p:cNvSpPr txBox="1">
            <a:spLocks noGrp="1"/>
          </p:cNvSpPr>
          <p:nvPr>
            <p:ph type="ftr" sz="quarter" idx="9"/>
          </p:nvPr>
        </p:nvSpPr>
        <p:spPr/>
        <p:txBody>
          <a:bodyPr/>
          <a:lstStyle>
            <a:lvl1pPr>
              <a:defRPr/>
            </a:lvl1pPr>
          </a:lstStyle>
          <a:p>
            <a:pPr lvl="0"/>
            <a:endParaRPr lang="el-GR"/>
          </a:p>
        </p:txBody>
      </p:sp>
      <p:sp>
        <p:nvSpPr>
          <p:cNvPr id="7" name="Θέση αριθμού διαφάνειας 6">
            <a:extLst>
              <a:ext uri="{FF2B5EF4-FFF2-40B4-BE49-F238E27FC236}">
                <a16:creationId xmlns:a16="http://schemas.microsoft.com/office/drawing/2014/main" id="{A100D8D3-575B-EDDA-C5D8-B5AFE127D97A}"/>
              </a:ext>
            </a:extLst>
          </p:cNvPr>
          <p:cNvSpPr txBox="1">
            <a:spLocks noGrp="1"/>
          </p:cNvSpPr>
          <p:nvPr>
            <p:ph type="sldNum" sz="quarter" idx="8"/>
          </p:nvPr>
        </p:nvSpPr>
        <p:spPr/>
        <p:txBody>
          <a:bodyPr/>
          <a:lstStyle>
            <a:lvl1pPr>
              <a:defRPr/>
            </a:lvl1pPr>
          </a:lstStyle>
          <a:p>
            <a:pPr lvl="0"/>
            <a:fld id="{4BD90AC4-B1C0-4444-812D-2A25D07945FD}" type="slidenum">
              <a:t>‹#›</a:t>
            </a:fld>
            <a:endParaRPr lang="el-GR"/>
          </a:p>
        </p:txBody>
      </p:sp>
    </p:spTree>
    <p:extLst>
      <p:ext uri="{BB962C8B-B14F-4D97-AF65-F5344CB8AC3E}">
        <p14:creationId xmlns:p14="http://schemas.microsoft.com/office/powerpoint/2010/main" val="987920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5EC98D-ADB2-91E3-926A-7F9BA2E5C8B6}"/>
              </a:ext>
            </a:extLst>
          </p:cNvPr>
          <p:cNvSpPr txBox="1">
            <a:spLocks noGrp="1"/>
          </p:cNvSpPr>
          <p:nvPr>
            <p:ph type="title"/>
          </p:nvPr>
        </p:nvSpPr>
        <p:spPr>
          <a:xfrm>
            <a:off x="839784" y="457200"/>
            <a:ext cx="3932240" cy="1600200"/>
          </a:xfrm>
        </p:spPr>
        <p:txBody>
          <a:bodyPr anchor="b"/>
          <a:lstStyle>
            <a:lvl1pPr>
              <a:defRPr sz="3200"/>
            </a:lvl1pPr>
          </a:lstStyle>
          <a:p>
            <a:pPr lvl="0"/>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2CE8E463-63BA-C883-35E9-DB28D9E00621}"/>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el-GR"/>
          </a:p>
        </p:txBody>
      </p:sp>
      <p:sp>
        <p:nvSpPr>
          <p:cNvPr id="4" name="Θέση κειμένου 3">
            <a:extLst>
              <a:ext uri="{FF2B5EF4-FFF2-40B4-BE49-F238E27FC236}">
                <a16:creationId xmlns:a16="http://schemas.microsoft.com/office/drawing/2014/main" id="{07D1716F-1D60-FF30-D38C-E291B9A020FA}"/>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4D890C6-A3EA-736E-FBF9-D2AF225D6F02}"/>
              </a:ext>
            </a:extLst>
          </p:cNvPr>
          <p:cNvSpPr txBox="1">
            <a:spLocks noGrp="1"/>
          </p:cNvSpPr>
          <p:nvPr>
            <p:ph type="dt" sz="half" idx="7"/>
          </p:nvPr>
        </p:nvSpPr>
        <p:spPr/>
        <p:txBody>
          <a:bodyPr/>
          <a:lstStyle>
            <a:lvl1pPr>
              <a:defRPr/>
            </a:lvl1pPr>
          </a:lstStyle>
          <a:p>
            <a:pPr lvl="0"/>
            <a:fld id="{8C20D5D5-F3CF-4204-8E1C-EB35354BEECA}" type="datetime1">
              <a:rPr lang="el-GR"/>
              <a:pPr lvl="0"/>
              <a:t>2/5/2025</a:t>
            </a:fld>
            <a:endParaRPr lang="el-GR"/>
          </a:p>
        </p:txBody>
      </p:sp>
      <p:sp>
        <p:nvSpPr>
          <p:cNvPr id="6" name="Θέση υποσέλιδου 5">
            <a:extLst>
              <a:ext uri="{FF2B5EF4-FFF2-40B4-BE49-F238E27FC236}">
                <a16:creationId xmlns:a16="http://schemas.microsoft.com/office/drawing/2014/main" id="{96044489-306A-B9F5-4783-893AB9944731}"/>
              </a:ext>
            </a:extLst>
          </p:cNvPr>
          <p:cNvSpPr txBox="1">
            <a:spLocks noGrp="1"/>
          </p:cNvSpPr>
          <p:nvPr>
            <p:ph type="ftr" sz="quarter" idx="9"/>
          </p:nvPr>
        </p:nvSpPr>
        <p:spPr/>
        <p:txBody>
          <a:bodyPr/>
          <a:lstStyle>
            <a:lvl1pPr>
              <a:defRPr/>
            </a:lvl1pPr>
          </a:lstStyle>
          <a:p>
            <a:pPr lvl="0"/>
            <a:endParaRPr lang="el-GR"/>
          </a:p>
        </p:txBody>
      </p:sp>
      <p:sp>
        <p:nvSpPr>
          <p:cNvPr id="7" name="Θέση αριθμού διαφάνειας 6">
            <a:extLst>
              <a:ext uri="{FF2B5EF4-FFF2-40B4-BE49-F238E27FC236}">
                <a16:creationId xmlns:a16="http://schemas.microsoft.com/office/drawing/2014/main" id="{D3ECBA79-6CBB-471E-8F8F-D18795A29DB7}"/>
              </a:ext>
            </a:extLst>
          </p:cNvPr>
          <p:cNvSpPr txBox="1">
            <a:spLocks noGrp="1"/>
          </p:cNvSpPr>
          <p:nvPr>
            <p:ph type="sldNum" sz="quarter" idx="8"/>
          </p:nvPr>
        </p:nvSpPr>
        <p:spPr/>
        <p:txBody>
          <a:bodyPr/>
          <a:lstStyle>
            <a:lvl1pPr>
              <a:defRPr/>
            </a:lvl1pPr>
          </a:lstStyle>
          <a:p>
            <a:pPr lvl="0"/>
            <a:fld id="{D4961339-F11E-4DE3-87DE-8B4F2761C595}" type="slidenum">
              <a:t>‹#›</a:t>
            </a:fld>
            <a:endParaRPr lang="el-GR"/>
          </a:p>
        </p:txBody>
      </p:sp>
    </p:spTree>
    <p:extLst>
      <p:ext uri="{BB962C8B-B14F-4D97-AF65-F5344CB8AC3E}">
        <p14:creationId xmlns:p14="http://schemas.microsoft.com/office/powerpoint/2010/main" val="2686040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C3C08A57-D30E-2FB5-D047-4D701B0E62F1}"/>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88432F9-76F4-8910-D375-CF92A9CE4A64}"/>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6FD5449-255A-E143-446B-737FD681CD52}"/>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l-GR" sz="1200" b="0" i="0" u="none" strike="noStrike" kern="1200" cap="none" spc="0" baseline="0">
                <a:solidFill>
                  <a:srgbClr val="898989"/>
                </a:solidFill>
                <a:uFillTx/>
                <a:latin typeface="Calibri"/>
              </a:defRPr>
            </a:lvl1pPr>
          </a:lstStyle>
          <a:p>
            <a:pPr lvl="0"/>
            <a:fld id="{AA03144A-D051-49A3-AAB2-76C5E60E40A1}" type="datetime1">
              <a:rPr lang="el-GR"/>
              <a:pPr lvl="0"/>
              <a:t>2/5/2025</a:t>
            </a:fld>
            <a:endParaRPr lang="el-GR"/>
          </a:p>
        </p:txBody>
      </p:sp>
      <p:sp>
        <p:nvSpPr>
          <p:cNvPr id="5" name="Θέση υποσέλιδου 4">
            <a:extLst>
              <a:ext uri="{FF2B5EF4-FFF2-40B4-BE49-F238E27FC236}">
                <a16:creationId xmlns:a16="http://schemas.microsoft.com/office/drawing/2014/main" id="{936BEF30-3B89-103D-C7A1-11A80491AE90}"/>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l-GR" sz="1200" b="0" i="0" u="none" strike="noStrike" kern="1200" cap="none" spc="0" baseline="0">
                <a:solidFill>
                  <a:srgbClr val="898989"/>
                </a:solidFill>
                <a:uFillTx/>
                <a:latin typeface="Calibri"/>
              </a:defRPr>
            </a:lvl1pPr>
          </a:lstStyle>
          <a:p>
            <a:pPr lvl="0"/>
            <a:endParaRPr lang="el-GR"/>
          </a:p>
        </p:txBody>
      </p:sp>
      <p:sp>
        <p:nvSpPr>
          <p:cNvPr id="6" name="Θέση αριθμού διαφάνειας 5">
            <a:extLst>
              <a:ext uri="{FF2B5EF4-FFF2-40B4-BE49-F238E27FC236}">
                <a16:creationId xmlns:a16="http://schemas.microsoft.com/office/drawing/2014/main" id="{C825C3B2-1E20-4B91-8F11-D318F4DD3C04}"/>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l-GR" sz="1200" b="0" i="0" u="none" strike="noStrike" kern="1200" cap="none" spc="0" baseline="0">
                <a:solidFill>
                  <a:srgbClr val="898989"/>
                </a:solidFill>
                <a:uFillTx/>
                <a:latin typeface="Calibri"/>
              </a:defRPr>
            </a:lvl1pPr>
          </a:lstStyle>
          <a:p>
            <a:pPr lvl="0"/>
            <a:fld id="{C1DB9F83-0E2F-4066-8772-CD7E26A20404}" type="slidenum">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l-GR"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l-GR"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l-GR"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l-GR"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l-GR"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l-GR"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B36EFB-8E4E-3453-21C9-AC7A3F9E8F3A}"/>
              </a:ext>
            </a:extLst>
          </p:cNvPr>
          <p:cNvSpPr txBox="1">
            <a:spLocks noGrp="1"/>
          </p:cNvSpPr>
          <p:nvPr>
            <p:ph type="ctrTitle"/>
          </p:nvPr>
        </p:nvSpPr>
        <p:spPr/>
        <p:txBody>
          <a:bodyPr/>
          <a:lstStyle/>
          <a:p>
            <a:pPr lvl="0"/>
            <a:r>
              <a:rPr lang="el-GR" dirty="0"/>
              <a:t>4</a:t>
            </a:r>
            <a:r>
              <a:rPr lang="el-GR" baseline="30000" dirty="0"/>
              <a:t>η</a:t>
            </a:r>
            <a:r>
              <a:rPr lang="el-GR" dirty="0"/>
              <a:t> τηλεδιάσκεψη</a:t>
            </a:r>
            <a:br>
              <a:rPr lang="el-GR" dirty="0"/>
            </a:br>
            <a:r>
              <a:rPr lang="el-GR" dirty="0"/>
              <a:t>(ύλη εβδομάδων 7-8)</a:t>
            </a:r>
          </a:p>
        </p:txBody>
      </p:sp>
      <p:sp>
        <p:nvSpPr>
          <p:cNvPr id="3" name="Υπότιτλος 2">
            <a:extLst>
              <a:ext uri="{FF2B5EF4-FFF2-40B4-BE49-F238E27FC236}">
                <a16:creationId xmlns:a16="http://schemas.microsoft.com/office/drawing/2014/main" id="{EF63B232-EB09-2520-F623-5931CF6BBBC4}"/>
              </a:ext>
            </a:extLst>
          </p:cNvPr>
          <p:cNvSpPr txBox="1">
            <a:spLocks noGrp="1"/>
          </p:cNvSpPr>
          <p:nvPr>
            <p:ph type="subTitle" idx="1"/>
          </p:nvPr>
        </p:nvSpPr>
        <p:spPr/>
        <p:txBody>
          <a:bodyPr>
            <a:noAutofit/>
          </a:bodyPr>
          <a:lstStyle/>
          <a:p>
            <a:pPr lvl="0"/>
            <a:r>
              <a:rPr lang="el-GR" sz="2800" dirty="0"/>
              <a:t>Δικαστική συνεργασία σε ποινικές υποθέσεις (ΙΙΙ): Ελάχιστα πρότυπα προστασίας θεμελιωδών δικαιωμάτων των εμπλεκομένων σε ποινικές υποθέσεις προσώπων</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38">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DC165F-1B3C-2A85-6A95-0AEDD6592335}"/>
              </a:ext>
            </a:extLst>
          </p:cNvPr>
          <p:cNvSpPr txBox="1">
            <a:spLocks noGrp="1"/>
          </p:cNvSpPr>
          <p:nvPr>
            <p:ph type="title"/>
          </p:nvPr>
        </p:nvSpPr>
        <p:spPr/>
        <p:txBody>
          <a:bodyPr anchorCtr="1"/>
          <a:lstStyle/>
          <a:p>
            <a:pPr lvl="0" algn="ctr"/>
            <a:r>
              <a:rPr lang="en-US" b="1"/>
              <a:t>V. </a:t>
            </a:r>
            <a:r>
              <a:rPr lang="el-GR" b="1"/>
              <a:t>Τα θεμελιώδη δικονομικά δικαιώματα</a:t>
            </a:r>
            <a:br>
              <a:rPr lang="el-GR" b="1"/>
            </a:br>
            <a:r>
              <a:rPr lang="el-GR" b="1"/>
              <a:t>(σύμφωνα με τον ΧΘΔΕΕ και τις 6 Οδηγίες)</a:t>
            </a:r>
            <a:endParaRPr lang="el-GR"/>
          </a:p>
        </p:txBody>
      </p:sp>
      <p:sp>
        <p:nvSpPr>
          <p:cNvPr id="3" name="Θέση περιεχομένου 2">
            <a:extLst>
              <a:ext uri="{FF2B5EF4-FFF2-40B4-BE49-F238E27FC236}">
                <a16:creationId xmlns:a16="http://schemas.microsoft.com/office/drawing/2014/main" id="{D7311A4E-1A8D-423B-6AF7-13A475C8FCE7}"/>
              </a:ext>
            </a:extLst>
          </p:cNvPr>
          <p:cNvSpPr txBox="1">
            <a:spLocks noGrp="1"/>
          </p:cNvSpPr>
          <p:nvPr>
            <p:ph idx="1"/>
          </p:nvPr>
        </p:nvSpPr>
        <p:spPr/>
        <p:txBody>
          <a:bodyPr/>
          <a:lstStyle/>
          <a:p>
            <a:pPr marL="0" lvl="0" indent="0" algn="just">
              <a:lnSpc>
                <a:spcPct val="150000"/>
              </a:lnSpc>
              <a:spcBef>
                <a:spcPts val="0"/>
              </a:spcBef>
              <a:buNone/>
            </a:pPr>
            <a:r>
              <a:rPr lang="el-GR" sz="2400" b="1" dirty="0">
                <a:latin typeface="Times New Roman" pitchFamily="18"/>
                <a:cs typeface="Calibri" pitchFamily="34"/>
              </a:rPr>
              <a:t>1. Το δικαίωμα πραγματικής προσφυγής ενώπιον δικαστηρίου (άρθρο 47 παρ. 1 του Χάρτη)</a:t>
            </a:r>
            <a:endParaRPr lang="el-GR" sz="2400" dirty="0">
              <a:latin typeface="Times New Roman" pitchFamily="18"/>
            </a:endParaRPr>
          </a:p>
          <a:p>
            <a:pPr lvl="0" algn="just">
              <a:lnSpc>
                <a:spcPct val="150000"/>
              </a:lnSpc>
              <a:spcBef>
                <a:spcPts val="0"/>
              </a:spcBef>
            </a:pPr>
            <a:r>
              <a:rPr lang="el-GR" sz="2400" dirty="0">
                <a:latin typeface="Times New Roman" pitchFamily="18"/>
                <a:cs typeface="Calibri" pitchFamily="34"/>
              </a:rPr>
              <a:t>«Κάθε πρόσωπο του οποίου παραβιάστηκαν τα δικαιώματα και οι ελευθερίες που διασφαλίζονται από το δίκαιο της Ένωσης, έχει δικαίωμα πραγματικής προσφυγής ενώπιον δικαστηρίου, τηρουμένων των προϋποθέσεων που προβλέπονται στο παρόν άρθρο.»</a:t>
            </a:r>
          </a:p>
          <a:p>
            <a:pPr lvl="0" algn="just">
              <a:lnSpc>
                <a:spcPct val="150000"/>
              </a:lnSpc>
              <a:spcBef>
                <a:spcPts val="0"/>
              </a:spcBef>
            </a:pPr>
            <a:r>
              <a:rPr lang="el-GR" sz="2400" dirty="0">
                <a:latin typeface="Times New Roman" pitchFamily="18"/>
                <a:cs typeface="Calibri" pitchFamily="34"/>
              </a:rPr>
              <a:t>Κατοχυρώνεται η πραγματική προσφυγή σε ανεξάρτητο δικαστήριο. </a:t>
            </a:r>
            <a:endParaRPr lang="el-GR" sz="2400" dirty="0">
              <a:latin typeface="Calibri" pitchFamily="34"/>
              <a:cs typeface="Calibri" pitchFamily="34"/>
            </a:endParaRPr>
          </a:p>
          <a:p>
            <a:pPr marL="0" lvl="0" indent="0" algn="just">
              <a:lnSpc>
                <a:spcPct val="150000"/>
              </a:lnSpc>
              <a:spcBef>
                <a:spcPts val="500"/>
              </a:spcBef>
              <a:spcAft>
                <a:spcPts val="500"/>
              </a:spcAft>
              <a:buNone/>
            </a:pPr>
            <a:endParaRPr lang="el-GR" sz="1800" dirty="0">
              <a:latin typeface="Times New Roman" pitchFamily="1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F82E44-B955-A305-7D2E-026467AC2A8A}"/>
              </a:ext>
            </a:extLst>
          </p:cNvPr>
          <p:cNvSpPr txBox="1">
            <a:spLocks noGrp="1"/>
          </p:cNvSpPr>
          <p:nvPr>
            <p:ph type="title"/>
          </p:nvPr>
        </p:nvSpPr>
        <p:spPr/>
        <p:txBody>
          <a:bodyPr anchorCtr="1"/>
          <a:lstStyle/>
          <a:p>
            <a:pPr lvl="0" algn="ctr"/>
            <a:r>
              <a:rPr lang="en-US" b="1"/>
              <a:t>V. </a:t>
            </a:r>
            <a:r>
              <a:rPr lang="el-GR" b="1"/>
              <a:t>Τα θεμελιώδη δικονομικά δικαιώματα</a:t>
            </a:r>
            <a:br>
              <a:rPr lang="el-GR" b="1"/>
            </a:br>
            <a:r>
              <a:rPr lang="el-GR" b="1"/>
              <a:t>(σύμφωνα με τον ΧΘΔΕΕ και τις 6 Οδηγίες)</a:t>
            </a:r>
          </a:p>
        </p:txBody>
      </p:sp>
      <p:sp>
        <p:nvSpPr>
          <p:cNvPr id="3" name="Θέση περιεχομένου 2">
            <a:extLst>
              <a:ext uri="{FF2B5EF4-FFF2-40B4-BE49-F238E27FC236}">
                <a16:creationId xmlns:a16="http://schemas.microsoft.com/office/drawing/2014/main" id="{5D324A13-2297-4483-A971-47F8FF2565B0}"/>
              </a:ext>
            </a:extLst>
          </p:cNvPr>
          <p:cNvSpPr txBox="1">
            <a:spLocks noGrp="1"/>
          </p:cNvSpPr>
          <p:nvPr>
            <p:ph idx="1"/>
          </p:nvPr>
        </p:nvSpPr>
        <p:spPr/>
        <p:txBody>
          <a:bodyPr>
            <a:normAutofit/>
          </a:bodyPr>
          <a:lstStyle/>
          <a:p>
            <a:pPr marL="0" lvl="0" indent="0" algn="just">
              <a:lnSpc>
                <a:spcPct val="150000"/>
              </a:lnSpc>
              <a:spcBef>
                <a:spcPts val="0"/>
              </a:spcBef>
              <a:buNone/>
            </a:pPr>
            <a:r>
              <a:rPr lang="el-GR" sz="2000" b="1" dirty="0">
                <a:latin typeface="Times New Roman" pitchFamily="18"/>
                <a:cs typeface="Calibri" pitchFamily="34"/>
              </a:rPr>
              <a:t>2. Το δικαίωμα σε δίκαιη δίκη (άρθρο 47 παρ. 2 </a:t>
            </a:r>
            <a:r>
              <a:rPr lang="el-GR" sz="2000" b="1" dirty="0" err="1">
                <a:latin typeface="Times New Roman" pitchFamily="18"/>
                <a:cs typeface="Calibri" pitchFamily="34"/>
              </a:rPr>
              <a:t>εδ</a:t>
            </a:r>
            <a:r>
              <a:rPr lang="el-GR" sz="2000" b="1" dirty="0">
                <a:latin typeface="Times New Roman" pitchFamily="18"/>
                <a:cs typeface="Calibri" pitchFamily="34"/>
              </a:rPr>
              <a:t>. α΄ του Χάρτη) </a:t>
            </a:r>
            <a:endParaRPr lang="el-GR" sz="2000" dirty="0">
              <a:latin typeface="Times New Roman" pitchFamily="18"/>
            </a:endParaRPr>
          </a:p>
          <a:p>
            <a:pPr lvl="0" algn="just">
              <a:lnSpc>
                <a:spcPct val="150000"/>
              </a:lnSpc>
              <a:spcBef>
                <a:spcPts val="0"/>
              </a:spcBef>
            </a:pPr>
            <a:r>
              <a:rPr lang="el-GR" sz="2000" dirty="0">
                <a:latin typeface="Times New Roman" pitchFamily="18"/>
              </a:rPr>
              <a:t>«Κάθε πρόσωπο έχει δικαίωμα να δικασθεί η υπόθεσή του δίκαια, δημόσια και εντός εύλογης προθεσμίας, από ανεξάρτητο και αμερόληπτο δικαστήριο, που έχει προηγουμένως συσταθεί νομίμως.». </a:t>
            </a:r>
          </a:p>
          <a:p>
            <a:pPr lvl="0" algn="just">
              <a:lnSpc>
                <a:spcPct val="150000"/>
              </a:lnSpc>
              <a:spcBef>
                <a:spcPts val="0"/>
              </a:spcBef>
            </a:pPr>
            <a:r>
              <a:rPr lang="el-GR" sz="2000" dirty="0">
                <a:latin typeface="Times New Roman" pitchFamily="18"/>
                <a:cs typeface="Calibri" pitchFamily="34"/>
              </a:rPr>
              <a:t>Θεμελιώδες δικαίωμα σε ένα κράτος δικαίου. Περιλαμβάνει επιμέρους δικαιώματα, π.χ. το δικαίωμα να δικαστεί από δικαστήριο που έχει συγκροτηθεί νόμιμα, το δικαίωμα να δικαστεί δημόσια, το δικαίωμα να δικαστεί εντός </a:t>
            </a:r>
            <a:r>
              <a:rPr lang="el-GR" sz="2000" dirty="0" err="1">
                <a:latin typeface="Times New Roman" pitchFamily="18"/>
                <a:cs typeface="Calibri" pitchFamily="34"/>
              </a:rPr>
              <a:t>ευλόγου</a:t>
            </a:r>
            <a:r>
              <a:rPr lang="el-GR" sz="2000" dirty="0">
                <a:latin typeface="Times New Roman" pitchFamily="18"/>
                <a:cs typeface="Calibri" pitchFamily="34"/>
              </a:rPr>
              <a:t> χρόνου, το δικαίωμα της μη </a:t>
            </a:r>
            <a:r>
              <a:rPr lang="el-GR" sz="2000" dirty="0" err="1">
                <a:latin typeface="Times New Roman" pitchFamily="18"/>
                <a:cs typeface="Calibri" pitchFamily="34"/>
              </a:rPr>
              <a:t>αυτοενοχοποίησης</a:t>
            </a:r>
            <a:r>
              <a:rPr lang="el-GR" sz="2000" dirty="0">
                <a:latin typeface="Times New Roman" pitchFamily="18"/>
                <a:cs typeface="Calibri" pitchFamily="34"/>
              </a:rPr>
              <a:t>, το δικαίωμα να εξετάσει τους μάρτυρες κατηγορίας, κ.ά. </a:t>
            </a:r>
            <a:endParaRPr lang="el-GR" sz="2000" dirty="0">
              <a:latin typeface="Times New Roman" pitchFamily="1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39">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5F12B5-EFA5-CDD8-1ACA-EA85E3A7F8A2}"/>
              </a:ext>
            </a:extLst>
          </p:cNvPr>
          <p:cNvSpPr txBox="1">
            <a:spLocks noGrp="1"/>
          </p:cNvSpPr>
          <p:nvPr>
            <p:ph type="title"/>
          </p:nvPr>
        </p:nvSpPr>
        <p:spPr/>
        <p:txBody>
          <a:bodyPr anchorCtr="1"/>
          <a:lstStyle/>
          <a:p>
            <a:pPr lvl="0" algn="ctr"/>
            <a:r>
              <a:rPr lang="en-US" sz="4000" b="1"/>
              <a:t>V. </a:t>
            </a:r>
            <a:r>
              <a:rPr lang="el-GR" sz="4000" b="1"/>
              <a:t>Τα θεμελιώδη δικονομικά δικαιώματα</a:t>
            </a:r>
            <a:br>
              <a:rPr lang="el-GR" sz="4000" b="1"/>
            </a:br>
            <a:r>
              <a:rPr lang="el-GR" sz="4000" b="1"/>
              <a:t>(σύμφωνα με τον ΧΘΔΕΕ και τις 6 Οδηγίες)</a:t>
            </a:r>
            <a:endParaRPr lang="el-GR" sz="4000"/>
          </a:p>
        </p:txBody>
      </p:sp>
      <p:sp>
        <p:nvSpPr>
          <p:cNvPr id="3" name="Θέση περιεχομένου 2">
            <a:extLst>
              <a:ext uri="{FF2B5EF4-FFF2-40B4-BE49-F238E27FC236}">
                <a16:creationId xmlns:a16="http://schemas.microsoft.com/office/drawing/2014/main" id="{46C61448-6E26-4B3C-B826-454FA269D9EF}"/>
              </a:ext>
            </a:extLst>
          </p:cNvPr>
          <p:cNvSpPr txBox="1">
            <a:spLocks noGrp="1"/>
          </p:cNvSpPr>
          <p:nvPr>
            <p:ph idx="1"/>
          </p:nvPr>
        </p:nvSpPr>
        <p:spPr/>
        <p:txBody>
          <a:bodyPr>
            <a:noAutofit/>
          </a:bodyPr>
          <a:lstStyle/>
          <a:p>
            <a:pPr marL="0" lvl="0" indent="0" algn="just">
              <a:lnSpc>
                <a:spcPct val="150000"/>
              </a:lnSpc>
              <a:spcBef>
                <a:spcPts val="0"/>
              </a:spcBef>
              <a:buNone/>
            </a:pPr>
            <a:r>
              <a:rPr lang="el-GR" sz="1600" b="1" dirty="0">
                <a:latin typeface="Times New Roman" pitchFamily="18"/>
                <a:cs typeface="Calibri" pitchFamily="34"/>
              </a:rPr>
              <a:t>3. Το δικαίωμα πρόσβασης σε συνήγορο υπερασπίσεως (άρθρο 47 παρ. 2 </a:t>
            </a:r>
            <a:r>
              <a:rPr lang="el-GR" sz="1600" b="1" dirty="0" err="1">
                <a:latin typeface="Times New Roman" pitchFamily="18"/>
                <a:cs typeface="Calibri" pitchFamily="34"/>
              </a:rPr>
              <a:t>εδ</a:t>
            </a:r>
            <a:r>
              <a:rPr lang="el-GR" sz="1600" b="1" dirty="0">
                <a:latin typeface="Times New Roman" pitchFamily="18"/>
                <a:cs typeface="Calibri" pitchFamily="34"/>
              </a:rPr>
              <a:t>. β΄ του Χάρτη και Οδηγία 2013/48/ΕΕ) </a:t>
            </a:r>
            <a:endParaRPr lang="el-GR" sz="1600" dirty="0">
              <a:latin typeface="Times New Roman" pitchFamily="18"/>
            </a:endParaRPr>
          </a:p>
          <a:p>
            <a:pPr lvl="0" algn="just">
              <a:lnSpc>
                <a:spcPct val="150000"/>
              </a:lnSpc>
              <a:spcBef>
                <a:spcPts val="0"/>
              </a:spcBef>
            </a:pPr>
            <a:r>
              <a:rPr lang="el-GR" sz="1600" dirty="0">
                <a:latin typeface="Times New Roman" pitchFamily="18"/>
              </a:rPr>
              <a:t>«Κάθε πρόσωπο έχει τη δυνατότητα να συμβουλεύεται δικηγόρο και να του αναθέτει την υπεράσπιση και εκπροσώπησή του.</a:t>
            </a:r>
            <a:r>
              <a:rPr lang="el-GR" sz="1600" dirty="0">
                <a:latin typeface="Times New Roman" pitchFamily="18"/>
                <a:cs typeface="Calibri" pitchFamily="34"/>
              </a:rPr>
              <a:t>» (άρθρο 47 παρ. 2 </a:t>
            </a:r>
            <a:r>
              <a:rPr lang="el-GR" sz="1600" dirty="0" err="1">
                <a:latin typeface="Times New Roman" pitchFamily="18"/>
                <a:cs typeface="Calibri" pitchFamily="34"/>
              </a:rPr>
              <a:t>εδ</a:t>
            </a:r>
            <a:r>
              <a:rPr lang="el-GR" sz="1600" dirty="0">
                <a:latin typeface="Times New Roman" pitchFamily="18"/>
                <a:cs typeface="Calibri" pitchFamily="34"/>
              </a:rPr>
              <a:t>. β΄ Χάρτη)</a:t>
            </a:r>
            <a:endParaRPr lang="el-GR" sz="1600" dirty="0">
              <a:latin typeface="Times New Roman" pitchFamily="18"/>
            </a:endParaRPr>
          </a:p>
          <a:p>
            <a:pPr marL="342900" lvl="0" indent="-342900" algn="just">
              <a:lnSpc>
                <a:spcPct val="150000"/>
              </a:lnSpc>
              <a:spcBef>
                <a:spcPts val="0"/>
              </a:spcBef>
              <a:buFont typeface="Symbol" pitchFamily="18"/>
              <a:buChar char="-"/>
            </a:pPr>
            <a:r>
              <a:rPr lang="el-GR" sz="1600" dirty="0">
                <a:latin typeface="Times New Roman" pitchFamily="18"/>
                <a:cs typeface="Calibri" pitchFamily="34"/>
              </a:rPr>
              <a:t>Κατοχυρώνεται περαιτέρω με την Οδηγία 2013/48/ΕΕ: δικαίωμα υπόπτων ή κατηγορουμένων πρόσβασης σε δικηγόρο </a:t>
            </a:r>
            <a:r>
              <a:rPr lang="el-GR" sz="1600" b="1" dirty="0">
                <a:latin typeface="Times New Roman" pitchFamily="18"/>
                <a:cs typeface="Calibri" pitchFamily="34"/>
              </a:rPr>
              <a:t>«χωρίς αδικαιολόγητη καθυστέρηση»</a:t>
            </a:r>
            <a:r>
              <a:rPr lang="el-GR" sz="1600" dirty="0">
                <a:latin typeface="Times New Roman" pitchFamily="18"/>
                <a:cs typeface="Calibri" pitchFamily="34"/>
              </a:rPr>
              <a:t> και πάντως πριν από την εξέτασή τους από τις αρχές (άρθρο 3 παρ. 2 Οδηγίας). </a:t>
            </a:r>
            <a:endParaRPr lang="el-GR" sz="1600" dirty="0">
              <a:latin typeface="Calibri" pitchFamily="34"/>
              <a:cs typeface="Calibri" pitchFamily="34"/>
            </a:endParaRPr>
          </a:p>
          <a:p>
            <a:pPr marL="342900" lvl="0" indent="-342900" algn="just">
              <a:lnSpc>
                <a:spcPct val="150000"/>
              </a:lnSpc>
              <a:spcBef>
                <a:spcPts val="0"/>
              </a:spcBef>
              <a:buFont typeface="Symbol" pitchFamily="18"/>
              <a:buChar char="-"/>
            </a:pPr>
            <a:r>
              <a:rPr lang="el-GR" sz="1600" b="1" dirty="0">
                <a:latin typeface="Times New Roman" pitchFamily="18"/>
                <a:cs typeface="Calibri" pitchFamily="34"/>
              </a:rPr>
              <a:t>Περιεχόμενο</a:t>
            </a:r>
            <a:r>
              <a:rPr lang="el-GR" sz="1600" dirty="0">
                <a:latin typeface="Times New Roman" pitchFamily="18"/>
                <a:cs typeface="Calibri" pitchFamily="34"/>
              </a:rPr>
              <a:t> του δικαιώματος πρόσβασης σε συνήγορο σύμφωνα με τα άρθρα 3-4 της Οδηγίας είναι: </a:t>
            </a:r>
            <a:endParaRPr lang="el-GR" sz="1600" dirty="0">
              <a:latin typeface="Calibri" pitchFamily="34"/>
              <a:cs typeface="Calibri" pitchFamily="34"/>
            </a:endParaRPr>
          </a:p>
          <a:p>
            <a:pPr marL="342900" lvl="0" indent="-342900" algn="just">
              <a:lnSpc>
                <a:spcPct val="150000"/>
              </a:lnSpc>
              <a:spcBef>
                <a:spcPts val="0"/>
              </a:spcBef>
              <a:buFont typeface="Wingdings" pitchFamily="2"/>
              <a:buChar char=""/>
            </a:pPr>
            <a:r>
              <a:rPr lang="el-GR" sz="1600" dirty="0">
                <a:latin typeface="Times New Roman" pitchFamily="18"/>
                <a:cs typeface="Times New Roman" pitchFamily="18"/>
              </a:rPr>
              <a:t>το δικαίωμα κατ’ ιδίαν συνάντησης και επικοινωνίας</a:t>
            </a:r>
            <a:endParaRPr lang="el-GR" sz="1600" dirty="0">
              <a:latin typeface="Calibri" pitchFamily="34"/>
              <a:cs typeface="Times New Roman" pitchFamily="18"/>
            </a:endParaRPr>
          </a:p>
          <a:p>
            <a:pPr marL="342900" lvl="0" indent="-342900" algn="just">
              <a:lnSpc>
                <a:spcPct val="150000"/>
              </a:lnSpc>
              <a:spcBef>
                <a:spcPts val="0"/>
              </a:spcBef>
              <a:buFont typeface="Wingdings" pitchFamily="2"/>
              <a:buChar char=""/>
            </a:pPr>
            <a:r>
              <a:rPr lang="el-GR" sz="1600" dirty="0">
                <a:latin typeface="Times New Roman" pitchFamily="18"/>
                <a:cs typeface="Times New Roman" pitchFamily="18"/>
              </a:rPr>
              <a:t>το δικαίωμα συμμετοχής του συνηγόρου στην εξέταση του προσώπου</a:t>
            </a:r>
            <a:endParaRPr lang="el-GR" sz="1600" dirty="0">
              <a:latin typeface="Calibri" pitchFamily="34"/>
              <a:cs typeface="Times New Roman" pitchFamily="18"/>
            </a:endParaRPr>
          </a:p>
          <a:p>
            <a:pPr marL="342900" lvl="0" indent="-342900" algn="just">
              <a:lnSpc>
                <a:spcPct val="150000"/>
              </a:lnSpc>
              <a:spcBef>
                <a:spcPts val="0"/>
              </a:spcBef>
              <a:buFont typeface="Wingdings" pitchFamily="2"/>
              <a:buChar char=""/>
            </a:pPr>
            <a:r>
              <a:rPr lang="el-GR" sz="1600" dirty="0">
                <a:latin typeface="Times New Roman" pitchFamily="18"/>
                <a:cs typeface="Times New Roman" pitchFamily="18"/>
              </a:rPr>
              <a:t>το δικαίωμα παράστασης του συνηγόρου σε συγκεκριμένες ανακριτικές πράξεις</a:t>
            </a:r>
            <a:endParaRPr lang="el-GR" sz="1600" dirty="0">
              <a:latin typeface="Calibri" pitchFamily="34"/>
              <a:cs typeface="Times New Roman" pitchFamily="18"/>
            </a:endParaRPr>
          </a:p>
          <a:p>
            <a:pPr marL="342900" lvl="0" indent="-342900" algn="just">
              <a:lnSpc>
                <a:spcPct val="150000"/>
              </a:lnSpc>
              <a:spcBef>
                <a:spcPts val="0"/>
              </a:spcBef>
              <a:buFont typeface="Wingdings" pitchFamily="2"/>
              <a:buChar char=""/>
            </a:pPr>
            <a:r>
              <a:rPr lang="el-GR" sz="1600" dirty="0">
                <a:latin typeface="Times New Roman" pitchFamily="18"/>
                <a:cs typeface="Times New Roman" pitchFamily="18"/>
              </a:rPr>
              <a:t>το απόρρητο της επικοινωνίας μεταξύ συνηγόρου και </a:t>
            </a:r>
            <a:r>
              <a:rPr lang="el-GR" sz="1600" dirty="0" err="1">
                <a:latin typeface="Times New Roman" pitchFamily="18"/>
                <a:cs typeface="Times New Roman" pitchFamily="18"/>
              </a:rPr>
              <a:t>εντολέως</a:t>
            </a:r>
            <a:endParaRPr lang="el-GR" sz="1600" dirty="0">
              <a:latin typeface="Calibri" pitchFamily="34"/>
              <a:cs typeface="Times New Roman" pitchFamily="18"/>
            </a:endParaRPr>
          </a:p>
          <a:p>
            <a:pPr marL="342900" lvl="0" indent="-342900" algn="just">
              <a:lnSpc>
                <a:spcPct val="150000"/>
              </a:lnSpc>
              <a:spcBef>
                <a:spcPts val="0"/>
              </a:spcBef>
              <a:buFont typeface="Wingdings" pitchFamily="2"/>
              <a:buChar char=""/>
            </a:pPr>
            <a:r>
              <a:rPr lang="el-GR" sz="1600" dirty="0">
                <a:latin typeface="Times New Roman" pitchFamily="18"/>
                <a:cs typeface="Times New Roman" pitchFamily="18"/>
              </a:rPr>
              <a:t>επιπλέον για τα </a:t>
            </a:r>
            <a:r>
              <a:rPr lang="el-GR" sz="1600" dirty="0" err="1">
                <a:latin typeface="Times New Roman" pitchFamily="18"/>
                <a:cs typeface="Times New Roman" pitchFamily="18"/>
              </a:rPr>
              <a:t>εκζητούμενα</a:t>
            </a:r>
            <a:r>
              <a:rPr lang="el-GR" sz="1600" dirty="0">
                <a:latin typeface="Times New Roman" pitchFamily="18"/>
                <a:cs typeface="Times New Roman" pitchFamily="18"/>
              </a:rPr>
              <a:t> πρόσωπα: δικαίωμα πρόσβασης σε δικηγόρο στο κράτος εκτέλεσης και δικαίωμα ορισμού δικηγόρου στο κράτος έκδοσης (άρθρο 10 Οδηγίας)</a:t>
            </a:r>
            <a:r>
              <a:rPr lang="el-GR" sz="1600" dirty="0">
                <a:latin typeface="Times New Roman" pitchFamily="18"/>
                <a:cs typeface="Calibri" pitchFamily="34"/>
              </a:rPr>
              <a:t> </a:t>
            </a:r>
            <a:endParaRPr lang="el-GR" sz="1600" dirty="0">
              <a:latin typeface="Times New Roman" pitchFamily="1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40">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EF1DC3-683E-50DB-C9E4-93310595C509}"/>
              </a:ext>
            </a:extLst>
          </p:cNvPr>
          <p:cNvSpPr txBox="1">
            <a:spLocks noGrp="1"/>
          </p:cNvSpPr>
          <p:nvPr>
            <p:ph type="title"/>
          </p:nvPr>
        </p:nvSpPr>
        <p:spPr/>
        <p:txBody>
          <a:bodyPr anchorCtr="1"/>
          <a:lstStyle/>
          <a:p>
            <a:pPr lvl="0" algn="ctr"/>
            <a:r>
              <a:rPr lang="en-US" sz="4000" b="1"/>
              <a:t>V. </a:t>
            </a:r>
            <a:r>
              <a:rPr lang="el-GR" sz="4000" b="1"/>
              <a:t>Τα θεμελιώδη δικονομικά δικαιώματα</a:t>
            </a:r>
            <a:br>
              <a:rPr lang="el-GR" sz="4000" b="1"/>
            </a:br>
            <a:r>
              <a:rPr lang="el-GR" sz="4000" b="1"/>
              <a:t>(σύμφωνα με τον ΧΘΔΕΕ και τις 6 Οδηγίες)</a:t>
            </a:r>
            <a:endParaRPr lang="el-GR" sz="4000"/>
          </a:p>
        </p:txBody>
      </p:sp>
      <p:sp>
        <p:nvSpPr>
          <p:cNvPr id="3" name="Θέση περιεχομένου 2">
            <a:extLst>
              <a:ext uri="{FF2B5EF4-FFF2-40B4-BE49-F238E27FC236}">
                <a16:creationId xmlns:a16="http://schemas.microsoft.com/office/drawing/2014/main" id="{EA434568-E0D7-5004-B4B3-F1D455E9A456}"/>
              </a:ext>
            </a:extLst>
          </p:cNvPr>
          <p:cNvSpPr txBox="1">
            <a:spLocks noGrp="1"/>
          </p:cNvSpPr>
          <p:nvPr>
            <p:ph idx="1"/>
          </p:nvPr>
        </p:nvSpPr>
        <p:spPr/>
        <p:txBody>
          <a:bodyPr>
            <a:noAutofit/>
          </a:bodyPr>
          <a:lstStyle/>
          <a:p>
            <a:pPr marL="0" lvl="0" indent="0" algn="just">
              <a:lnSpc>
                <a:spcPct val="150000"/>
              </a:lnSpc>
              <a:spcBef>
                <a:spcPts val="0"/>
              </a:spcBef>
              <a:buNone/>
            </a:pPr>
            <a:r>
              <a:rPr lang="el-GR" sz="1600" b="1" dirty="0">
                <a:latin typeface="Times New Roman" pitchFamily="18"/>
                <a:cs typeface="Calibri" pitchFamily="34"/>
              </a:rPr>
              <a:t>4. Το δικαίωμα σε δικαστική αρωγή (άρθρο 47 παρ. 3 του Χάρτη και 3</a:t>
            </a:r>
            <a:r>
              <a:rPr lang="el-GR" sz="1600" b="1" baseline="30000" dirty="0">
                <a:latin typeface="Times New Roman" pitchFamily="18"/>
                <a:cs typeface="Calibri" pitchFamily="34"/>
              </a:rPr>
              <a:t>ο</a:t>
            </a:r>
            <a:r>
              <a:rPr lang="el-GR" sz="1600" b="1" dirty="0">
                <a:latin typeface="Times New Roman" pitchFamily="18"/>
                <a:cs typeface="Calibri" pitchFamily="34"/>
              </a:rPr>
              <a:t> μέτρο Οδικού Χάρτη – Οδηγία 2016/1919/ΕΕ)</a:t>
            </a:r>
            <a:endParaRPr lang="el-GR" sz="1600" dirty="0">
              <a:latin typeface="Times New Roman" pitchFamily="18"/>
            </a:endParaRPr>
          </a:p>
          <a:p>
            <a:pPr lvl="0" algn="just">
              <a:lnSpc>
                <a:spcPct val="150000"/>
              </a:lnSpc>
              <a:spcBef>
                <a:spcPts val="0"/>
              </a:spcBef>
            </a:pPr>
            <a:r>
              <a:rPr lang="el-GR" sz="1600" dirty="0">
                <a:latin typeface="Times New Roman" pitchFamily="18"/>
                <a:cs typeface="Calibri" pitchFamily="34"/>
              </a:rPr>
              <a:t>«Σε όσους δεν διαθέτουν επαρκείς πόρους παρέχεται δικαστική αρωγή, εφόσον η αρωγή αυτή είναι αναγκαία για να εξασφαλιστεί η αποτελεσματική πρόσβαση στη δικαιοσύνη.»</a:t>
            </a:r>
            <a:endParaRPr lang="el-GR" sz="1600" dirty="0">
              <a:latin typeface="Times New Roman" pitchFamily="18"/>
            </a:endParaRPr>
          </a:p>
          <a:p>
            <a:pPr lvl="0" algn="just">
              <a:lnSpc>
                <a:spcPct val="150000"/>
              </a:lnSpc>
              <a:spcBef>
                <a:spcPts val="0"/>
              </a:spcBef>
            </a:pPr>
            <a:r>
              <a:rPr lang="el-GR" sz="1600" dirty="0">
                <a:latin typeface="Times New Roman" pitchFamily="18"/>
                <a:cs typeface="Calibri" pitchFamily="34"/>
              </a:rPr>
              <a:t>Περαιτέρω ενίσχυση δικαιώματος σε Οδηγία 2016/1919/ΕΕ:</a:t>
            </a:r>
            <a:endParaRPr lang="el-GR" sz="1600" dirty="0">
              <a:latin typeface="Times New Roman" pitchFamily="18"/>
            </a:endParaRPr>
          </a:p>
          <a:p>
            <a:pPr marL="342900" lvl="0" indent="-342900" algn="just">
              <a:lnSpc>
                <a:spcPct val="150000"/>
              </a:lnSpc>
              <a:spcBef>
                <a:spcPts val="0"/>
              </a:spcBef>
              <a:buFont typeface="Symbol" pitchFamily="18"/>
              <a:buChar char="-"/>
            </a:pPr>
            <a:r>
              <a:rPr lang="el-GR" sz="1600" dirty="0">
                <a:latin typeface="Calibri" pitchFamily="34"/>
                <a:cs typeface="Calibri" pitchFamily="34"/>
              </a:rPr>
              <a:t>άρθρο 1 – ποινική διαδικασία και διαδικασία εκτέλεσης ευρωπαϊκού εντάλματος σύλληψης </a:t>
            </a:r>
          </a:p>
          <a:p>
            <a:pPr marL="342900" lvl="0" indent="-342900" algn="just">
              <a:lnSpc>
                <a:spcPct val="150000"/>
              </a:lnSpc>
              <a:spcBef>
                <a:spcPts val="0"/>
              </a:spcBef>
              <a:buFont typeface="Symbol" pitchFamily="18"/>
              <a:buChar char="-"/>
            </a:pPr>
            <a:r>
              <a:rPr lang="el-GR" sz="1600" dirty="0">
                <a:latin typeface="Calibri" pitchFamily="34"/>
                <a:cs typeface="Calibri" pitchFamily="34"/>
              </a:rPr>
              <a:t>άρθρο 2 – πεδίο εφαρμογής </a:t>
            </a:r>
          </a:p>
          <a:p>
            <a:pPr marL="342900" lvl="0" indent="-342900" algn="just">
              <a:lnSpc>
                <a:spcPct val="150000"/>
              </a:lnSpc>
              <a:spcBef>
                <a:spcPts val="0"/>
              </a:spcBef>
              <a:buFont typeface="Symbol" pitchFamily="18"/>
              <a:buChar char="-"/>
            </a:pPr>
            <a:r>
              <a:rPr lang="el-GR" sz="1600" dirty="0">
                <a:latin typeface="Calibri" pitchFamily="34"/>
                <a:cs typeface="Calibri" pitchFamily="34"/>
              </a:rPr>
              <a:t>άρθρο 3 – περιεχόμενο δικαστικής αρωγής </a:t>
            </a:r>
          </a:p>
          <a:p>
            <a:pPr marL="342900" lvl="0" indent="-342900" algn="just">
              <a:lnSpc>
                <a:spcPct val="150000"/>
              </a:lnSpc>
              <a:spcBef>
                <a:spcPts val="0"/>
              </a:spcBef>
              <a:buFont typeface="Symbol" pitchFamily="18"/>
              <a:buChar char="-"/>
            </a:pPr>
            <a:r>
              <a:rPr lang="el-GR" sz="1600" dirty="0">
                <a:latin typeface="Calibri" pitchFamily="34"/>
                <a:cs typeface="Calibri" pitchFamily="34"/>
              </a:rPr>
              <a:t>άρθρο 4 – σημασία δικαιώματος σε ποινική διαδικασία </a:t>
            </a:r>
          </a:p>
          <a:p>
            <a:pPr marL="342900" lvl="0" indent="-342900" algn="just">
              <a:lnSpc>
                <a:spcPct val="150000"/>
              </a:lnSpc>
              <a:spcBef>
                <a:spcPts val="0"/>
              </a:spcBef>
              <a:buFont typeface="Symbol" pitchFamily="18"/>
              <a:buChar char="-"/>
            </a:pPr>
            <a:r>
              <a:rPr lang="el-GR" sz="1600" dirty="0">
                <a:latin typeface="Calibri" pitchFamily="34"/>
                <a:cs typeface="Calibri" pitchFamily="34"/>
              </a:rPr>
              <a:t>άρθρο 5 – σημασία δικαιώματα σε ευρωπαϊκό ένταλμα σύλληψης </a:t>
            </a:r>
          </a:p>
          <a:p>
            <a:pPr marL="342900" lvl="0" indent="-342900" algn="just">
              <a:lnSpc>
                <a:spcPct val="150000"/>
              </a:lnSpc>
              <a:spcBef>
                <a:spcPts val="0"/>
              </a:spcBef>
              <a:buFont typeface="Symbol" pitchFamily="18"/>
              <a:buChar char="-"/>
            </a:pPr>
            <a:r>
              <a:rPr lang="el-GR" sz="1600" dirty="0">
                <a:latin typeface="Calibri" pitchFamily="34"/>
                <a:cs typeface="Calibri" pitchFamily="34"/>
              </a:rPr>
              <a:t>άρθρο 7 – ποιότητα δικαστικής αρωγής </a:t>
            </a:r>
          </a:p>
          <a:p>
            <a:pPr lvl="0" algn="just">
              <a:lnSpc>
                <a:spcPct val="150000"/>
              </a:lnSpc>
              <a:spcBef>
                <a:spcPts val="0"/>
              </a:spcBef>
            </a:pPr>
            <a:r>
              <a:rPr lang="el-GR" sz="1600" dirty="0">
                <a:latin typeface="Times New Roman" pitchFamily="18"/>
                <a:cs typeface="Times New Roman" pitchFamily="18"/>
              </a:rPr>
              <a:t>Κριτήρια για την παροχή δικαστικής αρωγής μπορεί να είναι α) η επάρκεια ή μη των οικονομικών πόρων του προσώπου, β) η βαρύτητα της κατηγορίας, γ) και τα δύο. </a:t>
            </a:r>
            <a:endParaRPr lang="el-GR" sz="1600" dirty="0">
              <a:latin typeface="Calibri" pitchFamily="34"/>
              <a:cs typeface="Times New Roman" pitchFamily="1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41">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74B5F4-21B3-A209-C3C1-16758EC10B28}"/>
              </a:ext>
            </a:extLst>
          </p:cNvPr>
          <p:cNvSpPr txBox="1">
            <a:spLocks noGrp="1"/>
          </p:cNvSpPr>
          <p:nvPr>
            <p:ph type="title"/>
          </p:nvPr>
        </p:nvSpPr>
        <p:spPr/>
        <p:txBody>
          <a:bodyPr anchorCtr="1"/>
          <a:lstStyle/>
          <a:p>
            <a:pPr lvl="0" algn="ctr"/>
            <a:r>
              <a:rPr lang="en-US" sz="4000" b="1" dirty="0"/>
              <a:t>V. </a:t>
            </a:r>
            <a:r>
              <a:rPr lang="el-GR" sz="4000" b="1" dirty="0"/>
              <a:t>Τα θεμελιώδη δικονομικά δικαιώματα</a:t>
            </a:r>
            <a:br>
              <a:rPr lang="el-GR" sz="4000" b="1" dirty="0"/>
            </a:br>
            <a:r>
              <a:rPr lang="el-GR" sz="4000" b="1" dirty="0"/>
              <a:t>(σύμφωνα με τον ΧΘΔΕΕ και τις 6 Οδηγίες)</a:t>
            </a:r>
            <a:endParaRPr lang="el-GR" sz="4000" dirty="0"/>
          </a:p>
        </p:txBody>
      </p:sp>
      <p:sp>
        <p:nvSpPr>
          <p:cNvPr id="3" name="Θέση περιεχομένου 2">
            <a:extLst>
              <a:ext uri="{FF2B5EF4-FFF2-40B4-BE49-F238E27FC236}">
                <a16:creationId xmlns:a16="http://schemas.microsoft.com/office/drawing/2014/main" id="{499BFFC4-25E1-3DCD-8A9F-83E12B015AA9}"/>
              </a:ext>
            </a:extLst>
          </p:cNvPr>
          <p:cNvSpPr txBox="1">
            <a:spLocks noGrp="1"/>
          </p:cNvSpPr>
          <p:nvPr>
            <p:ph idx="1"/>
          </p:nvPr>
        </p:nvSpPr>
        <p:spPr/>
        <p:txBody>
          <a:bodyPr>
            <a:normAutofit/>
          </a:bodyPr>
          <a:lstStyle/>
          <a:p>
            <a:pPr marL="0" lvl="0" indent="0" algn="just">
              <a:lnSpc>
                <a:spcPct val="160000"/>
              </a:lnSpc>
              <a:spcBef>
                <a:spcPts val="0"/>
              </a:spcBef>
              <a:buNone/>
            </a:pPr>
            <a:r>
              <a:rPr lang="el-GR" sz="1600" b="1" dirty="0">
                <a:latin typeface="+mn-lt"/>
                <a:cs typeface="Calibri" pitchFamily="34"/>
              </a:rPr>
              <a:t>5. Το τεκμήριο αθωότητας (άρθρο 48 παρ. 1 του Χάρτη και Οδηγία 2016/343/ΕΕ)</a:t>
            </a:r>
            <a:endParaRPr lang="el-GR" sz="1600" dirty="0">
              <a:latin typeface="+mn-lt"/>
            </a:endParaRPr>
          </a:p>
          <a:p>
            <a:pPr lvl="0" algn="just">
              <a:lnSpc>
                <a:spcPct val="160000"/>
              </a:lnSpc>
              <a:spcBef>
                <a:spcPts val="0"/>
              </a:spcBef>
            </a:pPr>
            <a:r>
              <a:rPr lang="el-GR" sz="1600" dirty="0">
                <a:latin typeface="+mn-lt"/>
              </a:rPr>
              <a:t>«Κάθε κατηγορούμενος τεκμαίρεται ότι είναι αθώος μέχρι αποδείξεως της ενοχής του σύμφωνα με τον νόμο.» (άρθρο 48 παρ. 1 Χάρτη) </a:t>
            </a:r>
          </a:p>
          <a:p>
            <a:pPr lvl="0" algn="just">
              <a:lnSpc>
                <a:spcPct val="160000"/>
              </a:lnSpc>
              <a:spcBef>
                <a:spcPts val="0"/>
              </a:spcBef>
            </a:pPr>
            <a:r>
              <a:rPr lang="el-GR" sz="1600" dirty="0">
                <a:latin typeface="+mn-lt"/>
                <a:cs typeface="Calibri" pitchFamily="34"/>
              </a:rPr>
              <a:t>Ισχύει σε όλα τα στάδια της ποινικής διαδικασίας μέχρι την οριστική δικαστική κρίση επί της ενοχής ή της αθωότητας</a:t>
            </a:r>
          </a:p>
          <a:p>
            <a:pPr lvl="0" algn="just">
              <a:lnSpc>
                <a:spcPct val="160000"/>
              </a:lnSpc>
              <a:spcBef>
                <a:spcPts val="0"/>
              </a:spcBef>
            </a:pPr>
            <a:r>
              <a:rPr lang="el-GR" sz="1600" dirty="0">
                <a:solidFill>
                  <a:srgbClr val="000000"/>
                </a:solidFill>
                <a:effectLst/>
                <a:latin typeface="+mn-lt"/>
                <a:ea typeface="Calibri" panose="020F0502020204030204" pitchFamily="34" charset="0"/>
                <a:cs typeface="Calibri" panose="020F0502020204030204" pitchFamily="34" charset="0"/>
              </a:rPr>
              <a:t>Δεν ισχύει στις περιπτώσεις επιβολής προσωρινών μέτρων (π.χ. δέσμευση κεφαλαίων) που έχουν προληπτικό χαρακτήρα ούτε κατά τη λήψη μέτρων δικονομικού καταναγκασμού στην προδικασία (π.χ. προσωρινή κράτηση), εφόσον βεβαίως ισχύει κατά την επιβολή τέτοιων μέτρων η αρχή της αναλογικότητας. </a:t>
            </a:r>
          </a:p>
          <a:p>
            <a:pPr lvl="0" algn="just">
              <a:lnSpc>
                <a:spcPct val="160000"/>
              </a:lnSpc>
              <a:spcBef>
                <a:spcPts val="0"/>
              </a:spcBef>
            </a:pPr>
            <a:r>
              <a:rPr lang="el-GR" sz="1600" dirty="0">
                <a:solidFill>
                  <a:srgbClr val="000000"/>
                </a:solidFill>
                <a:effectLst/>
                <a:latin typeface="+mn-lt"/>
                <a:ea typeface="Calibri" panose="020F0502020204030204" pitchFamily="34" charset="0"/>
                <a:cs typeface="Calibri" panose="020F0502020204030204" pitchFamily="34" charset="0"/>
              </a:rPr>
              <a:t>Από το τεκμήριο αθωότητας, σε συνδυασμό με το δικαίωμα σε δίκαιη δίκη (άρθρ. 47 παρ. 2) και το δικαίωμα υπεράσπισης (άρθρ. 48 παρ. 2), απορρέει το δικαίωμα σιωπής και μη </a:t>
            </a:r>
            <a:r>
              <a:rPr lang="el-GR" sz="1600" dirty="0" err="1">
                <a:solidFill>
                  <a:srgbClr val="000000"/>
                </a:solidFill>
                <a:effectLst/>
                <a:latin typeface="+mn-lt"/>
                <a:ea typeface="Calibri" panose="020F0502020204030204" pitchFamily="34" charset="0"/>
                <a:cs typeface="Calibri" panose="020F0502020204030204" pitchFamily="34" charset="0"/>
              </a:rPr>
              <a:t>αυτοενοχοποίησης</a:t>
            </a:r>
            <a:r>
              <a:rPr lang="el-GR" sz="1600" dirty="0">
                <a:solidFill>
                  <a:srgbClr val="000000"/>
                </a:solidFill>
                <a:effectLst/>
                <a:latin typeface="+mn-lt"/>
                <a:ea typeface="Calibri" panose="020F0502020204030204" pitchFamily="34" charset="0"/>
                <a:cs typeface="Calibri" panose="020F0502020204030204" pitchFamily="34" charset="0"/>
              </a:rPr>
              <a:t>, δηλ. το δικαίωμα κάθε προσώπου που εμπλέκεται σε μία ποινική διαδικασία να μη μιλήσει και να μην παραδεχτεί την ενοχή του</a:t>
            </a:r>
            <a:endParaRPr lang="el-GR" sz="1600" dirty="0">
              <a:effectLst/>
              <a:latin typeface="+mn-lt"/>
              <a:ea typeface="Calibri" panose="020F0502020204030204" pitchFamily="34" charset="0"/>
              <a:cs typeface="Calibri" panose="020F050202020403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BDA364-21EE-C206-05C6-CD0F24CC4546}"/>
              </a:ext>
            </a:extLst>
          </p:cNvPr>
          <p:cNvSpPr>
            <a:spLocks noGrp="1"/>
          </p:cNvSpPr>
          <p:nvPr>
            <p:ph type="title"/>
          </p:nvPr>
        </p:nvSpPr>
        <p:spPr/>
        <p:txBody>
          <a:bodyPr/>
          <a:lstStyle/>
          <a:p>
            <a:pPr algn="ctr"/>
            <a:r>
              <a:rPr lang="en-US" sz="4400" b="1" dirty="0"/>
              <a:t>V. </a:t>
            </a:r>
            <a:r>
              <a:rPr lang="el-GR" sz="4400" b="1" dirty="0"/>
              <a:t>Τα θεμελιώδη δικονομικά δικαιώματα</a:t>
            </a:r>
            <a:br>
              <a:rPr lang="el-GR" sz="4400" b="1" dirty="0"/>
            </a:br>
            <a:r>
              <a:rPr lang="el-GR" sz="4400" b="1" dirty="0"/>
              <a:t>(σύμφωνα με τον ΧΘΔΕΕ και τις 6 Οδηγίες)</a:t>
            </a:r>
            <a:endParaRPr lang="el-GR" dirty="0"/>
          </a:p>
        </p:txBody>
      </p:sp>
      <p:sp>
        <p:nvSpPr>
          <p:cNvPr id="3" name="Θέση περιεχομένου 2">
            <a:extLst>
              <a:ext uri="{FF2B5EF4-FFF2-40B4-BE49-F238E27FC236}">
                <a16:creationId xmlns:a16="http://schemas.microsoft.com/office/drawing/2014/main" id="{6B21BB60-4153-4183-1A98-B9F5B3B80E33}"/>
              </a:ext>
            </a:extLst>
          </p:cNvPr>
          <p:cNvSpPr>
            <a:spLocks noGrp="1"/>
          </p:cNvSpPr>
          <p:nvPr>
            <p:ph idx="1"/>
          </p:nvPr>
        </p:nvSpPr>
        <p:spPr/>
        <p:txBody>
          <a:bodyPr>
            <a:normAutofit lnSpcReduction="10000"/>
          </a:bodyPr>
          <a:lstStyle/>
          <a:p>
            <a:pPr lvl="0" algn="just">
              <a:lnSpc>
                <a:spcPct val="170000"/>
              </a:lnSpc>
              <a:spcBef>
                <a:spcPts val="0"/>
              </a:spcBef>
            </a:pPr>
            <a:r>
              <a:rPr lang="el-GR" sz="1900" dirty="0">
                <a:latin typeface="+mn-lt"/>
                <a:cs typeface="Calibri" pitchFamily="34"/>
              </a:rPr>
              <a:t>Το τεκμήριο αθωότητας του κατηγορουμένου κατοχυρώνεται περαιτέρω με την Οδηγία 2016/343/ΕΕ, υποχρεώνοντας </a:t>
            </a:r>
            <a:r>
              <a:rPr lang="el-GR" sz="1900" b="1" dirty="0">
                <a:latin typeface="+mn-lt"/>
                <a:cs typeface="Calibri" pitchFamily="34"/>
              </a:rPr>
              <a:t>τα κράτη-μέλη να λαμβάνουν μέτρα</a:t>
            </a:r>
            <a:r>
              <a:rPr lang="el-GR" sz="1900" dirty="0">
                <a:latin typeface="+mn-lt"/>
                <a:cs typeface="Calibri" pitchFamily="34"/>
              </a:rPr>
              <a:t> ώστε οι ύποπτοι ή κατηγορούμενοι να μην αναφέρονται ως ένοχοι σε δημόσιες δηλώσεις των αρχών ή σε δικαστικές αποφάσεις. </a:t>
            </a:r>
          </a:p>
          <a:p>
            <a:pPr marL="342900" lvl="0" indent="-342900" algn="just">
              <a:lnSpc>
                <a:spcPct val="170000"/>
              </a:lnSpc>
              <a:spcBef>
                <a:spcPts val="0"/>
              </a:spcBef>
              <a:buFont typeface="Symbol" pitchFamily="18"/>
              <a:buChar char="-"/>
            </a:pPr>
            <a:r>
              <a:rPr lang="el-GR" sz="1900" dirty="0">
                <a:latin typeface="+mn-lt"/>
                <a:cs typeface="Calibri" pitchFamily="34"/>
              </a:rPr>
              <a:t>άρθρο 3 – περιεχόμενο τεκμηρίου αθωότητας</a:t>
            </a:r>
          </a:p>
          <a:p>
            <a:pPr marL="342900" lvl="0" indent="-342900" algn="just">
              <a:lnSpc>
                <a:spcPct val="170000"/>
              </a:lnSpc>
              <a:spcBef>
                <a:spcPts val="0"/>
              </a:spcBef>
              <a:buFont typeface="Symbol" pitchFamily="18"/>
              <a:buChar char="-"/>
            </a:pPr>
            <a:r>
              <a:rPr lang="el-GR" sz="1900" dirty="0">
                <a:latin typeface="+mn-lt"/>
                <a:cs typeface="Calibri" pitchFamily="34"/>
              </a:rPr>
              <a:t>άρθρο 4 – δημόσια αναφορά σε ενοχή </a:t>
            </a:r>
          </a:p>
          <a:p>
            <a:pPr marL="342900" lvl="0" indent="-342900" algn="just">
              <a:lnSpc>
                <a:spcPct val="170000"/>
              </a:lnSpc>
              <a:spcBef>
                <a:spcPts val="0"/>
              </a:spcBef>
              <a:buFont typeface="Symbol" pitchFamily="18"/>
              <a:buChar char="-"/>
            </a:pPr>
            <a:r>
              <a:rPr lang="el-GR" sz="1900" dirty="0">
                <a:latin typeface="+mn-lt"/>
                <a:cs typeface="Times New Roman" pitchFamily="18"/>
              </a:rPr>
              <a:t>άρθρο 5 – εμφάνιση των υπόπτων και των κατηγορουμένων</a:t>
            </a:r>
          </a:p>
          <a:p>
            <a:pPr marL="342900" lvl="0" indent="-342900" algn="just">
              <a:lnSpc>
                <a:spcPct val="170000"/>
              </a:lnSpc>
              <a:spcBef>
                <a:spcPts val="0"/>
              </a:spcBef>
              <a:buFont typeface="Symbol" pitchFamily="18"/>
              <a:buChar char="-"/>
            </a:pPr>
            <a:r>
              <a:rPr lang="el-GR" sz="1900" dirty="0">
                <a:latin typeface="+mn-lt"/>
                <a:cs typeface="Calibri" pitchFamily="34"/>
              </a:rPr>
              <a:t>άρθρο 6 – βάρος απόδειξης </a:t>
            </a:r>
          </a:p>
          <a:p>
            <a:pPr marL="342900" lvl="0" indent="-342900" algn="just">
              <a:lnSpc>
                <a:spcPct val="170000"/>
              </a:lnSpc>
              <a:spcBef>
                <a:spcPts val="0"/>
              </a:spcBef>
              <a:buFont typeface="Symbol" pitchFamily="18"/>
              <a:buChar char="-"/>
            </a:pPr>
            <a:r>
              <a:rPr lang="el-GR" sz="1900" dirty="0">
                <a:latin typeface="+mn-lt"/>
                <a:cs typeface="Calibri" pitchFamily="34"/>
              </a:rPr>
              <a:t>άρθρο 7 – δικαίωμα σιωπής και μη </a:t>
            </a:r>
            <a:r>
              <a:rPr lang="el-GR" sz="1900" dirty="0" err="1">
                <a:latin typeface="+mn-lt"/>
                <a:cs typeface="Calibri" pitchFamily="34"/>
              </a:rPr>
              <a:t>αυτοενοχοποίησης</a:t>
            </a:r>
            <a:r>
              <a:rPr lang="el-GR" sz="1900" dirty="0">
                <a:latin typeface="+mn-lt"/>
                <a:cs typeface="Calibri" pitchFamily="34"/>
              </a:rPr>
              <a:t> </a:t>
            </a:r>
          </a:p>
          <a:p>
            <a:pPr marL="342900" indent="-342900" algn="just">
              <a:lnSpc>
                <a:spcPct val="170000"/>
              </a:lnSpc>
              <a:spcBef>
                <a:spcPts val="0"/>
              </a:spcBef>
              <a:buFont typeface="Symbol" pitchFamily="18"/>
              <a:buChar char="-"/>
            </a:pPr>
            <a:r>
              <a:rPr lang="el-GR" sz="1900" dirty="0">
                <a:solidFill>
                  <a:srgbClr val="000000"/>
                </a:solidFill>
                <a:effectLst/>
                <a:latin typeface="+mn-lt"/>
                <a:ea typeface="Times New Roman" panose="02020603050405020304" pitchFamily="18" charset="0"/>
              </a:rPr>
              <a:t>άρθρο 10 – ένδικο βοήθημα </a:t>
            </a:r>
            <a:endParaRPr lang="el-GR" sz="1900" dirty="0">
              <a:latin typeface="+mn-lt"/>
              <a:cs typeface="Calibri" pitchFamily="34"/>
            </a:endParaRPr>
          </a:p>
          <a:p>
            <a:endParaRPr lang="el-GR" dirty="0"/>
          </a:p>
        </p:txBody>
      </p:sp>
    </p:spTree>
    <p:extLst>
      <p:ext uri="{BB962C8B-B14F-4D97-AF65-F5344CB8AC3E}">
        <p14:creationId xmlns:p14="http://schemas.microsoft.com/office/powerpoint/2010/main" val="1863004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42">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D55DDC-1B3B-A41B-2147-B96EE52CFADD}"/>
              </a:ext>
            </a:extLst>
          </p:cNvPr>
          <p:cNvSpPr txBox="1">
            <a:spLocks noGrp="1"/>
          </p:cNvSpPr>
          <p:nvPr>
            <p:ph type="title"/>
          </p:nvPr>
        </p:nvSpPr>
        <p:spPr/>
        <p:txBody>
          <a:bodyPr anchorCtr="1"/>
          <a:lstStyle/>
          <a:p>
            <a:pPr lvl="0" algn="ctr"/>
            <a:r>
              <a:rPr lang="en-US" sz="4000" b="1"/>
              <a:t>V. </a:t>
            </a:r>
            <a:r>
              <a:rPr lang="el-GR" sz="4000" b="1"/>
              <a:t>Τα θεμελιώδη δικονομικά δικαιώματα</a:t>
            </a:r>
            <a:br>
              <a:rPr lang="el-GR" sz="4000" b="1"/>
            </a:br>
            <a:r>
              <a:rPr lang="el-GR" sz="4000" b="1"/>
              <a:t>(σύμφωνα με τον ΧΘΔΕΕ και τις 6 Οδηγίες)</a:t>
            </a:r>
            <a:endParaRPr lang="el-GR" sz="4000"/>
          </a:p>
        </p:txBody>
      </p:sp>
      <p:sp>
        <p:nvSpPr>
          <p:cNvPr id="3" name="Θέση περιεχομένου 2">
            <a:extLst>
              <a:ext uri="{FF2B5EF4-FFF2-40B4-BE49-F238E27FC236}">
                <a16:creationId xmlns:a16="http://schemas.microsoft.com/office/drawing/2014/main" id="{8E948120-5323-5262-6E93-B4DE3DC77D55}"/>
              </a:ext>
            </a:extLst>
          </p:cNvPr>
          <p:cNvSpPr txBox="1">
            <a:spLocks noGrp="1"/>
          </p:cNvSpPr>
          <p:nvPr>
            <p:ph idx="1"/>
          </p:nvPr>
        </p:nvSpPr>
        <p:spPr/>
        <p:txBody>
          <a:bodyPr>
            <a:normAutofit fontScale="92500" lnSpcReduction="20000"/>
          </a:bodyPr>
          <a:lstStyle/>
          <a:p>
            <a:pPr marL="0" lvl="0" indent="0" algn="just">
              <a:lnSpc>
                <a:spcPct val="170000"/>
              </a:lnSpc>
              <a:spcBef>
                <a:spcPts val="0"/>
              </a:spcBef>
              <a:buNone/>
            </a:pPr>
            <a:r>
              <a:rPr lang="el-GR" sz="1900" b="1" dirty="0">
                <a:latin typeface="+mn-lt"/>
                <a:cs typeface="Calibri" pitchFamily="34"/>
              </a:rPr>
              <a:t>6. Το δικαίωμα σε υπεράσπιση (άρθρο 48 παρ. 2 του Χάρτη)</a:t>
            </a:r>
            <a:endParaRPr lang="el-GR" sz="1900" dirty="0">
              <a:latin typeface="+mn-lt"/>
            </a:endParaRPr>
          </a:p>
          <a:p>
            <a:pPr lvl="0" algn="just">
              <a:lnSpc>
                <a:spcPct val="170000"/>
              </a:lnSpc>
              <a:spcBef>
                <a:spcPts val="0"/>
              </a:spcBef>
            </a:pPr>
            <a:r>
              <a:rPr lang="el-GR" sz="1900" dirty="0">
                <a:latin typeface="+mn-lt"/>
              </a:rPr>
              <a:t>«Διασφαλίζεται ο σεβασμός των δικαιωμάτων της υπεράσπισης σε κάθε κατηγορούμενο.»</a:t>
            </a:r>
          </a:p>
          <a:p>
            <a:pPr lvl="0" algn="just">
              <a:lnSpc>
                <a:spcPct val="170000"/>
              </a:lnSpc>
              <a:spcBef>
                <a:spcPts val="0"/>
              </a:spcBef>
            </a:pPr>
            <a:r>
              <a:rPr lang="el-GR" sz="1900" b="1" dirty="0">
                <a:solidFill>
                  <a:srgbClr val="000000"/>
                </a:solidFill>
                <a:effectLst/>
                <a:latin typeface="+mn-lt"/>
                <a:ea typeface="Calibri" panose="020F0502020204030204" pitchFamily="34" charset="0"/>
                <a:cs typeface="Calibri" panose="020F0502020204030204" pitchFamily="34" charset="0"/>
              </a:rPr>
              <a:t>Ειδικότερες εκφάνσεις</a:t>
            </a:r>
            <a:r>
              <a:rPr lang="el-GR" sz="1900" dirty="0">
                <a:solidFill>
                  <a:srgbClr val="000000"/>
                </a:solidFill>
                <a:effectLst/>
                <a:latin typeface="+mn-lt"/>
                <a:ea typeface="Calibri" panose="020F0502020204030204" pitchFamily="34" charset="0"/>
                <a:cs typeface="Calibri" panose="020F0502020204030204" pitchFamily="34" charset="0"/>
              </a:rPr>
              <a:t> του δικαιώματος υπεράσπισης είναι τα επιμέρους δικαιώματα που αναφέρονται στο άρθρο 6 παρ. 3 ΕΣΔΑ: </a:t>
            </a:r>
            <a:endParaRPr lang="el-GR" sz="1900" dirty="0">
              <a:effectLst/>
              <a:latin typeface="+mn-lt"/>
              <a:ea typeface="Calibri" panose="020F0502020204030204" pitchFamily="34" charset="0"/>
              <a:cs typeface="Calibri" panose="020F0502020204030204" pitchFamily="34" charset="0"/>
            </a:endParaRPr>
          </a:p>
          <a:p>
            <a:pPr indent="0" algn="just">
              <a:lnSpc>
                <a:spcPct val="170000"/>
              </a:lnSpc>
              <a:spcBef>
                <a:spcPts val="0"/>
              </a:spcBef>
              <a:buNone/>
            </a:pPr>
            <a:r>
              <a:rPr lang="el-GR" sz="1900" dirty="0">
                <a:solidFill>
                  <a:srgbClr val="000000"/>
                </a:solidFill>
                <a:effectLst/>
                <a:latin typeface="+mn-lt"/>
                <a:ea typeface="Times New Roman" panose="02020603050405020304" pitchFamily="18" charset="0"/>
              </a:rPr>
              <a:t>Α. δικαίωμα ενημέρωσης επί της κατηγορίας</a:t>
            </a:r>
            <a:endParaRPr lang="el-GR" sz="1900" dirty="0">
              <a:effectLst/>
              <a:latin typeface="+mn-lt"/>
              <a:ea typeface="Times New Roman" panose="02020603050405020304" pitchFamily="18" charset="0"/>
            </a:endParaRPr>
          </a:p>
          <a:p>
            <a:pPr indent="0" algn="just">
              <a:lnSpc>
                <a:spcPct val="170000"/>
              </a:lnSpc>
              <a:spcBef>
                <a:spcPts val="0"/>
              </a:spcBef>
              <a:buNone/>
            </a:pPr>
            <a:r>
              <a:rPr lang="el-GR" sz="1900" dirty="0">
                <a:solidFill>
                  <a:srgbClr val="000000"/>
                </a:solidFill>
                <a:effectLst/>
                <a:latin typeface="+mn-lt"/>
                <a:ea typeface="Times New Roman" panose="02020603050405020304" pitchFamily="18" charset="0"/>
              </a:rPr>
              <a:t>Β. δικαίωμα προετοιμασίας της υπεράσπισης </a:t>
            </a:r>
            <a:endParaRPr lang="el-GR" sz="1900" dirty="0">
              <a:effectLst/>
              <a:latin typeface="+mn-lt"/>
              <a:ea typeface="Times New Roman" panose="02020603050405020304" pitchFamily="18" charset="0"/>
            </a:endParaRPr>
          </a:p>
          <a:p>
            <a:pPr indent="0" algn="just">
              <a:lnSpc>
                <a:spcPct val="170000"/>
              </a:lnSpc>
              <a:spcBef>
                <a:spcPts val="0"/>
              </a:spcBef>
              <a:buNone/>
            </a:pPr>
            <a:r>
              <a:rPr lang="el-GR" sz="1900" dirty="0">
                <a:solidFill>
                  <a:srgbClr val="000000"/>
                </a:solidFill>
                <a:effectLst/>
                <a:latin typeface="+mn-lt"/>
                <a:ea typeface="Times New Roman" panose="02020603050405020304" pitchFamily="18" charset="0"/>
              </a:rPr>
              <a:t>Γ. δικαίωμα παράστασης με συνήγορο </a:t>
            </a:r>
            <a:endParaRPr lang="el-GR" sz="1900" dirty="0">
              <a:effectLst/>
              <a:latin typeface="+mn-lt"/>
              <a:ea typeface="Times New Roman" panose="02020603050405020304" pitchFamily="18" charset="0"/>
            </a:endParaRPr>
          </a:p>
          <a:p>
            <a:pPr indent="0" algn="just">
              <a:lnSpc>
                <a:spcPct val="170000"/>
              </a:lnSpc>
              <a:spcBef>
                <a:spcPts val="0"/>
              </a:spcBef>
              <a:buNone/>
            </a:pPr>
            <a:r>
              <a:rPr lang="el-GR" sz="1900" dirty="0">
                <a:solidFill>
                  <a:srgbClr val="000000"/>
                </a:solidFill>
                <a:effectLst/>
                <a:latin typeface="+mn-lt"/>
                <a:ea typeface="Times New Roman" panose="02020603050405020304" pitchFamily="18" charset="0"/>
              </a:rPr>
              <a:t>Δ. δικαίωμα σε δωρεάν νομική βοήθεια </a:t>
            </a:r>
            <a:endParaRPr lang="el-GR" sz="1900" dirty="0">
              <a:effectLst/>
              <a:latin typeface="+mn-lt"/>
              <a:ea typeface="Times New Roman" panose="02020603050405020304" pitchFamily="18" charset="0"/>
            </a:endParaRPr>
          </a:p>
          <a:p>
            <a:pPr indent="0" algn="just">
              <a:lnSpc>
                <a:spcPct val="170000"/>
              </a:lnSpc>
              <a:spcBef>
                <a:spcPts val="0"/>
              </a:spcBef>
              <a:buNone/>
            </a:pPr>
            <a:r>
              <a:rPr lang="el-GR" sz="1900" dirty="0">
                <a:solidFill>
                  <a:srgbClr val="000000"/>
                </a:solidFill>
                <a:effectLst/>
                <a:latin typeface="+mn-lt"/>
                <a:ea typeface="Times New Roman" panose="02020603050405020304" pitchFamily="18" charset="0"/>
              </a:rPr>
              <a:t>Ε. δικαίωμα εξέτασης μαρτύρων </a:t>
            </a:r>
            <a:endParaRPr lang="el-GR" sz="1900" dirty="0">
              <a:effectLst/>
              <a:latin typeface="+mn-lt"/>
              <a:ea typeface="Times New Roman" panose="02020603050405020304" pitchFamily="18" charset="0"/>
            </a:endParaRPr>
          </a:p>
          <a:p>
            <a:pPr indent="0" algn="just">
              <a:lnSpc>
                <a:spcPct val="170000"/>
              </a:lnSpc>
              <a:spcBef>
                <a:spcPts val="0"/>
              </a:spcBef>
              <a:buNone/>
            </a:pPr>
            <a:r>
              <a:rPr lang="el-GR" sz="1900" dirty="0">
                <a:solidFill>
                  <a:srgbClr val="000000"/>
                </a:solidFill>
                <a:effectLst/>
                <a:latin typeface="+mn-lt"/>
                <a:ea typeface="Times New Roman" panose="02020603050405020304" pitchFamily="18" charset="0"/>
              </a:rPr>
              <a:t>ΣΤ. δικαίωμα σε διερμηνεία</a:t>
            </a:r>
            <a:endParaRPr lang="el-GR" sz="1900" dirty="0">
              <a:effectLst/>
              <a:latin typeface="+mn-lt"/>
              <a:ea typeface="Times New Roman" panose="02020603050405020304" pitchFamily="18" charset="0"/>
            </a:endParaRPr>
          </a:p>
          <a:p>
            <a:pPr marL="0" lvl="0" indent="0" algn="just">
              <a:lnSpc>
                <a:spcPct val="150000"/>
              </a:lnSpc>
              <a:spcBef>
                <a:spcPts val="600"/>
              </a:spcBef>
              <a:spcAft>
                <a:spcPts val="500"/>
              </a:spcAft>
              <a:buNone/>
            </a:pPr>
            <a:endParaRPr lang="el-GR" sz="1800" dirty="0">
              <a:latin typeface="Times New Roman" pitchFamily="1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27">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6475EA-0B5A-29C2-253B-807E70CD446F}"/>
              </a:ext>
            </a:extLst>
          </p:cNvPr>
          <p:cNvSpPr txBox="1">
            <a:spLocks noGrp="1"/>
          </p:cNvSpPr>
          <p:nvPr>
            <p:ph type="title"/>
          </p:nvPr>
        </p:nvSpPr>
        <p:spPr/>
        <p:txBody>
          <a:bodyPr anchorCtr="1"/>
          <a:lstStyle/>
          <a:p>
            <a:pPr lvl="0" algn="ctr"/>
            <a:r>
              <a:rPr lang="en-US" b="1"/>
              <a:t>V. </a:t>
            </a:r>
            <a:r>
              <a:rPr lang="el-GR" b="1"/>
              <a:t>Τα θεμελιώδη δικονομικά δικαιωμάτα</a:t>
            </a:r>
            <a:br>
              <a:rPr lang="el-GR" b="1"/>
            </a:br>
            <a:r>
              <a:rPr lang="el-GR" b="1"/>
              <a:t>(σύμφωνα με τον ΧΘΔΕΕ και τις 6 Οδηγίες)</a:t>
            </a:r>
            <a:endParaRPr lang="el-GR"/>
          </a:p>
        </p:txBody>
      </p:sp>
      <p:sp>
        <p:nvSpPr>
          <p:cNvPr id="3" name="Θέση περιεχομένου 2">
            <a:extLst>
              <a:ext uri="{FF2B5EF4-FFF2-40B4-BE49-F238E27FC236}">
                <a16:creationId xmlns:a16="http://schemas.microsoft.com/office/drawing/2014/main" id="{22870BAA-6EB3-F5F4-5F29-49317E512DA7}"/>
              </a:ext>
            </a:extLst>
          </p:cNvPr>
          <p:cNvSpPr txBox="1">
            <a:spLocks noGrp="1"/>
          </p:cNvSpPr>
          <p:nvPr>
            <p:ph idx="1"/>
          </p:nvPr>
        </p:nvSpPr>
        <p:spPr/>
        <p:txBody>
          <a:bodyPr>
            <a:normAutofit/>
          </a:bodyPr>
          <a:lstStyle/>
          <a:p>
            <a:pPr marL="0" lvl="0" indent="0" algn="just">
              <a:lnSpc>
                <a:spcPct val="150000"/>
              </a:lnSpc>
              <a:spcBef>
                <a:spcPts val="0"/>
              </a:spcBef>
              <a:buNone/>
            </a:pPr>
            <a:r>
              <a:rPr lang="el-GR" sz="2000" b="1" dirty="0">
                <a:latin typeface="Times New Roman" pitchFamily="18"/>
                <a:cs typeface="Calibri" pitchFamily="34"/>
              </a:rPr>
              <a:t>6.α) Το δικαίωμα παρουσίας σε δίκη (Οδηγία 2016/343/ΕΕ)</a:t>
            </a:r>
            <a:endParaRPr lang="el-GR" sz="2000" dirty="0">
              <a:latin typeface="Calibri" pitchFamily="34"/>
              <a:cs typeface="Calibri" pitchFamily="34"/>
            </a:endParaRPr>
          </a:p>
          <a:p>
            <a:pPr marL="342900" lvl="0" indent="-342900" algn="just">
              <a:lnSpc>
                <a:spcPct val="150000"/>
              </a:lnSpc>
              <a:spcBef>
                <a:spcPts val="0"/>
              </a:spcBef>
              <a:buFont typeface="Symbol" pitchFamily="18"/>
              <a:buChar char="-"/>
            </a:pPr>
            <a:r>
              <a:rPr lang="el-GR" sz="2000" dirty="0">
                <a:latin typeface="Times New Roman" pitchFamily="18"/>
                <a:cs typeface="Calibri" pitchFamily="34"/>
              </a:rPr>
              <a:t>Μία δίκη επιτρέπεται να διεξαχθεί ερήμην του κατηγορουμένου μόνον εφόσον αυτός έχει ενημερωθεί εγκαίρως για τη δίκη και τις συνέπειες της μη παράστασής του σε αυτήν ή εκπροσωπείται από συνήγορο υπερασπίσεως. </a:t>
            </a:r>
            <a:endParaRPr lang="el-GR" sz="2000" dirty="0">
              <a:latin typeface="Calibri" pitchFamily="34"/>
              <a:cs typeface="Calibri" pitchFamily="34"/>
            </a:endParaRPr>
          </a:p>
          <a:p>
            <a:pPr marL="342900" lvl="0" indent="-342900" algn="just">
              <a:lnSpc>
                <a:spcPct val="150000"/>
              </a:lnSpc>
              <a:spcBef>
                <a:spcPts val="0"/>
              </a:spcBef>
              <a:buFont typeface="Wingdings" pitchFamily="2"/>
              <a:buChar char=""/>
            </a:pPr>
            <a:r>
              <a:rPr lang="el-GR" sz="2000" dirty="0">
                <a:latin typeface="Times New Roman" pitchFamily="18"/>
                <a:cs typeface="Times New Roman" pitchFamily="18"/>
              </a:rPr>
              <a:t>άρθρο 9 – δικαιώματα κατηγορουμένου σε περίπτωση παραβίασης του δικαιώματός του</a:t>
            </a:r>
            <a:endParaRPr lang="el-GR" sz="2000" dirty="0">
              <a:latin typeface="Calibri" pitchFamily="34"/>
              <a:cs typeface="Times New Roman" pitchFamily="18"/>
            </a:endParaRPr>
          </a:p>
          <a:p>
            <a:pPr marL="342900" lvl="0" indent="-342900" algn="just">
              <a:lnSpc>
                <a:spcPct val="150000"/>
              </a:lnSpc>
              <a:spcBef>
                <a:spcPts val="0"/>
              </a:spcBef>
              <a:buFont typeface="Wingdings" pitchFamily="2"/>
              <a:buChar char=""/>
            </a:pPr>
            <a:r>
              <a:rPr lang="el-GR" sz="2000" dirty="0">
                <a:latin typeface="Times New Roman" pitchFamily="18"/>
                <a:cs typeface="Times New Roman" pitchFamily="18"/>
              </a:rPr>
              <a:t>άρθρο 10 – μέσα ένδικης προστασίας</a:t>
            </a:r>
            <a:endParaRPr lang="el-GR" sz="2000" dirty="0">
              <a:latin typeface="Calibri" pitchFamily="34"/>
              <a:cs typeface="Times New Roman" pitchFamily="18"/>
            </a:endParaRPr>
          </a:p>
          <a:p>
            <a:pPr marL="342900" lvl="0" indent="-342900" algn="just">
              <a:lnSpc>
                <a:spcPct val="150000"/>
              </a:lnSpc>
              <a:spcBef>
                <a:spcPts val="0"/>
              </a:spcBef>
              <a:buFont typeface="Wingdings" pitchFamily="2"/>
              <a:buChar char=""/>
            </a:pPr>
            <a:r>
              <a:rPr lang="el-GR" sz="2000" dirty="0">
                <a:latin typeface="Times New Roman" pitchFamily="18"/>
                <a:cs typeface="Times New Roman" pitchFamily="18"/>
              </a:rPr>
              <a:t>Δεν διευκρινίζεται αν η ένδικη προστασία περιλαμβάνει την επανάληψη της διαδικασίας στον ίδιο βαθμό δικαιοδοσίας που απώλεσε ο κατηγορούμενος</a:t>
            </a:r>
            <a:endParaRPr lang="el-GR" sz="2000" dirty="0">
              <a:latin typeface="Calibri" pitchFamily="34"/>
              <a:cs typeface="Times New Roman" pitchFamily="1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28">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356CC1-B3CE-A251-6426-53D157F9AEC3}"/>
              </a:ext>
            </a:extLst>
          </p:cNvPr>
          <p:cNvSpPr txBox="1">
            <a:spLocks noGrp="1"/>
          </p:cNvSpPr>
          <p:nvPr>
            <p:ph type="title"/>
          </p:nvPr>
        </p:nvSpPr>
        <p:spPr/>
        <p:txBody>
          <a:bodyPr anchorCtr="1"/>
          <a:lstStyle/>
          <a:p>
            <a:pPr lvl="0" algn="ctr"/>
            <a:r>
              <a:rPr lang="en-US" b="1" dirty="0"/>
              <a:t>V. </a:t>
            </a:r>
            <a:r>
              <a:rPr lang="el-GR" b="1" dirty="0"/>
              <a:t>Τα θεμελιώδη δικονομικά δικαιώματα</a:t>
            </a:r>
            <a:br>
              <a:rPr lang="el-GR" b="1" dirty="0"/>
            </a:br>
            <a:r>
              <a:rPr lang="el-GR" b="1" dirty="0"/>
              <a:t>(σύμφωνα με τον ΧΘΔΕΕ και τις 6 Οδηγίες)</a:t>
            </a:r>
            <a:endParaRPr lang="el-GR" dirty="0"/>
          </a:p>
        </p:txBody>
      </p:sp>
      <p:sp>
        <p:nvSpPr>
          <p:cNvPr id="3" name="Θέση περιεχομένου 2">
            <a:extLst>
              <a:ext uri="{FF2B5EF4-FFF2-40B4-BE49-F238E27FC236}">
                <a16:creationId xmlns:a16="http://schemas.microsoft.com/office/drawing/2014/main" id="{EB5B0D1F-02F4-4FC3-039E-F7A028CC5222}"/>
              </a:ext>
            </a:extLst>
          </p:cNvPr>
          <p:cNvSpPr txBox="1">
            <a:spLocks noGrp="1"/>
          </p:cNvSpPr>
          <p:nvPr>
            <p:ph idx="1"/>
          </p:nvPr>
        </p:nvSpPr>
        <p:spPr/>
        <p:txBody>
          <a:bodyPr>
            <a:noAutofit/>
          </a:bodyPr>
          <a:lstStyle/>
          <a:p>
            <a:pPr marL="0" lvl="0" indent="0" algn="just">
              <a:lnSpc>
                <a:spcPct val="150000"/>
              </a:lnSpc>
              <a:spcBef>
                <a:spcPts val="0"/>
              </a:spcBef>
              <a:buNone/>
            </a:pPr>
            <a:r>
              <a:rPr lang="el-GR" sz="1800" b="1" dirty="0">
                <a:latin typeface="Times New Roman" pitchFamily="18"/>
                <a:cs typeface="Calibri" pitchFamily="34"/>
              </a:rPr>
              <a:t>6.β) Το δικαίωμα σε διερμηνεία και μετάφραση (1</a:t>
            </a:r>
            <a:r>
              <a:rPr lang="el-GR" sz="1800" b="1" baseline="30000" dirty="0">
                <a:latin typeface="Times New Roman" pitchFamily="18"/>
                <a:cs typeface="Calibri" pitchFamily="34"/>
              </a:rPr>
              <a:t>ο</a:t>
            </a:r>
            <a:r>
              <a:rPr lang="el-GR" sz="1800" b="1" dirty="0">
                <a:latin typeface="Times New Roman" pitchFamily="18"/>
                <a:cs typeface="Calibri" pitchFamily="34"/>
              </a:rPr>
              <a:t> μέτρο Οδικού Χάρτη – Οδηγία 2010/64/ΕΕ)</a:t>
            </a:r>
            <a:endParaRPr lang="el-GR" sz="1800" dirty="0">
              <a:latin typeface="Calibri" pitchFamily="34"/>
              <a:cs typeface="Calibri" pitchFamily="34"/>
            </a:endParaRPr>
          </a:p>
          <a:p>
            <a:pPr marL="342900" lvl="0" indent="-342900" algn="just">
              <a:lnSpc>
                <a:spcPct val="150000"/>
              </a:lnSpc>
              <a:spcBef>
                <a:spcPts val="0"/>
              </a:spcBef>
              <a:buFont typeface="Symbol" pitchFamily="18"/>
              <a:buChar char="-"/>
            </a:pPr>
            <a:r>
              <a:rPr lang="el-GR" sz="1800" dirty="0">
                <a:latin typeface="Times New Roman" pitchFamily="18"/>
                <a:cs typeface="Calibri" pitchFamily="34"/>
              </a:rPr>
              <a:t>Η υποχρέωση των εθνικών δικαστικών αρχών προς διερμηνεία και μετάφραση των ουσιωδών εγγράφων της ποινικής διαδικασίας αποσκοπεί στη </a:t>
            </a:r>
            <a:r>
              <a:rPr lang="el-GR" sz="1800" b="1" dirty="0">
                <a:latin typeface="Times New Roman" pitchFamily="18"/>
                <a:cs typeface="Calibri" pitchFamily="34"/>
              </a:rPr>
              <a:t>διασφάλιση της πλήρους και αποτελεσματικής άσκησης των υπερασπιστικών δικαιωμάτων των κατηγορουμένων</a:t>
            </a:r>
            <a:r>
              <a:rPr lang="el-GR" sz="1800" dirty="0">
                <a:latin typeface="Times New Roman" pitchFamily="18"/>
                <a:cs typeface="Calibri" pitchFamily="34"/>
              </a:rPr>
              <a:t> που δεν εννοούν τη γλώσσα της διαδικασίας στο πλαίσιο της ικανοποίησης του δικαιώματός τους για δίκαιη δίκη (βλ. Προοίμιο Σημ. 14). </a:t>
            </a:r>
            <a:endParaRPr lang="el-GR" sz="1800" dirty="0">
              <a:latin typeface="Calibri" pitchFamily="34"/>
              <a:cs typeface="Calibri" pitchFamily="34"/>
            </a:endParaRPr>
          </a:p>
          <a:p>
            <a:pPr marL="342900" lvl="0" indent="-342900" algn="just">
              <a:lnSpc>
                <a:spcPct val="150000"/>
              </a:lnSpc>
              <a:spcBef>
                <a:spcPts val="0"/>
              </a:spcBef>
              <a:buFont typeface="Symbol" pitchFamily="18"/>
              <a:buChar char="-"/>
            </a:pPr>
            <a:r>
              <a:rPr lang="el-GR" sz="1800" dirty="0">
                <a:latin typeface="Times New Roman" pitchFamily="18"/>
                <a:cs typeface="Calibri" pitchFamily="34"/>
              </a:rPr>
              <a:t>Η διερμηνεία και η μετάφραση πρέπει να γίνονται στη μητρική γλώσσα ή σε άλλη γλώσσα που ο ύποπτος ή ο κατηγορούμενος γνωρίζει (Προοίμιο Σημείο 22). </a:t>
            </a:r>
            <a:endParaRPr lang="el-GR" sz="1800" dirty="0">
              <a:latin typeface="Calibri" pitchFamily="34"/>
              <a:cs typeface="Calibri" pitchFamily="34"/>
            </a:endParaRPr>
          </a:p>
          <a:p>
            <a:pPr marL="342900" lvl="0" indent="-342900" algn="just">
              <a:lnSpc>
                <a:spcPct val="150000"/>
              </a:lnSpc>
              <a:spcBef>
                <a:spcPts val="0"/>
              </a:spcBef>
              <a:buFont typeface="Symbol" pitchFamily="18"/>
              <a:buChar char="-"/>
            </a:pPr>
            <a:r>
              <a:rPr lang="el-GR" sz="1800" dirty="0">
                <a:latin typeface="Times New Roman" pitchFamily="18"/>
                <a:cs typeface="Calibri" pitchFamily="34"/>
              </a:rPr>
              <a:t>Το δικαίωμα ισχύει τόσο για την ποινική διαδικασία όσο και για τη διαδικασία εκτέλεσης ευρωπαϊκού εντάλματος σύλληψης (άρθρο 1). </a:t>
            </a:r>
            <a:endParaRPr lang="el-GR" sz="1800" dirty="0">
              <a:latin typeface="Calibri" pitchFamily="34"/>
              <a:cs typeface="Calibri" pitchFamily="34"/>
            </a:endParaRPr>
          </a:p>
          <a:p>
            <a:pPr marL="342900" lvl="0" indent="-342900" algn="just">
              <a:lnSpc>
                <a:spcPct val="150000"/>
              </a:lnSpc>
              <a:spcBef>
                <a:spcPts val="0"/>
              </a:spcBef>
              <a:buFont typeface="Symbol" pitchFamily="18"/>
              <a:buChar char="-"/>
            </a:pPr>
            <a:r>
              <a:rPr lang="el-GR" sz="1800" dirty="0">
                <a:latin typeface="Times New Roman" pitchFamily="18"/>
                <a:cs typeface="Calibri" pitchFamily="34"/>
              </a:rPr>
              <a:t>Περιεχόμενο δικαιώματα σε διερμηνεία (άρθρο 2 Οδηγίας). </a:t>
            </a:r>
            <a:endParaRPr lang="el-GR" sz="1800" dirty="0">
              <a:latin typeface="Calibri" pitchFamily="34"/>
              <a:cs typeface="Calibri" pitchFamily="34"/>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05B68B-FF63-84C0-9583-72E58222A030}"/>
              </a:ext>
            </a:extLst>
          </p:cNvPr>
          <p:cNvSpPr>
            <a:spLocks noGrp="1"/>
          </p:cNvSpPr>
          <p:nvPr>
            <p:ph type="title"/>
          </p:nvPr>
        </p:nvSpPr>
        <p:spPr/>
        <p:txBody>
          <a:bodyPr/>
          <a:lstStyle/>
          <a:p>
            <a:pPr algn="ctr"/>
            <a:r>
              <a:rPr lang="en-US" b="1" dirty="0"/>
              <a:t>V. </a:t>
            </a:r>
            <a:r>
              <a:rPr lang="el-GR" b="1" dirty="0"/>
              <a:t>Τα θεμελιώδη δικονομικά δικαιώματα</a:t>
            </a:r>
            <a:br>
              <a:rPr lang="el-GR" b="1" dirty="0"/>
            </a:br>
            <a:r>
              <a:rPr lang="el-GR" b="1" dirty="0"/>
              <a:t>(σύμφωνα με τον ΧΘΔΕΕ και τις 6 Οδηγίες)</a:t>
            </a:r>
            <a:endParaRPr lang="el-GR" dirty="0"/>
          </a:p>
        </p:txBody>
      </p:sp>
      <p:sp>
        <p:nvSpPr>
          <p:cNvPr id="3" name="Θέση περιεχομένου 2">
            <a:extLst>
              <a:ext uri="{FF2B5EF4-FFF2-40B4-BE49-F238E27FC236}">
                <a16:creationId xmlns:a16="http://schemas.microsoft.com/office/drawing/2014/main" id="{C86D7998-34D1-6AE0-11B9-2776DD81934F}"/>
              </a:ext>
            </a:extLst>
          </p:cNvPr>
          <p:cNvSpPr>
            <a:spLocks noGrp="1"/>
          </p:cNvSpPr>
          <p:nvPr>
            <p:ph idx="1"/>
          </p:nvPr>
        </p:nvSpPr>
        <p:spPr/>
        <p:txBody>
          <a:bodyPr>
            <a:normAutofit fontScale="92500" lnSpcReduction="10000"/>
          </a:bodyPr>
          <a:lstStyle/>
          <a:p>
            <a:pPr marL="342900" lvl="0" indent="-342900" algn="just">
              <a:lnSpc>
                <a:spcPct val="170000"/>
              </a:lnSpc>
              <a:spcBef>
                <a:spcPts val="0"/>
              </a:spcBef>
              <a:buFont typeface="Symbol" pitchFamily="18"/>
              <a:buChar char="-"/>
            </a:pPr>
            <a:r>
              <a:rPr lang="el-GR" sz="2000" dirty="0">
                <a:latin typeface="+mn-lt"/>
                <a:cs typeface="Calibri" pitchFamily="34"/>
              </a:rPr>
              <a:t>Περιεχόμενο δικαιώματος σε μετάφραση ουσιωδών εγγράφων (άρθρο 3 της Οδηγίας). </a:t>
            </a:r>
          </a:p>
          <a:p>
            <a:pPr marL="342900" lvl="0" indent="-342900" algn="just">
              <a:lnSpc>
                <a:spcPct val="170000"/>
              </a:lnSpc>
              <a:spcBef>
                <a:spcPts val="0"/>
              </a:spcBef>
              <a:buFont typeface="Symbol" panose="05050102010706020507" pitchFamily="18" charset="2"/>
              <a:buChar char="-"/>
            </a:pPr>
            <a:r>
              <a:rPr lang="el-GR" sz="2000" dirty="0">
                <a:effectLst/>
                <a:latin typeface="+mn-lt"/>
                <a:ea typeface="Calibri" panose="020F0502020204030204" pitchFamily="34" charset="0"/>
                <a:cs typeface="Calibri" panose="020F0502020204030204" pitchFamily="34" charset="0"/>
              </a:rPr>
              <a:t>Τα έγγραφα που πρέπει οπωσδήποτε να θεωρούνται ουσιώδη: α. αποφάσεις που συνεπάγονται τη στέρηση της ελευθερίας, β. έγγραφα απαγγελίας κατηγορίας, γ. οποιαδήποτε δικαστική απόφαση. </a:t>
            </a:r>
          </a:p>
          <a:p>
            <a:pPr marL="342900" lvl="0" indent="-342900" algn="just">
              <a:lnSpc>
                <a:spcPct val="170000"/>
              </a:lnSpc>
              <a:spcBef>
                <a:spcPts val="0"/>
              </a:spcBef>
              <a:buFont typeface="Symbol" panose="05050102010706020507" pitchFamily="18" charset="2"/>
              <a:buChar char="-"/>
            </a:pPr>
            <a:r>
              <a:rPr lang="el-GR" sz="2000" dirty="0">
                <a:effectLst/>
                <a:latin typeface="+mn-lt"/>
                <a:ea typeface="Calibri" panose="020F0502020204030204" pitchFamily="34" charset="0"/>
                <a:cs typeface="Calibri" panose="020F0502020204030204" pitchFamily="34" charset="0"/>
              </a:rPr>
              <a:t>Αίτημα μετάφρασης εγγράφων πέραν των υποχρεωτικώς </a:t>
            </a:r>
            <a:r>
              <a:rPr lang="el-GR" sz="2000" dirty="0" err="1">
                <a:effectLst/>
                <a:latin typeface="+mn-lt"/>
                <a:ea typeface="Calibri" panose="020F0502020204030204" pitchFamily="34" charset="0"/>
                <a:cs typeface="Calibri" panose="020F0502020204030204" pitchFamily="34" charset="0"/>
              </a:rPr>
              <a:t>μεταφραστέων</a:t>
            </a:r>
            <a:r>
              <a:rPr lang="el-GR" sz="2000" dirty="0">
                <a:effectLst/>
                <a:latin typeface="+mn-lt"/>
                <a:ea typeface="Calibri" panose="020F0502020204030204" pitchFamily="34" charset="0"/>
                <a:cs typeface="Calibri" panose="020F0502020204030204" pitchFamily="34" charset="0"/>
              </a:rPr>
              <a:t>: άρθρο 3 παρ. 3</a:t>
            </a:r>
          </a:p>
          <a:p>
            <a:pPr marL="342900" lvl="0" indent="-342900" algn="just">
              <a:lnSpc>
                <a:spcPct val="170000"/>
              </a:lnSpc>
              <a:spcBef>
                <a:spcPts val="0"/>
              </a:spcBef>
              <a:buFont typeface="Symbol" panose="05050102010706020507" pitchFamily="18" charset="2"/>
              <a:buChar char="-"/>
            </a:pPr>
            <a:r>
              <a:rPr lang="el-GR" sz="2000" dirty="0">
                <a:effectLst/>
                <a:latin typeface="+mn-lt"/>
                <a:ea typeface="Calibri" panose="020F0502020204030204" pitchFamily="34" charset="0"/>
                <a:cs typeface="Calibri" panose="020F0502020204030204" pitchFamily="34" charset="0"/>
              </a:rPr>
              <a:t>Εξαιρέσεις από το δικαίωμα: άρθρ. 3 παρ. 7</a:t>
            </a:r>
          </a:p>
          <a:p>
            <a:pPr marL="342900" lvl="0" indent="-342900" algn="just">
              <a:lnSpc>
                <a:spcPct val="170000"/>
              </a:lnSpc>
              <a:spcBef>
                <a:spcPts val="0"/>
              </a:spcBef>
              <a:buFont typeface="Symbol" panose="05050102010706020507" pitchFamily="18" charset="2"/>
              <a:buChar char="-"/>
            </a:pPr>
            <a:r>
              <a:rPr lang="el-GR" sz="2000" dirty="0">
                <a:effectLst/>
                <a:latin typeface="+mn-lt"/>
                <a:ea typeface="Calibri" panose="020F0502020204030204" pitchFamily="34" charset="0"/>
                <a:cs typeface="Calibri" panose="020F0502020204030204" pitchFamily="34" charset="0"/>
              </a:rPr>
              <a:t>Παραίτηση από το δικαίωμα: άρθρ. 3 παρ. 8</a:t>
            </a:r>
          </a:p>
          <a:p>
            <a:pPr marL="342900" lvl="0" indent="-342900" algn="just">
              <a:lnSpc>
                <a:spcPct val="170000"/>
              </a:lnSpc>
              <a:spcBef>
                <a:spcPts val="0"/>
              </a:spcBef>
              <a:buFont typeface="Symbol" panose="05050102010706020507" pitchFamily="18" charset="2"/>
              <a:buChar char="-"/>
            </a:pPr>
            <a:r>
              <a:rPr lang="el-GR" sz="2000" dirty="0">
                <a:effectLst/>
                <a:latin typeface="+mn-lt"/>
                <a:ea typeface="Calibri" panose="020F0502020204030204" pitchFamily="34" charset="0"/>
                <a:cs typeface="Calibri" panose="020F0502020204030204" pitchFamily="34" charset="0"/>
              </a:rPr>
              <a:t>Ποιότητα μετάφρασης: άρθρ. 3 παρ. 9 </a:t>
            </a:r>
          </a:p>
          <a:p>
            <a:pPr marL="342900" lvl="0" indent="-342900" algn="just">
              <a:lnSpc>
                <a:spcPct val="170000"/>
              </a:lnSpc>
              <a:spcBef>
                <a:spcPts val="0"/>
              </a:spcBef>
              <a:buFont typeface="Symbol" panose="05050102010706020507" pitchFamily="18" charset="2"/>
              <a:buChar char="-"/>
            </a:pPr>
            <a:r>
              <a:rPr lang="el-GR" sz="2000" dirty="0">
                <a:effectLst/>
                <a:latin typeface="+mn-lt"/>
                <a:ea typeface="Calibri" panose="020F0502020204030204" pitchFamily="34" charset="0"/>
                <a:cs typeface="Calibri" panose="020F0502020204030204" pitchFamily="34" charset="0"/>
              </a:rPr>
              <a:t>Τα έξοδα διερμηνείας και μετάφρασης βαρύνουν αποκλειστικά τα κράτη-μέλη (άρθρο 4 Οδηγίας)</a:t>
            </a:r>
          </a:p>
          <a:p>
            <a:pPr marL="342900" lvl="0" indent="-342900" algn="just">
              <a:lnSpc>
                <a:spcPct val="170000"/>
              </a:lnSpc>
              <a:spcBef>
                <a:spcPts val="0"/>
              </a:spcBef>
              <a:buFont typeface="Symbol" panose="05050102010706020507" pitchFamily="18" charset="2"/>
              <a:buChar char="-"/>
            </a:pPr>
            <a:r>
              <a:rPr lang="el-GR" sz="2000" dirty="0">
                <a:effectLst/>
                <a:latin typeface="+mn-lt"/>
                <a:ea typeface="Calibri" panose="020F0502020204030204" pitchFamily="34" charset="0"/>
                <a:cs typeface="Calibri" panose="020F0502020204030204" pitchFamily="34" charset="0"/>
              </a:rPr>
              <a:t>Έλεγχος ποιότητας διερμηνείας και μετάφρασης (άρθρο 5 Οδηγίας) </a:t>
            </a:r>
          </a:p>
          <a:p>
            <a:endParaRPr lang="el-GR" dirty="0"/>
          </a:p>
        </p:txBody>
      </p:sp>
    </p:spTree>
    <p:extLst>
      <p:ext uri="{BB962C8B-B14F-4D97-AF65-F5344CB8AC3E}">
        <p14:creationId xmlns:p14="http://schemas.microsoft.com/office/powerpoint/2010/main" val="2231406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44">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A9AC7B-865C-D83D-C805-3CA8044F971E}"/>
              </a:ext>
            </a:extLst>
          </p:cNvPr>
          <p:cNvSpPr txBox="1">
            <a:spLocks noGrp="1"/>
          </p:cNvSpPr>
          <p:nvPr>
            <p:ph type="title"/>
          </p:nvPr>
        </p:nvSpPr>
        <p:spPr/>
        <p:txBody>
          <a:bodyPr anchorCtr="1">
            <a:normAutofit fontScale="90000"/>
          </a:bodyPr>
          <a:lstStyle/>
          <a:p>
            <a:pPr lvl="0" algn="ctr"/>
            <a:r>
              <a:rPr lang="el-GR" sz="4000" b="1"/>
              <a:t>Ι. Η προστασία της Ε.Ε. στα θεμελιώδη δικαιώματα των προσώπων που εμπλέκονται σε ποινικές διαδικασίες</a:t>
            </a:r>
          </a:p>
        </p:txBody>
      </p:sp>
      <p:sp>
        <p:nvSpPr>
          <p:cNvPr id="3" name="Θέση περιεχομένου 2">
            <a:extLst>
              <a:ext uri="{FF2B5EF4-FFF2-40B4-BE49-F238E27FC236}">
                <a16:creationId xmlns:a16="http://schemas.microsoft.com/office/drawing/2014/main" id="{30D68878-4EBC-C408-DB80-E5ED69AA2E4C}"/>
              </a:ext>
            </a:extLst>
          </p:cNvPr>
          <p:cNvSpPr txBox="1">
            <a:spLocks noGrp="1"/>
          </p:cNvSpPr>
          <p:nvPr>
            <p:ph idx="1"/>
          </p:nvPr>
        </p:nvSpPr>
        <p:spPr>
          <a:xfrm>
            <a:off x="838200" y="1607913"/>
            <a:ext cx="10515600" cy="4351336"/>
          </a:xfrm>
        </p:spPr>
        <p:txBody>
          <a:bodyPr>
            <a:normAutofit fontScale="92500"/>
          </a:bodyPr>
          <a:lstStyle/>
          <a:p>
            <a:pPr marL="0" lvl="0" indent="0" algn="just">
              <a:lnSpc>
                <a:spcPct val="150000"/>
              </a:lnSpc>
              <a:spcBef>
                <a:spcPts val="0"/>
              </a:spcBef>
              <a:buNone/>
            </a:pPr>
            <a:r>
              <a:rPr lang="el-GR" sz="2600" dirty="0">
                <a:cs typeface="Calibri" pitchFamily="34"/>
              </a:rPr>
              <a:t>Η Ε.Ε. καταβάλλει προσπάθειες να καταπολεμήσει το διασυνοριακό έγκλημα. Παράλληλα, θέτει και τα ελάχιστα εχέγγυα που πρέπει να τηρούν τα κράτη μέλη της ώστε να μην παραβιάζονται οι θεμελιώδεις αξίες και τα θεμελιώδη δικαιώματα του ανθρώπου, όπως αυτά αναγνωρίζονται σε κάθε κράτος δικαίου. </a:t>
            </a:r>
            <a:endParaRPr lang="el-GR" sz="2600" dirty="0"/>
          </a:p>
          <a:p>
            <a:pPr marL="0" lvl="0" indent="0" algn="just">
              <a:lnSpc>
                <a:spcPct val="150000"/>
              </a:lnSpc>
              <a:spcBef>
                <a:spcPts val="0"/>
              </a:spcBef>
              <a:buNone/>
            </a:pPr>
            <a:r>
              <a:rPr lang="el-GR" sz="2600" dirty="0">
                <a:cs typeface="Calibri" pitchFamily="34"/>
              </a:rPr>
              <a:t>Κεντρικός στόχος: η δημιουργία ενός ευρωπαϊκού κεκτημένου προστασίας ανθρωπίνων δικαιωμάτων και η δέσμευση όλων των κρατών μελών της για την προστασία ανθρωπίνων δικαιωμάτων στο πλαίσιο των ποινικών διαδικασιών.</a:t>
            </a:r>
            <a:endParaRPr lang="el-GR" sz="2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29">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AF9F50-86B8-E463-C4F6-5852063C9E57}"/>
              </a:ext>
            </a:extLst>
          </p:cNvPr>
          <p:cNvSpPr txBox="1">
            <a:spLocks noGrp="1"/>
          </p:cNvSpPr>
          <p:nvPr>
            <p:ph type="title"/>
          </p:nvPr>
        </p:nvSpPr>
        <p:spPr/>
        <p:txBody>
          <a:bodyPr anchorCtr="1"/>
          <a:lstStyle/>
          <a:p>
            <a:pPr lvl="0" algn="ctr"/>
            <a:r>
              <a:rPr lang="en-US" b="1"/>
              <a:t>V. </a:t>
            </a:r>
            <a:r>
              <a:rPr lang="el-GR" b="1"/>
              <a:t>Τα θεμελιώδη δικονομικά δικαιώματα</a:t>
            </a:r>
            <a:br>
              <a:rPr lang="el-GR" b="1"/>
            </a:br>
            <a:r>
              <a:rPr lang="el-GR" b="1"/>
              <a:t>(σύμφωνα με τον ΧΘΔΕΕ και τις 6 Οδηγίες)</a:t>
            </a:r>
            <a:endParaRPr lang="el-GR"/>
          </a:p>
        </p:txBody>
      </p:sp>
      <p:sp>
        <p:nvSpPr>
          <p:cNvPr id="3" name="Θέση περιεχομένου 2">
            <a:extLst>
              <a:ext uri="{FF2B5EF4-FFF2-40B4-BE49-F238E27FC236}">
                <a16:creationId xmlns:a16="http://schemas.microsoft.com/office/drawing/2014/main" id="{092F6CFC-583A-4D63-4F8B-0C3705388803}"/>
              </a:ext>
            </a:extLst>
          </p:cNvPr>
          <p:cNvSpPr txBox="1">
            <a:spLocks noGrp="1"/>
          </p:cNvSpPr>
          <p:nvPr>
            <p:ph idx="1"/>
          </p:nvPr>
        </p:nvSpPr>
        <p:spPr/>
        <p:txBody>
          <a:bodyPr>
            <a:noAutofit/>
          </a:bodyPr>
          <a:lstStyle/>
          <a:p>
            <a:pPr marL="0" lvl="0" indent="0" algn="just">
              <a:lnSpc>
                <a:spcPct val="150000"/>
              </a:lnSpc>
              <a:spcBef>
                <a:spcPts val="0"/>
              </a:spcBef>
              <a:buNone/>
            </a:pPr>
            <a:r>
              <a:rPr lang="el-GR" sz="1400" b="1" dirty="0">
                <a:latin typeface="Times New Roman" pitchFamily="18"/>
                <a:cs typeface="Calibri" pitchFamily="34"/>
              </a:rPr>
              <a:t>6.γ) Το δικαίωμα ενημέρωσης (2</a:t>
            </a:r>
            <a:r>
              <a:rPr lang="el-GR" sz="1400" b="1" baseline="30000" dirty="0">
                <a:latin typeface="Times New Roman" pitchFamily="18"/>
                <a:cs typeface="Calibri" pitchFamily="34"/>
              </a:rPr>
              <a:t>ο</a:t>
            </a:r>
            <a:r>
              <a:rPr lang="el-GR" sz="1400" b="1" dirty="0">
                <a:latin typeface="Times New Roman" pitchFamily="18"/>
                <a:cs typeface="Calibri" pitchFamily="34"/>
              </a:rPr>
              <a:t> μέτρο Οδικού Χάρτη – Οδηγία 2012/13/ΕΕ του Ευρωπαϊκού Κοινοβουλίου και του Συμβουλίου)</a:t>
            </a:r>
            <a:endParaRPr lang="el-GR" sz="1400" dirty="0">
              <a:latin typeface="Calibri" pitchFamily="34"/>
              <a:cs typeface="Calibri" pitchFamily="34"/>
            </a:endParaRPr>
          </a:p>
          <a:p>
            <a:pPr marL="342900" lvl="0" indent="-342900" algn="just">
              <a:lnSpc>
                <a:spcPct val="150000"/>
              </a:lnSpc>
              <a:spcBef>
                <a:spcPts val="0"/>
              </a:spcBef>
              <a:buFont typeface="Wingdings" pitchFamily="2"/>
              <a:buChar char=""/>
            </a:pPr>
            <a:r>
              <a:rPr lang="el-GR" sz="1400" dirty="0">
                <a:latin typeface="Times New Roman" pitchFamily="18"/>
                <a:cs typeface="Times New Roman" pitchFamily="18"/>
              </a:rPr>
              <a:t>άρθρο 3 – </a:t>
            </a:r>
            <a:r>
              <a:rPr lang="el-GR" sz="1400" b="1" dirty="0">
                <a:latin typeface="Times New Roman" pitchFamily="18"/>
                <a:cs typeface="Times New Roman" pitchFamily="18"/>
              </a:rPr>
              <a:t>δικαίωμα ενημέρωσης για τα δικαιώματα</a:t>
            </a:r>
            <a:r>
              <a:rPr lang="el-GR" sz="1400" dirty="0">
                <a:latin typeface="Times New Roman" pitchFamily="18"/>
                <a:cs typeface="Times New Roman" pitchFamily="18"/>
              </a:rPr>
              <a:t> άμεσα, γραπτώς ή προφορικώς </a:t>
            </a:r>
            <a:endParaRPr lang="el-GR" sz="1400" dirty="0">
              <a:latin typeface="Calibri" pitchFamily="34"/>
              <a:cs typeface="Times New Roman" pitchFamily="18"/>
            </a:endParaRPr>
          </a:p>
          <a:p>
            <a:pPr marL="342900" lvl="0" indent="-342900" algn="just">
              <a:lnSpc>
                <a:spcPct val="150000"/>
              </a:lnSpc>
              <a:spcBef>
                <a:spcPts val="0"/>
              </a:spcBef>
              <a:buFont typeface="Wingdings" pitchFamily="2"/>
              <a:buChar char=""/>
            </a:pPr>
            <a:r>
              <a:rPr lang="el-GR" sz="1400" dirty="0">
                <a:latin typeface="Times New Roman" pitchFamily="18"/>
                <a:cs typeface="Times New Roman" pitchFamily="18"/>
              </a:rPr>
              <a:t>άρθρο 4 – δικαίωμα ενημέρωσης για τα επιπλέον δικαιώματα σε περίπτωση σύλληψης, μέσω «Εγγράφου Δικαιωμάτων» (“</a:t>
            </a:r>
            <a:r>
              <a:rPr lang="en-US" sz="1400" dirty="0">
                <a:latin typeface="Times New Roman" pitchFamily="18"/>
                <a:cs typeface="Times New Roman" pitchFamily="18"/>
              </a:rPr>
              <a:t>Letter of Rights</a:t>
            </a:r>
            <a:r>
              <a:rPr lang="el-GR" sz="1400" dirty="0">
                <a:latin typeface="Times New Roman" pitchFamily="18"/>
                <a:cs typeface="Times New Roman" pitchFamily="18"/>
              </a:rPr>
              <a:t>”) που χορηγείται άμεσα σε συλληφθέντες σε απλή και κατανοητή γλώσσα και να περιλαμβάνει το σύνολο των δικαιωμάτων τους (βλ. Παράρτημα Ι)</a:t>
            </a:r>
            <a:endParaRPr lang="el-GR" sz="1400" dirty="0">
              <a:latin typeface="Calibri" pitchFamily="34"/>
              <a:cs typeface="Times New Roman" pitchFamily="18"/>
            </a:endParaRPr>
          </a:p>
          <a:p>
            <a:pPr marL="342900" lvl="0" indent="-342900" algn="just">
              <a:lnSpc>
                <a:spcPct val="150000"/>
              </a:lnSpc>
              <a:spcBef>
                <a:spcPts val="0"/>
              </a:spcBef>
              <a:buFont typeface="Wingdings" pitchFamily="2"/>
              <a:buChar char=""/>
            </a:pPr>
            <a:r>
              <a:rPr lang="el-GR" sz="1400" dirty="0">
                <a:latin typeface="Times New Roman" pitchFamily="18"/>
                <a:cs typeface="Times New Roman" pitchFamily="18"/>
              </a:rPr>
              <a:t>άρθρο 5 – δικαίωμα ενημέρωσης για τα επιπλέον δικαιώματα για το ΕΕΣ, μέσω «Εγγράφου Δικαιωμάτων» (“</a:t>
            </a:r>
            <a:r>
              <a:rPr lang="en-US" sz="1400" dirty="0">
                <a:latin typeface="Times New Roman" pitchFamily="18"/>
                <a:cs typeface="Times New Roman" pitchFamily="18"/>
              </a:rPr>
              <a:t>Letter of Rights</a:t>
            </a:r>
            <a:r>
              <a:rPr lang="el-GR" sz="1400" dirty="0">
                <a:latin typeface="Times New Roman" pitchFamily="18"/>
                <a:cs typeface="Times New Roman" pitchFamily="18"/>
              </a:rPr>
              <a:t>”) που χορηγείται άμεσα σε </a:t>
            </a:r>
            <a:r>
              <a:rPr lang="el-GR" sz="1400" dirty="0" err="1">
                <a:latin typeface="Times New Roman" pitchFamily="18"/>
                <a:cs typeface="Times New Roman" pitchFamily="18"/>
              </a:rPr>
              <a:t>εκζητούμενους</a:t>
            </a:r>
            <a:r>
              <a:rPr lang="el-GR" sz="1400" dirty="0">
                <a:latin typeface="Times New Roman" pitchFamily="18"/>
                <a:cs typeface="Times New Roman" pitchFamily="18"/>
              </a:rPr>
              <a:t> σε απλή και κατανοητή γλώσσα και να περιλαμβάνει το σύνολο των δικαιωμάτων τους (βλ. Παράρτημα ΙΙ)</a:t>
            </a:r>
            <a:endParaRPr lang="el-GR" sz="1400" dirty="0">
              <a:latin typeface="Calibri" pitchFamily="34"/>
              <a:cs typeface="Times New Roman" pitchFamily="18"/>
            </a:endParaRPr>
          </a:p>
          <a:p>
            <a:pPr marL="342900" lvl="0" indent="-342900" algn="just">
              <a:lnSpc>
                <a:spcPct val="150000"/>
              </a:lnSpc>
              <a:spcBef>
                <a:spcPts val="0"/>
              </a:spcBef>
              <a:buFont typeface="Wingdings" pitchFamily="2"/>
              <a:buChar char=""/>
            </a:pPr>
            <a:r>
              <a:rPr lang="el-GR" sz="1400" dirty="0">
                <a:latin typeface="Times New Roman" pitchFamily="18"/>
                <a:cs typeface="Times New Roman" pitchFamily="18"/>
              </a:rPr>
              <a:t>άρθρο 6 – </a:t>
            </a:r>
            <a:r>
              <a:rPr lang="el-GR" sz="1400" b="1" dirty="0">
                <a:latin typeface="Times New Roman" pitchFamily="18"/>
                <a:cs typeface="Times New Roman" pitchFamily="18"/>
              </a:rPr>
              <a:t>δικαίωμα ενημέρωσης για την κατηγορία</a:t>
            </a:r>
            <a:r>
              <a:rPr lang="el-GR" sz="1400" dirty="0">
                <a:latin typeface="Times New Roman" pitchFamily="18"/>
                <a:cs typeface="Times New Roman" pitchFamily="18"/>
              </a:rPr>
              <a:t>, ειδικότερα α) άμεση ενημέρωση για τους λόγους σύλληψης ή κράτησης και για την αποδιδόμενη στο πρόσωπο αξιόποινη πράξη, β) εν συνεχεία λεπτομερής ενημέρωση για την αποδιδόμενη κατηγορία, τη φύση και το νομικό χαρακτηρισμό της και το είδος της συμμετοχής που αποδίδεται στο πρόσωπο, ώστε να εξασφαλιστούν η δίκαιη δίκη και τα δικαιώματα υπεράσπισης</a:t>
            </a:r>
            <a:endParaRPr lang="el-GR" sz="1400" dirty="0">
              <a:latin typeface="Calibri" pitchFamily="34"/>
              <a:cs typeface="Times New Roman" pitchFamily="18"/>
            </a:endParaRPr>
          </a:p>
          <a:p>
            <a:pPr marL="342900" lvl="0" indent="-342900" algn="just">
              <a:lnSpc>
                <a:spcPct val="150000"/>
              </a:lnSpc>
              <a:spcBef>
                <a:spcPts val="0"/>
              </a:spcBef>
              <a:buFont typeface="Wingdings" pitchFamily="2"/>
              <a:buChar char=""/>
            </a:pPr>
            <a:r>
              <a:rPr lang="el-GR" sz="1400" dirty="0">
                <a:latin typeface="Times New Roman" pitchFamily="18"/>
                <a:cs typeface="Times New Roman" pitchFamily="18"/>
              </a:rPr>
              <a:t>άρθρο 7 – </a:t>
            </a:r>
            <a:r>
              <a:rPr lang="el-GR" sz="1400" b="1" dirty="0">
                <a:latin typeface="Times New Roman" pitchFamily="18"/>
                <a:cs typeface="Times New Roman" pitchFamily="18"/>
              </a:rPr>
              <a:t>πρόσβαση στο υλικό της δικογραφίας</a:t>
            </a:r>
            <a:r>
              <a:rPr lang="el-GR" sz="1400" dirty="0">
                <a:latin typeface="Times New Roman" pitchFamily="18"/>
                <a:cs typeface="Times New Roman" pitchFamily="18"/>
              </a:rPr>
              <a:t> προς τον σκοπό προετοιμασίας της υπεράσπισής του και τελικώς αποτελεσματικής άσκησης του δικαιώματος υπεράσπισής του</a:t>
            </a:r>
            <a:endParaRPr lang="el-GR" sz="1400" dirty="0">
              <a:latin typeface="Calibri" pitchFamily="34"/>
              <a:cs typeface="Times New Roman" pitchFamily="1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30">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47CE9E-890E-4969-8B3F-EDAA3E96EF25}"/>
              </a:ext>
            </a:extLst>
          </p:cNvPr>
          <p:cNvSpPr txBox="1">
            <a:spLocks noGrp="1"/>
          </p:cNvSpPr>
          <p:nvPr>
            <p:ph type="title"/>
          </p:nvPr>
        </p:nvSpPr>
        <p:spPr/>
        <p:txBody>
          <a:bodyPr anchorCtr="1"/>
          <a:lstStyle/>
          <a:p>
            <a:pPr lvl="0" algn="ctr"/>
            <a:r>
              <a:rPr lang="en-US" b="1"/>
              <a:t>V. </a:t>
            </a:r>
            <a:r>
              <a:rPr lang="el-GR" b="1"/>
              <a:t>Τα θεμελιώδη δικονομικά δικαιώματα</a:t>
            </a:r>
            <a:br>
              <a:rPr lang="el-GR" b="1"/>
            </a:br>
            <a:r>
              <a:rPr lang="el-GR" b="1"/>
              <a:t>(σύμφωνα με τον ΧΘΔΕΕ και τις 6 Οδηγίες)</a:t>
            </a:r>
            <a:endParaRPr lang="el-GR"/>
          </a:p>
        </p:txBody>
      </p:sp>
      <p:sp>
        <p:nvSpPr>
          <p:cNvPr id="3" name="Θέση περιεχομένου 2">
            <a:extLst>
              <a:ext uri="{FF2B5EF4-FFF2-40B4-BE49-F238E27FC236}">
                <a16:creationId xmlns:a16="http://schemas.microsoft.com/office/drawing/2014/main" id="{0068656F-379D-6F88-41E6-1089399001A1}"/>
              </a:ext>
            </a:extLst>
          </p:cNvPr>
          <p:cNvSpPr txBox="1">
            <a:spLocks noGrp="1"/>
          </p:cNvSpPr>
          <p:nvPr>
            <p:ph idx="1"/>
          </p:nvPr>
        </p:nvSpPr>
        <p:spPr/>
        <p:txBody>
          <a:bodyPr>
            <a:normAutofit/>
          </a:bodyPr>
          <a:lstStyle/>
          <a:p>
            <a:pPr marL="0" lvl="0" indent="0" algn="just">
              <a:lnSpc>
                <a:spcPct val="170000"/>
              </a:lnSpc>
              <a:spcBef>
                <a:spcPts val="0"/>
              </a:spcBef>
              <a:buNone/>
            </a:pPr>
            <a:r>
              <a:rPr lang="el-GR" sz="1800" b="1" dirty="0">
                <a:latin typeface="+mn-lt"/>
                <a:cs typeface="Times New Roman" pitchFamily="18"/>
              </a:rPr>
              <a:t>7. Αρχή της νομιμότητας (άρθρο 49 παρ. 1-2 του Χάρτη) </a:t>
            </a:r>
            <a:endParaRPr lang="el-GR" sz="1800" dirty="0">
              <a:latin typeface="+mn-lt"/>
              <a:cs typeface="Times New Roman" pitchFamily="18"/>
            </a:endParaRPr>
          </a:p>
          <a:p>
            <a:pPr marL="342900" lvl="0" indent="-342900" algn="just">
              <a:lnSpc>
                <a:spcPct val="170000"/>
              </a:lnSpc>
              <a:spcBef>
                <a:spcPts val="0"/>
              </a:spcBef>
              <a:buFont typeface="Symbol" pitchFamily="18"/>
              <a:buChar char="-"/>
            </a:pPr>
            <a:r>
              <a:rPr lang="el-GR" sz="1800" dirty="0">
                <a:latin typeface="+mn-lt"/>
                <a:cs typeface="Calibri" pitchFamily="34"/>
              </a:rPr>
              <a:t>Κανείς δεν μπορεί να τιμωρηθεί για πράξη που κατά τον χρόνο τέλεσής της δεν ήταν αξιόποινη. </a:t>
            </a:r>
          </a:p>
          <a:p>
            <a:pPr marL="342900" indent="-342900" algn="just">
              <a:lnSpc>
                <a:spcPct val="170000"/>
              </a:lnSpc>
              <a:spcBef>
                <a:spcPts val="0"/>
              </a:spcBef>
              <a:buFont typeface="Symbol" pitchFamily="18"/>
              <a:buChar char="-"/>
            </a:pPr>
            <a:r>
              <a:rPr lang="el-GR" sz="1800" dirty="0">
                <a:latin typeface="+mn-lt"/>
                <a:ea typeface="Calibri" panose="020F0502020204030204" pitchFamily="34" charset="0"/>
                <a:cs typeface="Calibri" panose="020F0502020204030204" pitchFamily="34" charset="0"/>
              </a:rPr>
              <a:t>Η αρχή αυτή κατοχυρώνει την ασφάλεια δικαίου για τους πολίτες, καθώς απαγορεύει κατ’ </a:t>
            </a:r>
            <a:r>
              <a:rPr lang="el-GR" sz="1800" dirty="0" err="1">
                <a:latin typeface="+mn-lt"/>
                <a:ea typeface="Calibri" panose="020F0502020204030204" pitchFamily="34" charset="0"/>
                <a:cs typeface="Calibri" panose="020F0502020204030204" pitchFamily="34" charset="0"/>
              </a:rPr>
              <a:t>ουσίαν</a:t>
            </a:r>
            <a:r>
              <a:rPr lang="el-GR" sz="1800" dirty="0">
                <a:latin typeface="+mn-lt"/>
                <a:ea typeface="Calibri" panose="020F0502020204030204" pitchFamily="34" charset="0"/>
                <a:cs typeface="Calibri" panose="020F0502020204030204" pitchFamily="34" charset="0"/>
              </a:rPr>
              <a:t> την τυπικά αυθαίρετη και εκ των υστέρων </a:t>
            </a:r>
            <a:r>
              <a:rPr lang="el-GR" sz="1800" dirty="0" err="1">
                <a:latin typeface="+mn-lt"/>
                <a:ea typeface="Calibri" panose="020F0502020204030204" pitchFamily="34" charset="0"/>
                <a:cs typeface="Calibri" panose="020F0502020204030204" pitchFamily="34" charset="0"/>
              </a:rPr>
              <a:t>τιμώρηση</a:t>
            </a:r>
            <a:r>
              <a:rPr lang="el-GR" sz="1800" dirty="0">
                <a:latin typeface="+mn-lt"/>
                <a:ea typeface="Calibri" panose="020F0502020204030204" pitchFamily="34" charset="0"/>
                <a:cs typeface="Calibri" panose="020F0502020204030204" pitchFamily="34" charset="0"/>
              </a:rPr>
              <a:t> για μία πράξη.</a:t>
            </a:r>
          </a:p>
          <a:p>
            <a:pPr marL="342900" lvl="0" indent="-342900" algn="just">
              <a:lnSpc>
                <a:spcPct val="170000"/>
              </a:lnSpc>
              <a:spcBef>
                <a:spcPts val="0"/>
              </a:spcBef>
              <a:buFont typeface="Symbol" pitchFamily="18"/>
              <a:buChar char="-"/>
            </a:pPr>
            <a:r>
              <a:rPr lang="el-GR" sz="1800" dirty="0">
                <a:latin typeface="+mn-lt"/>
                <a:cs typeface="Calibri" pitchFamily="34"/>
              </a:rPr>
              <a:t>Από την αρχή της νομιμότητας απορρέει και </a:t>
            </a:r>
            <a:r>
              <a:rPr lang="el-GR" sz="1800" b="1" dirty="0">
                <a:latin typeface="+mn-lt"/>
                <a:cs typeface="Calibri" pitchFamily="34"/>
              </a:rPr>
              <a:t>η αρχή της αναδρομικής εφαρμογής του ευμενέστερου νόμου</a:t>
            </a:r>
            <a:r>
              <a:rPr lang="el-GR" sz="1800" dirty="0">
                <a:latin typeface="+mn-lt"/>
                <a:cs typeface="Calibri" pitchFamily="34"/>
              </a:rPr>
              <a:t>: Εάν κατά την εκδίκαση της υπόθεσης προβλέπεται αυστηρότερη ποινή από αυτήν που ίσχυε κατά τον χρόνο τέλεσης της πράξης, δεν μπορεί να επιβληθεί η βαρύτερη ποινή. Εάν κατά την εκδίκαση της υπόθεσης προβλέπεται ελαφρύτερη ποινή από αυτήν που ίσχυε κατά τον χρόνο τέλεσης της πράξης, θα επιβληθεί η ελαφρύτερη ποινή.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31">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01D69D-E70E-D7C9-EFFF-5978D013C7BF}"/>
              </a:ext>
            </a:extLst>
          </p:cNvPr>
          <p:cNvSpPr txBox="1">
            <a:spLocks noGrp="1"/>
          </p:cNvSpPr>
          <p:nvPr>
            <p:ph type="title"/>
          </p:nvPr>
        </p:nvSpPr>
        <p:spPr/>
        <p:txBody>
          <a:bodyPr anchorCtr="1"/>
          <a:lstStyle/>
          <a:p>
            <a:pPr lvl="0" algn="ctr"/>
            <a:r>
              <a:rPr lang="en-US" b="1"/>
              <a:t>V. </a:t>
            </a:r>
            <a:r>
              <a:rPr lang="el-GR" b="1"/>
              <a:t>Τα θεμελιώδη δικονομικά δικαιώματα</a:t>
            </a:r>
            <a:br>
              <a:rPr lang="el-GR" b="1"/>
            </a:br>
            <a:r>
              <a:rPr lang="el-GR" b="1"/>
              <a:t>(σύμφωνα με τον ΧΘΔΕΕ και τις 6 Οδηγίες)</a:t>
            </a:r>
            <a:endParaRPr lang="el-GR"/>
          </a:p>
        </p:txBody>
      </p:sp>
      <p:sp>
        <p:nvSpPr>
          <p:cNvPr id="3" name="Θέση περιεχομένου 2">
            <a:extLst>
              <a:ext uri="{FF2B5EF4-FFF2-40B4-BE49-F238E27FC236}">
                <a16:creationId xmlns:a16="http://schemas.microsoft.com/office/drawing/2014/main" id="{269A7752-7E00-7E2E-4657-B53F21F66012}"/>
              </a:ext>
            </a:extLst>
          </p:cNvPr>
          <p:cNvSpPr txBox="1">
            <a:spLocks noGrp="1"/>
          </p:cNvSpPr>
          <p:nvPr>
            <p:ph idx="1"/>
          </p:nvPr>
        </p:nvSpPr>
        <p:spPr>
          <a:xfrm>
            <a:off x="838203" y="1792970"/>
            <a:ext cx="10515600" cy="4351336"/>
          </a:xfrm>
        </p:spPr>
        <p:txBody>
          <a:bodyPr>
            <a:noAutofit/>
          </a:bodyPr>
          <a:lstStyle/>
          <a:p>
            <a:pPr marL="0" lvl="0" indent="0" algn="just">
              <a:lnSpc>
                <a:spcPct val="150000"/>
              </a:lnSpc>
              <a:spcBef>
                <a:spcPts val="0"/>
              </a:spcBef>
              <a:buNone/>
            </a:pPr>
            <a:r>
              <a:rPr lang="el-GR" sz="2200" b="1" dirty="0">
                <a:latin typeface="+mn-lt"/>
                <a:cs typeface="Times New Roman" pitchFamily="18"/>
              </a:rPr>
              <a:t>8. Αρχή της αναλογικότητας (άρθρο 49 παρ. 3 του Χάρτη) </a:t>
            </a:r>
            <a:endParaRPr lang="el-GR" sz="2200" dirty="0">
              <a:latin typeface="+mn-lt"/>
              <a:cs typeface="Times New Roman" pitchFamily="18"/>
            </a:endParaRPr>
          </a:p>
          <a:p>
            <a:pPr marL="342900" lvl="0" indent="-342900" algn="just">
              <a:lnSpc>
                <a:spcPct val="150000"/>
              </a:lnSpc>
              <a:spcBef>
                <a:spcPts val="0"/>
              </a:spcBef>
              <a:buFont typeface="Symbol" pitchFamily="18"/>
              <a:buChar char="-"/>
            </a:pPr>
            <a:r>
              <a:rPr lang="el-GR" sz="2200" dirty="0">
                <a:latin typeface="+mn-lt"/>
                <a:cs typeface="Calibri" pitchFamily="34"/>
              </a:rPr>
              <a:t>«Η αυστηρότητα της ποινής δεν πρέπει να είναι δυσανάλογη προς το αδίκημα.» </a:t>
            </a:r>
          </a:p>
          <a:p>
            <a:pPr marL="342900" lvl="0" indent="-342900" algn="just">
              <a:lnSpc>
                <a:spcPct val="150000"/>
              </a:lnSpc>
              <a:spcBef>
                <a:spcPts val="0"/>
              </a:spcBef>
              <a:buFont typeface="Symbol" pitchFamily="18"/>
              <a:buChar char="-"/>
            </a:pPr>
            <a:r>
              <a:rPr lang="el-GR" sz="2200" dirty="0">
                <a:latin typeface="+mn-lt"/>
                <a:cs typeface="Calibri" pitchFamily="34"/>
              </a:rPr>
              <a:t>Η ποινή που επιβάλλεται πρέπει να είναι ανάλογη της βαρύτητας της αξιόποινης πράξης που </a:t>
            </a:r>
            <a:r>
              <a:rPr lang="el-GR" sz="2200" dirty="0" err="1">
                <a:latin typeface="+mn-lt"/>
                <a:cs typeface="Calibri" pitchFamily="34"/>
              </a:rPr>
              <a:t>τελέστηκε</a:t>
            </a:r>
            <a:r>
              <a:rPr lang="el-GR" sz="2200" dirty="0">
                <a:latin typeface="+mn-lt"/>
                <a:cs typeface="Calibri" pitchFamily="34"/>
              </a:rPr>
              <a:t>, κατάλληλη να επιτύχει τον σκοπό για τον οποίο επιβάλλεται και να συνιστά το ύστατο μέτρο για την επίτευξη του σκοπού αυτού.</a:t>
            </a:r>
          </a:p>
          <a:p>
            <a:pPr marL="342900" indent="-342900" algn="just">
              <a:lnSpc>
                <a:spcPct val="150000"/>
              </a:lnSpc>
              <a:spcBef>
                <a:spcPts val="0"/>
              </a:spcBef>
              <a:buFont typeface="Symbol" pitchFamily="18"/>
              <a:buChar char="-"/>
            </a:pPr>
            <a:r>
              <a:rPr lang="el-GR" sz="2200" dirty="0">
                <a:effectLst/>
                <a:latin typeface="+mn-lt"/>
                <a:ea typeface="Calibri" panose="020F0502020204030204" pitchFamily="34" charset="0"/>
                <a:cs typeface="Calibri" panose="020F0502020204030204" pitchFamily="34" charset="0"/>
              </a:rPr>
              <a:t>Με την αρχή αυτή κατοχυρώνεται πλέον η προστασία, όχι μόνον από την τυπική (με την αρχή της νομιμότητας), αλλά και από την ουσιαστική αυθαιρεσία κατά την </a:t>
            </a:r>
            <a:r>
              <a:rPr lang="el-GR" sz="2200" dirty="0" err="1">
                <a:effectLst/>
                <a:latin typeface="+mn-lt"/>
                <a:ea typeface="Calibri" panose="020F0502020204030204" pitchFamily="34" charset="0"/>
                <a:cs typeface="Calibri" panose="020F0502020204030204" pitchFamily="34" charset="0"/>
              </a:rPr>
              <a:t>τιμώρηση</a:t>
            </a:r>
            <a:r>
              <a:rPr lang="el-GR" sz="2200" dirty="0">
                <a:effectLst/>
                <a:latin typeface="+mn-lt"/>
                <a:ea typeface="Calibri" panose="020F0502020204030204" pitchFamily="34" charset="0"/>
                <a:cs typeface="Calibri" panose="020F0502020204030204" pitchFamily="34" charset="0"/>
              </a:rPr>
              <a:t> πράξεων. </a:t>
            </a:r>
            <a:r>
              <a:rPr lang="el-GR" sz="2200" dirty="0">
                <a:latin typeface="+mn-lt"/>
                <a:cs typeface="Calibri" pitchFamily="34"/>
              </a:rPr>
              <a:t> </a:t>
            </a:r>
          </a:p>
          <a:p>
            <a:pPr marL="342900" lvl="0" indent="-342900" algn="just">
              <a:lnSpc>
                <a:spcPct val="150000"/>
              </a:lnSpc>
              <a:spcBef>
                <a:spcPts val="0"/>
              </a:spcBef>
              <a:buFont typeface="Symbol" pitchFamily="18"/>
              <a:buChar char="-"/>
            </a:pPr>
            <a:endParaRPr lang="el-GR" sz="1400" dirty="0">
              <a:latin typeface="Times New Roman" pitchFamily="18"/>
              <a:cs typeface="Times New Roman" pitchFamily="1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32">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38A2BF-97BD-9C4B-7A2A-E78F5EE1F272}"/>
              </a:ext>
            </a:extLst>
          </p:cNvPr>
          <p:cNvSpPr txBox="1">
            <a:spLocks noGrp="1"/>
          </p:cNvSpPr>
          <p:nvPr>
            <p:ph type="title"/>
          </p:nvPr>
        </p:nvSpPr>
        <p:spPr/>
        <p:txBody>
          <a:bodyPr anchorCtr="1"/>
          <a:lstStyle/>
          <a:p>
            <a:pPr lvl="0" algn="ctr"/>
            <a:r>
              <a:rPr lang="en-US" b="1"/>
              <a:t>V. </a:t>
            </a:r>
            <a:r>
              <a:rPr lang="el-GR" b="1"/>
              <a:t>Τα θεμελιώδη δικονομικά δικαιώματα</a:t>
            </a:r>
            <a:br>
              <a:rPr lang="el-GR" b="1"/>
            </a:br>
            <a:r>
              <a:rPr lang="el-GR" b="1"/>
              <a:t>(σύμφωνα με τον ΧΘΔΕΕ και τις 6 Οδηγίες)</a:t>
            </a:r>
            <a:endParaRPr lang="el-GR"/>
          </a:p>
        </p:txBody>
      </p:sp>
      <p:sp>
        <p:nvSpPr>
          <p:cNvPr id="3" name="Θέση περιεχομένου 2">
            <a:extLst>
              <a:ext uri="{FF2B5EF4-FFF2-40B4-BE49-F238E27FC236}">
                <a16:creationId xmlns:a16="http://schemas.microsoft.com/office/drawing/2014/main" id="{4ED30954-867C-CE1E-1022-DA19A7FAFFB0}"/>
              </a:ext>
            </a:extLst>
          </p:cNvPr>
          <p:cNvSpPr txBox="1">
            <a:spLocks noGrp="1"/>
          </p:cNvSpPr>
          <p:nvPr>
            <p:ph idx="1"/>
          </p:nvPr>
        </p:nvSpPr>
        <p:spPr/>
        <p:txBody>
          <a:bodyPr>
            <a:noAutofit/>
          </a:bodyPr>
          <a:lstStyle/>
          <a:p>
            <a:pPr marL="0" lvl="0" indent="0" algn="just">
              <a:lnSpc>
                <a:spcPct val="150000"/>
              </a:lnSpc>
              <a:spcBef>
                <a:spcPts val="0"/>
              </a:spcBef>
              <a:buNone/>
            </a:pPr>
            <a:r>
              <a:rPr lang="el-GR" sz="1600" b="1" dirty="0">
                <a:latin typeface="+mn-lt"/>
                <a:cs typeface="Times New Roman" pitchFamily="18"/>
              </a:rPr>
              <a:t>9. Το δικαίωμα να μη δικάζεται/να μην τιμωρείται κανείς ποινικά δύο φορές για την ίδια πράξη (άρθρο 50 Χάρτη) </a:t>
            </a:r>
            <a:endParaRPr lang="el-GR" sz="1600" dirty="0">
              <a:latin typeface="+mn-lt"/>
              <a:cs typeface="Times New Roman" pitchFamily="18"/>
            </a:endParaRPr>
          </a:p>
          <a:p>
            <a:pPr marL="342900" lvl="0" indent="-342900" algn="just">
              <a:lnSpc>
                <a:spcPct val="150000"/>
              </a:lnSpc>
              <a:spcBef>
                <a:spcPts val="0"/>
              </a:spcBef>
              <a:buFont typeface="Symbol" pitchFamily="18"/>
              <a:buChar char="-"/>
            </a:pPr>
            <a:r>
              <a:rPr lang="el-GR" sz="1600" dirty="0">
                <a:latin typeface="+mn-lt"/>
                <a:cs typeface="Calibri" pitchFamily="34"/>
              </a:rPr>
              <a:t>«Κανείς δεν διώκεται ούτε τιμωρείται ποινικά για αδίκημα για το οποίο έχει ήδη αθωωθεί ή καταδικασθεί εντός της Ένωσης με οριστική απόφαση ποινικού δικαστηρίου σύμφωνα με το νόμο.»</a:t>
            </a:r>
          </a:p>
          <a:p>
            <a:pPr marL="342900" lvl="0" indent="-342900" algn="just">
              <a:lnSpc>
                <a:spcPct val="150000"/>
              </a:lnSpc>
              <a:spcBef>
                <a:spcPts val="0"/>
              </a:spcBef>
              <a:buFont typeface="Symbol" pitchFamily="18"/>
              <a:buChar char="-"/>
            </a:pPr>
            <a:r>
              <a:rPr lang="el-GR" sz="1600" dirty="0">
                <a:latin typeface="+mn-lt"/>
                <a:cs typeface="Calibri" pitchFamily="34"/>
              </a:rPr>
              <a:t>Η διακρατική αρχή «</a:t>
            </a:r>
            <a:r>
              <a:rPr lang="el-GR" sz="1600" dirty="0" err="1">
                <a:latin typeface="+mn-lt"/>
                <a:cs typeface="Calibri" pitchFamily="34"/>
              </a:rPr>
              <a:t>ne</a:t>
            </a:r>
            <a:r>
              <a:rPr lang="el-GR" sz="1600" dirty="0">
                <a:latin typeface="+mn-lt"/>
                <a:cs typeface="Calibri" pitchFamily="34"/>
              </a:rPr>
              <a:t> </a:t>
            </a:r>
            <a:r>
              <a:rPr lang="el-GR" sz="1600" dirty="0" err="1">
                <a:latin typeface="+mn-lt"/>
                <a:cs typeface="Calibri" pitchFamily="34"/>
              </a:rPr>
              <a:t>bis</a:t>
            </a:r>
            <a:r>
              <a:rPr lang="el-GR" sz="1600" dirty="0">
                <a:latin typeface="+mn-lt"/>
                <a:cs typeface="Calibri" pitchFamily="34"/>
              </a:rPr>
              <a:t> in </a:t>
            </a:r>
            <a:r>
              <a:rPr lang="el-GR" sz="1600" dirty="0" err="1">
                <a:latin typeface="+mn-lt"/>
                <a:cs typeface="Calibri" pitchFamily="34"/>
              </a:rPr>
              <a:t>idem</a:t>
            </a:r>
            <a:r>
              <a:rPr lang="el-GR" sz="1600" dirty="0">
                <a:latin typeface="+mn-lt"/>
                <a:cs typeface="Calibri" pitchFamily="34"/>
              </a:rPr>
              <a:t>» απαγορεύει στα κράτη-μέλη της ΕΕ να τιμωρούν πολλαπλώς ένα άτομο για την ίδια πράξη, ακόμα και αν δοθεί σε αυτήν </a:t>
            </a:r>
            <a:r>
              <a:rPr lang="el-GR" sz="1600" b="1" dirty="0">
                <a:latin typeface="+mn-lt"/>
                <a:cs typeface="Calibri" pitchFamily="34"/>
              </a:rPr>
              <a:t>διαφορετικός νομικός χαρακτηρισμός</a:t>
            </a:r>
            <a:r>
              <a:rPr lang="el-GR" sz="1600" dirty="0">
                <a:latin typeface="+mn-lt"/>
                <a:cs typeface="Calibri" pitchFamily="34"/>
              </a:rPr>
              <a:t>.</a:t>
            </a:r>
          </a:p>
          <a:p>
            <a:pPr marL="342900" lvl="0" indent="-342900" algn="just">
              <a:lnSpc>
                <a:spcPct val="150000"/>
              </a:lnSpc>
              <a:spcBef>
                <a:spcPts val="0"/>
              </a:spcBef>
              <a:buFont typeface="Symbol" pitchFamily="18"/>
              <a:buChar char="-"/>
            </a:pPr>
            <a:r>
              <a:rPr lang="el-GR" sz="1600" dirty="0">
                <a:latin typeface="+mn-lt"/>
                <a:cs typeface="Calibri" pitchFamily="34"/>
              </a:rPr>
              <a:t>Η αρχή ότι κανένας δεν μπορεί να δικαστεί δύο φορές στον </a:t>
            </a:r>
            <a:r>
              <a:rPr lang="el-GR" sz="1600" dirty="0" err="1">
                <a:latin typeface="+mn-lt"/>
                <a:cs typeface="Calibri" pitchFamily="34"/>
              </a:rPr>
              <a:t>ενωσιακό</a:t>
            </a:r>
            <a:r>
              <a:rPr lang="el-GR" sz="1600" dirty="0">
                <a:latin typeface="+mn-lt"/>
                <a:cs typeface="Calibri" pitchFamily="34"/>
              </a:rPr>
              <a:t> χώρο για την ίδια πράξη στηρίζεται στην </a:t>
            </a:r>
            <a:r>
              <a:rPr lang="el-GR" sz="1600" b="1" dirty="0">
                <a:latin typeface="+mn-lt"/>
                <a:cs typeface="Calibri" pitchFamily="34"/>
              </a:rPr>
              <a:t>αρχή της αμοιβαίας δικαστικής αναγνώρισης</a:t>
            </a:r>
            <a:r>
              <a:rPr lang="el-GR" sz="1600" dirty="0">
                <a:latin typeface="+mn-lt"/>
                <a:cs typeface="Calibri" pitchFamily="34"/>
              </a:rPr>
              <a:t>, στο ότι δηλαδή τα κράτη-μέλη αναγνωρίζουν όλες τις αποφάσεις που έχουν εκδοθεί στον </a:t>
            </a:r>
            <a:r>
              <a:rPr lang="el-GR" sz="1600" dirty="0" err="1">
                <a:latin typeface="+mn-lt"/>
                <a:cs typeface="Calibri" pitchFamily="34"/>
              </a:rPr>
              <a:t>ενωσιακό</a:t>
            </a:r>
            <a:r>
              <a:rPr lang="el-GR" sz="1600" dirty="0">
                <a:latin typeface="+mn-lt"/>
                <a:cs typeface="Calibri" pitchFamily="34"/>
              </a:rPr>
              <a:t> χώρο, δηλ. όχι μόνον από τις εθνικές τους δικαστικές αρχές αλλά και από τις αρμόδιες αρχές των υπολοίπων ΚΜ.  </a:t>
            </a:r>
          </a:p>
          <a:p>
            <a:pPr marL="342900" lvl="0" indent="-342900" algn="just">
              <a:lnSpc>
                <a:spcPct val="150000"/>
              </a:lnSpc>
              <a:spcBef>
                <a:spcPts val="0"/>
              </a:spcBef>
              <a:buFont typeface="Symbol" pitchFamily="18"/>
              <a:buChar char="-"/>
            </a:pPr>
            <a:r>
              <a:rPr lang="el-GR" sz="1600" dirty="0">
                <a:latin typeface="+mn-lt"/>
                <a:cs typeface="Calibri" pitchFamily="34"/>
              </a:rPr>
              <a:t>Απαραίτητη προϋπόθεση για την εφαρμογή της αρχής: </a:t>
            </a:r>
            <a:r>
              <a:rPr lang="el-GR" sz="1600" b="1" dirty="0">
                <a:latin typeface="+mn-lt"/>
                <a:cs typeface="Calibri" pitchFamily="34"/>
              </a:rPr>
              <a:t>η ταυτότητα της υπό διερεύνηση πράξης</a:t>
            </a:r>
            <a:r>
              <a:rPr lang="el-GR" sz="1600" dirty="0">
                <a:latin typeface="+mn-lt"/>
                <a:cs typeface="Calibri" pitchFamily="34"/>
              </a:rPr>
              <a:t>. Σύμφωνα με το ΔΕΕ, ταυτότητα πραγματικών περιστατικών υπάρχει, όταν διερευνάται σύνολο συγκεκριμένων πραγματικών περιστατικών άρρηκτα συνδεδεμένων κατά χρόνο, τόπο και αντικείμενο, χωρίς να προϋποτίθεται περαιτέρω η ταυτότητα του </a:t>
            </a:r>
            <a:r>
              <a:rPr lang="el-GR" sz="1600" dirty="0" err="1">
                <a:latin typeface="+mn-lt"/>
                <a:cs typeface="Calibri" pitchFamily="34"/>
              </a:rPr>
              <a:t>προστατευομένου</a:t>
            </a:r>
            <a:r>
              <a:rPr lang="el-GR" sz="1600" dirty="0">
                <a:latin typeface="+mn-lt"/>
                <a:cs typeface="Calibri" pitchFamily="34"/>
              </a:rPr>
              <a:t> εννόμου αγαθού ή του νομικού χαρακτηρισμού της πράξης στις έννομες τάξεις των κρατών-μελών.</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33">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D1A0D2-849D-386F-15FF-613BAC2A0F14}"/>
              </a:ext>
            </a:extLst>
          </p:cNvPr>
          <p:cNvSpPr txBox="1">
            <a:spLocks noGrp="1"/>
          </p:cNvSpPr>
          <p:nvPr>
            <p:ph type="title"/>
          </p:nvPr>
        </p:nvSpPr>
        <p:spPr/>
        <p:txBody>
          <a:bodyPr anchorCtr="1"/>
          <a:lstStyle/>
          <a:p>
            <a:pPr lvl="0" algn="ctr"/>
            <a:r>
              <a:rPr lang="en-US" b="1"/>
              <a:t>V. </a:t>
            </a:r>
            <a:r>
              <a:rPr lang="el-GR" b="1"/>
              <a:t>Τα θεμελιώδη δικονομικά δικαιώματα</a:t>
            </a:r>
            <a:br>
              <a:rPr lang="el-GR" b="1"/>
            </a:br>
            <a:r>
              <a:rPr lang="el-GR" b="1"/>
              <a:t>(σύμφωνα με τον ΧΘΔΕΕ και τις 6 Οδηγίες)</a:t>
            </a:r>
            <a:endParaRPr lang="el-GR"/>
          </a:p>
        </p:txBody>
      </p:sp>
      <p:sp>
        <p:nvSpPr>
          <p:cNvPr id="3" name="Θέση περιεχομένου 2">
            <a:extLst>
              <a:ext uri="{FF2B5EF4-FFF2-40B4-BE49-F238E27FC236}">
                <a16:creationId xmlns:a16="http://schemas.microsoft.com/office/drawing/2014/main" id="{28B84277-E902-E90D-A844-90E7E175AD15}"/>
              </a:ext>
            </a:extLst>
          </p:cNvPr>
          <p:cNvSpPr txBox="1">
            <a:spLocks noGrp="1"/>
          </p:cNvSpPr>
          <p:nvPr>
            <p:ph idx="1"/>
          </p:nvPr>
        </p:nvSpPr>
        <p:spPr/>
        <p:txBody>
          <a:bodyPr>
            <a:noAutofit/>
          </a:bodyPr>
          <a:lstStyle/>
          <a:p>
            <a:pPr marL="0" lvl="0" indent="0" algn="just">
              <a:lnSpc>
                <a:spcPct val="150000"/>
              </a:lnSpc>
              <a:spcBef>
                <a:spcPts val="0"/>
              </a:spcBef>
              <a:buNone/>
            </a:pPr>
            <a:r>
              <a:rPr lang="el-GR" sz="1800" b="1" dirty="0">
                <a:latin typeface="Times New Roman" pitchFamily="18"/>
                <a:cs typeface="Times New Roman" pitchFamily="18"/>
              </a:rPr>
              <a:t>10. Το δικαίωμα ενημέρωσης τρίτων προσώπων και επικοινωνίας με τρίτα πρόσωπα και προξενικές αρχές (4</a:t>
            </a:r>
            <a:r>
              <a:rPr lang="el-GR" sz="1800" b="1" baseline="30000" dirty="0">
                <a:latin typeface="Times New Roman" pitchFamily="18"/>
                <a:cs typeface="Times New Roman" pitchFamily="18"/>
              </a:rPr>
              <a:t>ο</a:t>
            </a:r>
            <a:r>
              <a:rPr lang="el-GR" sz="1800" b="1" dirty="0">
                <a:latin typeface="Times New Roman" pitchFamily="18"/>
                <a:cs typeface="Times New Roman" pitchFamily="18"/>
              </a:rPr>
              <a:t> μέτρο Οδικού Χάρτη – Οδηγία 2013/48/ΕΕ του Ευρωπαϊκού Κοινοβουλίου και του Συμβουλίου)</a:t>
            </a:r>
            <a:endParaRPr lang="el-GR" sz="1800" dirty="0">
              <a:latin typeface="Calibri" pitchFamily="34"/>
              <a:cs typeface="Times New Roman" pitchFamily="18"/>
            </a:endParaRPr>
          </a:p>
          <a:p>
            <a:pPr marL="342900" lvl="0" indent="-342900" algn="just">
              <a:lnSpc>
                <a:spcPct val="150000"/>
              </a:lnSpc>
              <a:spcBef>
                <a:spcPts val="0"/>
              </a:spcBef>
              <a:buFont typeface="Symbol" pitchFamily="18"/>
              <a:buChar char="-"/>
            </a:pPr>
            <a:r>
              <a:rPr lang="el-GR" sz="1800" dirty="0">
                <a:latin typeface="Times New Roman" pitchFamily="18"/>
                <a:cs typeface="Calibri" pitchFamily="34"/>
              </a:rPr>
              <a:t>Βλ. Προοίμιο Σημείο 12 </a:t>
            </a:r>
            <a:endParaRPr lang="el-GR" sz="1800" dirty="0">
              <a:latin typeface="Calibri" pitchFamily="34"/>
              <a:cs typeface="Calibri" pitchFamily="34"/>
            </a:endParaRPr>
          </a:p>
          <a:p>
            <a:pPr marL="342900" lvl="0" indent="-342900" algn="just">
              <a:lnSpc>
                <a:spcPct val="150000"/>
              </a:lnSpc>
              <a:spcBef>
                <a:spcPts val="0"/>
              </a:spcBef>
              <a:buFont typeface="Symbol" pitchFamily="18"/>
              <a:buChar char="-"/>
            </a:pPr>
            <a:r>
              <a:rPr lang="el-GR" sz="1800" dirty="0">
                <a:latin typeface="Times New Roman" pitchFamily="18"/>
                <a:cs typeface="Calibri" pitchFamily="34"/>
              </a:rPr>
              <a:t>Τα κράτη μέλη μεριμνούν ώστε οι ύποπτοι ή οι κατηγορούμενοι και οι </a:t>
            </a:r>
            <a:r>
              <a:rPr lang="el-GR" sz="1800" dirty="0" err="1">
                <a:latin typeface="Times New Roman" pitchFamily="18"/>
                <a:cs typeface="Calibri" pitchFamily="34"/>
              </a:rPr>
              <a:t>εκζητούμενοι</a:t>
            </a:r>
            <a:r>
              <a:rPr lang="el-GR" sz="1800" dirty="0">
                <a:latin typeface="Times New Roman" pitchFamily="18"/>
                <a:cs typeface="Calibri" pitchFamily="34"/>
              </a:rPr>
              <a:t> που συλλαμβάνονται να έχουν το δικαίωμα να ζητήσουν, εφόσον το επιθυμούν, να ενημερωθεί, χωρίς αδικαιολόγητη καθυστέρηση και πάντως πριν από την εξέτασή τους, για τη στέρηση της ελευθερίας τους τουλάχιστον ένα πρόσωπο της επιλογής τους, όπως συγγενής ή εργοδότης (άρθρο 5 Οδηγίας).</a:t>
            </a:r>
            <a:endParaRPr lang="el-GR" sz="1800" dirty="0">
              <a:latin typeface="Calibri" pitchFamily="34"/>
              <a:cs typeface="Calibri" pitchFamily="34"/>
            </a:endParaRPr>
          </a:p>
          <a:p>
            <a:pPr marL="342900" lvl="0" indent="-342900" algn="just">
              <a:lnSpc>
                <a:spcPct val="150000"/>
              </a:lnSpc>
              <a:spcBef>
                <a:spcPts val="0"/>
              </a:spcBef>
              <a:buFont typeface="Symbol" pitchFamily="18"/>
              <a:buChar char="-"/>
            </a:pPr>
            <a:r>
              <a:rPr lang="el-GR" sz="1800" dirty="0">
                <a:latin typeface="Times New Roman" pitchFamily="18"/>
                <a:cs typeface="Calibri" pitchFamily="34"/>
              </a:rPr>
              <a:t>Οι συλληφθέντες έχουν δικαίωμα επικοινωνίας με ένα τουλάχιστον πρόσωπο της επιλογής τους (άρθρο 6). </a:t>
            </a:r>
            <a:endParaRPr lang="el-GR" sz="1800" dirty="0">
              <a:latin typeface="Calibri" pitchFamily="34"/>
              <a:cs typeface="Calibri" pitchFamily="34"/>
            </a:endParaRPr>
          </a:p>
          <a:p>
            <a:pPr marL="342900" lvl="0" indent="-342900" algn="just">
              <a:lnSpc>
                <a:spcPct val="150000"/>
              </a:lnSpc>
              <a:spcBef>
                <a:spcPts val="0"/>
              </a:spcBef>
              <a:buFont typeface="Symbol" pitchFamily="18"/>
              <a:buChar char="-"/>
            </a:pPr>
            <a:r>
              <a:rPr lang="el-GR" sz="1800" dirty="0">
                <a:latin typeface="Times New Roman" pitchFamily="18"/>
                <a:cs typeface="Calibri" pitchFamily="34"/>
              </a:rPr>
              <a:t>Τέλος, οι συλληφθέντες σε κράτος-μέλος διαφορετικό από το κράτος της καταγωγής τους, έχουν το δικαίωμα ενημέρωσης των προξενικών αρχών και επικοινωνίας με αυτές (άρθρο 7 Οδηγίας). </a:t>
            </a:r>
            <a:endParaRPr lang="el-GR" sz="1800" dirty="0">
              <a:latin typeface="Calibri" pitchFamily="34"/>
              <a:cs typeface="Calibri" pitchFamily="34"/>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46">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DBB304-8B5F-454F-C2B1-8A70B3D1AFF4}"/>
              </a:ext>
            </a:extLst>
          </p:cNvPr>
          <p:cNvSpPr txBox="1">
            <a:spLocks noGrp="1"/>
          </p:cNvSpPr>
          <p:nvPr>
            <p:ph type="title"/>
          </p:nvPr>
        </p:nvSpPr>
        <p:spPr/>
        <p:txBody>
          <a:bodyPr anchorCtr="1"/>
          <a:lstStyle/>
          <a:p>
            <a:pPr lvl="0" algn="ctr"/>
            <a:r>
              <a:rPr lang="en-US" b="1"/>
              <a:t>V. </a:t>
            </a:r>
            <a:r>
              <a:rPr lang="el-GR" b="1"/>
              <a:t>Τα θεμελιώδη δικονομικά δικαιώματα</a:t>
            </a:r>
            <a:br>
              <a:rPr lang="el-GR" b="1"/>
            </a:br>
            <a:r>
              <a:rPr lang="el-GR" b="1"/>
              <a:t>(σύμφωνα με τον ΧΘΔΕΕ και τις 6 Οδηγίες)</a:t>
            </a:r>
            <a:endParaRPr lang="el-GR"/>
          </a:p>
        </p:txBody>
      </p:sp>
      <p:sp>
        <p:nvSpPr>
          <p:cNvPr id="3" name="Θέση περιεχομένου 2">
            <a:extLst>
              <a:ext uri="{FF2B5EF4-FFF2-40B4-BE49-F238E27FC236}">
                <a16:creationId xmlns:a16="http://schemas.microsoft.com/office/drawing/2014/main" id="{47558981-0CFF-904E-7A50-3388139A24E5}"/>
              </a:ext>
            </a:extLst>
          </p:cNvPr>
          <p:cNvSpPr txBox="1">
            <a:spLocks noGrp="1"/>
          </p:cNvSpPr>
          <p:nvPr>
            <p:ph idx="1"/>
          </p:nvPr>
        </p:nvSpPr>
        <p:spPr/>
        <p:txBody>
          <a:bodyPr>
            <a:noAutofit/>
          </a:bodyPr>
          <a:lstStyle/>
          <a:p>
            <a:pPr marL="0" lvl="0" indent="0" algn="just">
              <a:lnSpc>
                <a:spcPct val="150000"/>
              </a:lnSpc>
              <a:spcBef>
                <a:spcPts val="0"/>
              </a:spcBef>
              <a:buNone/>
            </a:pPr>
            <a:r>
              <a:rPr lang="el-GR" sz="2200" b="1" dirty="0">
                <a:latin typeface="Times New Roman" pitchFamily="18"/>
                <a:cs typeface="Times New Roman" pitchFamily="18"/>
              </a:rPr>
              <a:t>11. Δικαιώματα ανήλικων υπόπτων ή κατηγορουμένων (5</a:t>
            </a:r>
            <a:r>
              <a:rPr lang="el-GR" sz="2200" b="1" baseline="30000" dirty="0">
                <a:latin typeface="Times New Roman" pitchFamily="18"/>
                <a:cs typeface="Times New Roman" pitchFamily="18"/>
              </a:rPr>
              <a:t>ο</a:t>
            </a:r>
            <a:r>
              <a:rPr lang="el-GR" sz="2200" b="1" dirty="0">
                <a:latin typeface="Times New Roman" pitchFamily="18"/>
                <a:cs typeface="Times New Roman" pitchFamily="18"/>
              </a:rPr>
              <a:t> μέτρο Οδικού Χάρτη – Οδηγία 2016/800/ΕΕ του Ευρωπαϊκού Κοινοβουλίου και του Συμβουλίου)</a:t>
            </a:r>
            <a:endParaRPr lang="el-GR" sz="2200" dirty="0">
              <a:latin typeface="Calibri" pitchFamily="34"/>
              <a:cs typeface="Times New Roman" pitchFamily="18"/>
            </a:endParaRPr>
          </a:p>
          <a:p>
            <a:pPr marL="342900" lvl="0" indent="-342900" algn="just">
              <a:lnSpc>
                <a:spcPct val="150000"/>
              </a:lnSpc>
              <a:spcBef>
                <a:spcPts val="0"/>
              </a:spcBef>
              <a:buFont typeface="Symbol" pitchFamily="18"/>
              <a:buChar char="-"/>
            </a:pPr>
            <a:r>
              <a:rPr lang="el-GR" sz="2200" dirty="0">
                <a:latin typeface="Times New Roman" pitchFamily="18"/>
                <a:cs typeface="Calibri" pitchFamily="34"/>
              </a:rPr>
              <a:t>Με την Οδηγία αυτή κατοχυρώνονται τα δικαιώματα ανήλικων υπόπτων ή κατηγορουμένων που αποτελούν «ευάλωτα» πρόσωπα που χρήζουν αυξημένης προστασίας, επειδή δίνεται ιδιαίτερη έμφαση στο άρθρο 24 παρ. 2 ΧΘΔΕΕ για την προστασία του παιδιού. </a:t>
            </a:r>
            <a:endParaRPr lang="el-GR" sz="2200" dirty="0">
              <a:latin typeface="Calibri" pitchFamily="34"/>
              <a:cs typeface="Calibri" pitchFamily="34"/>
            </a:endParaRPr>
          </a:p>
          <a:p>
            <a:pPr marL="342900" lvl="0" indent="-342900" algn="just">
              <a:lnSpc>
                <a:spcPct val="150000"/>
              </a:lnSpc>
              <a:spcBef>
                <a:spcPts val="0"/>
              </a:spcBef>
              <a:buFont typeface="Symbol" pitchFamily="18"/>
              <a:buChar char="-"/>
            </a:pPr>
            <a:r>
              <a:rPr lang="el-GR" sz="2200" dirty="0">
                <a:latin typeface="Times New Roman" pitchFamily="18"/>
                <a:cs typeface="Calibri" pitchFamily="34"/>
              </a:rPr>
              <a:t>Η Οδηγία λειτουργεί συμπληρωματικά προς τις άλλες/αναγνωρίζονται επιπλέον δικαιώματα στα παιδιά. </a:t>
            </a:r>
            <a:endParaRPr lang="el-GR" sz="2200" dirty="0">
              <a:latin typeface="Calibri" pitchFamily="34"/>
              <a:cs typeface="Calibri" pitchFamily="34"/>
            </a:endParaRPr>
          </a:p>
          <a:p>
            <a:pPr marL="342900" lvl="0" indent="-342900" algn="just">
              <a:lnSpc>
                <a:spcPct val="150000"/>
              </a:lnSpc>
              <a:spcBef>
                <a:spcPts val="0"/>
              </a:spcBef>
              <a:buFont typeface="Symbol" pitchFamily="18"/>
              <a:buChar char="-"/>
            </a:pPr>
            <a:r>
              <a:rPr lang="el-GR" sz="2200" dirty="0">
                <a:latin typeface="Times New Roman" pitchFamily="18"/>
                <a:cs typeface="Calibri" pitchFamily="34"/>
              </a:rPr>
              <a:t>Άρθρα 2-18 – τα επιμέρους δικαιώματα που αναγνωρίζονται </a:t>
            </a:r>
            <a:endParaRPr lang="el-GR" sz="2200" dirty="0">
              <a:latin typeface="Calibri" pitchFamily="34"/>
              <a:cs typeface="Calibri" pitchFamily="34"/>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34">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54862B-D668-57A6-0E02-5C7817AEDF2F}"/>
              </a:ext>
            </a:extLst>
          </p:cNvPr>
          <p:cNvSpPr txBox="1">
            <a:spLocks noGrp="1"/>
          </p:cNvSpPr>
          <p:nvPr>
            <p:ph type="title"/>
          </p:nvPr>
        </p:nvSpPr>
        <p:spPr/>
        <p:txBody>
          <a:bodyPr anchorCtr="1"/>
          <a:lstStyle/>
          <a:p>
            <a:pPr lvl="0" algn="ctr"/>
            <a:r>
              <a:rPr lang="el-GR" b="1"/>
              <a:t>Διαδραστική δραστηριότητα 7</a:t>
            </a:r>
            <a:r>
              <a:rPr lang="el-GR" b="1" baseline="30000"/>
              <a:t>ης</a:t>
            </a:r>
            <a:r>
              <a:rPr lang="el-GR" b="1"/>
              <a:t> εβδομάδας </a:t>
            </a:r>
          </a:p>
        </p:txBody>
      </p:sp>
      <p:sp>
        <p:nvSpPr>
          <p:cNvPr id="3" name="Θέση περιεχομένου 2">
            <a:extLst>
              <a:ext uri="{FF2B5EF4-FFF2-40B4-BE49-F238E27FC236}">
                <a16:creationId xmlns:a16="http://schemas.microsoft.com/office/drawing/2014/main" id="{E15D9635-BF87-58A6-887E-7449F71C6191}"/>
              </a:ext>
            </a:extLst>
          </p:cNvPr>
          <p:cNvSpPr txBox="1">
            <a:spLocks noGrp="1"/>
          </p:cNvSpPr>
          <p:nvPr>
            <p:ph idx="1"/>
          </p:nvPr>
        </p:nvSpPr>
        <p:spPr/>
        <p:txBody>
          <a:bodyPr>
            <a:normAutofit lnSpcReduction="10000"/>
          </a:bodyPr>
          <a:lstStyle/>
          <a:p>
            <a:pPr marL="0" indent="0" algn="just">
              <a:lnSpc>
                <a:spcPct val="150000"/>
              </a:lnSpc>
              <a:spcBef>
                <a:spcPts val="0"/>
              </a:spcBef>
              <a:buNone/>
            </a:pPr>
            <a:r>
              <a:rPr lang="en-US" sz="2400" b="1" u="sng" dirty="0">
                <a:effectLst/>
                <a:latin typeface="Calibri" panose="020F0502020204030204" pitchFamily="34" charset="0"/>
                <a:ea typeface="SimSun" panose="02010600030101010101" pitchFamily="2" charset="-122"/>
                <a:cs typeface="Calibri" panose="020F0502020204030204" pitchFamily="34" charset="0"/>
              </a:rPr>
              <a:t>Discussion forum </a:t>
            </a:r>
            <a:r>
              <a:rPr lang="el-GR" sz="2400" b="1" u="sng" dirty="0">
                <a:effectLst/>
                <a:latin typeface="Calibri" panose="020F0502020204030204" pitchFamily="34" charset="0"/>
                <a:ea typeface="SimSun" panose="02010600030101010101" pitchFamily="2" charset="-122"/>
                <a:cs typeface="Calibri" panose="020F0502020204030204" pitchFamily="34" charset="0"/>
              </a:rPr>
              <a:t>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0"/>
              </a:spcBef>
              <a:buNone/>
            </a:pPr>
            <a:r>
              <a:rPr lang="el-GR" sz="2400" b="0" i="0" dirty="0">
                <a:solidFill>
                  <a:schemeClr val="tx1"/>
                </a:solidFill>
                <a:effectLst/>
                <a:latin typeface="Times New Roman" panose="02020603050405020304" pitchFamily="18" charset="0"/>
                <a:cs typeface="Times New Roman" panose="02020603050405020304" pitchFamily="18" charset="0"/>
              </a:rPr>
              <a:t>Ομαδική δραστηριότητα: Χωριστείτε σε ομάδες και απαντήστε πώς κατά την άποψή σας οι Κοινοτικές Οδηγίες για την ενίσχυση των δικαιωμάτων προσώπων που εμπλέκονται σε ποινικές διαδικασίες διευκολύνει και ενισχύει τη δικαστική συνεργασία μεταξύ των κρατών-μελών σε ποινικές υποθέσεις. 1η ομάδα: </a:t>
            </a:r>
            <a:r>
              <a:rPr lang="el-GR" sz="2400" b="0" i="0" dirty="0" err="1">
                <a:solidFill>
                  <a:schemeClr val="tx1"/>
                </a:solidFill>
                <a:effectLst/>
                <a:latin typeface="Times New Roman" panose="02020603050405020304" pitchFamily="18" charset="0"/>
                <a:cs typeface="Times New Roman" panose="02020603050405020304" pitchFamily="18" charset="0"/>
              </a:rPr>
              <a:t>Μπέσση</a:t>
            </a:r>
            <a:r>
              <a:rPr lang="el-GR" sz="2400" b="0" i="0" dirty="0">
                <a:solidFill>
                  <a:schemeClr val="tx1"/>
                </a:solidFill>
                <a:effectLst/>
                <a:latin typeface="Times New Roman" panose="02020603050405020304" pitchFamily="18" charset="0"/>
                <a:cs typeface="Times New Roman" panose="02020603050405020304" pitchFamily="18" charset="0"/>
              </a:rPr>
              <a:t>, Κουλούρη, </a:t>
            </a:r>
            <a:r>
              <a:rPr lang="el-GR" sz="2400" b="0" i="0" dirty="0" err="1">
                <a:solidFill>
                  <a:schemeClr val="tx1"/>
                </a:solidFill>
                <a:effectLst/>
                <a:latin typeface="Times New Roman" panose="02020603050405020304" pitchFamily="18" charset="0"/>
                <a:cs typeface="Times New Roman" panose="02020603050405020304" pitchFamily="18" charset="0"/>
              </a:rPr>
              <a:t>Κουντούρη</a:t>
            </a:r>
            <a:r>
              <a:rPr lang="el-GR" sz="2400" b="0" i="0" dirty="0">
                <a:solidFill>
                  <a:schemeClr val="tx1"/>
                </a:solidFill>
                <a:effectLst/>
                <a:latin typeface="Times New Roman" panose="02020603050405020304" pitchFamily="18" charset="0"/>
                <a:cs typeface="Times New Roman" panose="02020603050405020304" pitchFamily="18" charset="0"/>
              </a:rPr>
              <a:t>, Σιδηροπούλου</a:t>
            </a:r>
          </a:p>
          <a:p>
            <a:pPr algn="just">
              <a:lnSpc>
                <a:spcPct val="150000"/>
              </a:lnSpc>
              <a:spcBef>
                <a:spcPts val="0"/>
              </a:spcBef>
            </a:pPr>
            <a:r>
              <a:rPr lang="el-GR" sz="2400" b="0" i="0" dirty="0">
                <a:solidFill>
                  <a:schemeClr val="tx1"/>
                </a:solidFill>
                <a:effectLst/>
                <a:latin typeface="Times New Roman" panose="02020603050405020304" pitchFamily="18" charset="0"/>
                <a:cs typeface="Times New Roman" panose="02020603050405020304" pitchFamily="18" charset="0"/>
              </a:rPr>
              <a:t>2η ομάδα: Τοπαλίδου, Τσαρούχας, </a:t>
            </a:r>
            <a:r>
              <a:rPr lang="el-GR" sz="2400" b="0" i="0" dirty="0" err="1">
                <a:solidFill>
                  <a:schemeClr val="tx1"/>
                </a:solidFill>
                <a:effectLst/>
                <a:latin typeface="Times New Roman" panose="02020603050405020304" pitchFamily="18" charset="0"/>
                <a:cs typeface="Times New Roman" panose="02020603050405020304" pitchFamily="18" charset="0"/>
              </a:rPr>
              <a:t>Τσεφλιού</a:t>
            </a:r>
            <a:r>
              <a:rPr lang="el-GR" sz="2400" b="0" i="0" dirty="0">
                <a:solidFill>
                  <a:schemeClr val="tx1"/>
                </a:solidFill>
                <a:effectLst/>
                <a:latin typeface="Times New Roman" panose="02020603050405020304" pitchFamily="18" charset="0"/>
                <a:cs typeface="Times New Roman" panose="02020603050405020304" pitchFamily="18" charset="0"/>
              </a:rPr>
              <a:t>, Τζερεμέ</a:t>
            </a:r>
            <a:endParaRPr lang="en-US" sz="2400" b="0" i="0" dirty="0">
              <a:solidFill>
                <a:schemeClr val="tx1"/>
              </a:solidFill>
              <a:effectLst/>
              <a:latin typeface="Times New Roman" panose="02020603050405020304" pitchFamily="18" charset="0"/>
              <a:cs typeface="Times New Roman" panose="02020603050405020304" pitchFamily="18" charset="0"/>
            </a:endParaRPr>
          </a:p>
          <a:p>
            <a:pPr algn="just">
              <a:lnSpc>
                <a:spcPct val="150000"/>
              </a:lnSpc>
              <a:spcBef>
                <a:spcPts val="0"/>
              </a:spcBef>
            </a:pPr>
            <a:r>
              <a:rPr lang="el-GR" sz="2400" b="0" i="0" dirty="0">
                <a:solidFill>
                  <a:schemeClr val="tx1"/>
                </a:solidFill>
                <a:effectLst/>
                <a:latin typeface="Times New Roman" panose="02020603050405020304" pitchFamily="18" charset="0"/>
                <a:cs typeface="Times New Roman" panose="02020603050405020304" pitchFamily="18" charset="0"/>
              </a:rPr>
              <a:t>Μέχρι 300 λέξεις, προθεσμία υποβολής: 04.05.2025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35">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BB6781-EE69-45D0-AA80-5179068617CD}"/>
              </a:ext>
            </a:extLst>
          </p:cNvPr>
          <p:cNvSpPr txBox="1">
            <a:spLocks noGrp="1"/>
          </p:cNvSpPr>
          <p:nvPr>
            <p:ph type="title"/>
          </p:nvPr>
        </p:nvSpPr>
        <p:spPr/>
        <p:txBody>
          <a:bodyPr anchorCtr="1"/>
          <a:lstStyle/>
          <a:p>
            <a:pPr lvl="0" algn="ctr"/>
            <a:r>
              <a:rPr lang="el-GR" b="1"/>
              <a:t>Διαδραστική δραστηριότητα 8</a:t>
            </a:r>
            <a:r>
              <a:rPr lang="el-GR" b="1" baseline="30000"/>
              <a:t>ης</a:t>
            </a:r>
            <a:r>
              <a:rPr lang="el-GR" b="1"/>
              <a:t> εβδομάδας</a:t>
            </a:r>
          </a:p>
        </p:txBody>
      </p:sp>
      <p:sp>
        <p:nvSpPr>
          <p:cNvPr id="3" name="Θέση περιεχομένου 2">
            <a:extLst>
              <a:ext uri="{FF2B5EF4-FFF2-40B4-BE49-F238E27FC236}">
                <a16:creationId xmlns:a16="http://schemas.microsoft.com/office/drawing/2014/main" id="{5B33F612-48B8-DC77-2D71-43CBAAB3D157}"/>
              </a:ext>
            </a:extLst>
          </p:cNvPr>
          <p:cNvSpPr txBox="1">
            <a:spLocks noGrp="1"/>
          </p:cNvSpPr>
          <p:nvPr>
            <p:ph idx="1"/>
          </p:nvPr>
        </p:nvSpPr>
        <p:spPr/>
        <p:txBody>
          <a:bodyPr>
            <a:noAutofit/>
          </a:bodyPr>
          <a:lstStyle/>
          <a:p>
            <a:pPr marL="0" indent="0" algn="just">
              <a:lnSpc>
                <a:spcPct val="150000"/>
              </a:lnSpc>
              <a:spcBef>
                <a:spcPts val="0"/>
              </a:spcBef>
              <a:buNone/>
            </a:pPr>
            <a:r>
              <a:rPr lang="el-GR" sz="2000" b="0" i="0" dirty="0">
                <a:solidFill>
                  <a:schemeClr val="tx1"/>
                </a:solidFill>
                <a:effectLst/>
                <a:highlight>
                  <a:srgbClr val="FFFFFF"/>
                </a:highlight>
                <a:latin typeface="+mn-lt"/>
              </a:rPr>
              <a:t>Ο Α, Έλληνας υπήκοος, συλλαμβάνεται στην Ιταλία δυνάμει ευρωπαϊκού εντάλματος σύλληψης, το οποίο από τις ισπανικές αρχές προς εκτέλεση δικαστικής απόφασης δικαστηρίου, με την οποία ο Α καταδικάστηκε σε ποινή στερητική της ελευθερίας δέκα (10) ετών για διακίνηση υλικού παιδικής πορνογραφίας. Οι ιταλικές αρχές αρνούνται να του δώσουν πρόσβαση στο υλικό της δικογραφίας, με την αιτιολογία ότι η πρόσβαση αυτή θα αποτελούσε προσβολή των δικαιωμάτων των θυμάτων των </a:t>
            </a:r>
            <a:r>
              <a:rPr lang="el-GR" sz="2000" b="0" i="0" dirty="0" err="1">
                <a:solidFill>
                  <a:schemeClr val="tx1"/>
                </a:solidFill>
                <a:effectLst/>
                <a:highlight>
                  <a:srgbClr val="FFFFFF"/>
                </a:highlight>
                <a:latin typeface="+mn-lt"/>
              </a:rPr>
              <a:t>πράξεών</a:t>
            </a:r>
            <a:r>
              <a:rPr lang="el-GR" sz="2000" b="0" i="0" dirty="0">
                <a:solidFill>
                  <a:schemeClr val="tx1"/>
                </a:solidFill>
                <a:effectLst/>
                <a:highlight>
                  <a:srgbClr val="FFFFFF"/>
                </a:highlight>
                <a:latin typeface="+mn-lt"/>
              </a:rPr>
              <a:t> του. Επιπλέον, οι ιταλικές αρχές αρνούνται να του μεταφράσουν την καταδικαστική απόφαση στην ελληνική γλώσσα, με την αιτιολογία ότι τεκμαίρεται ότι ο Α γνωρίζει επαρκώς την ισπανική γλώσσα, αφού ζούσε και εργαζόταν στην Ισπανία επί δέκα (10) έτη. Πως κρίνετε την αιτιολογία των ιταλικών αρχών; Παραβιάζονται κατά την άποψή σας υπερασπιστικά δικαιώματα του Α; Τεκμηριώστε την απάντησή σας.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45">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361258-A63F-E84F-BBE4-61C5A476F473}"/>
              </a:ext>
            </a:extLst>
          </p:cNvPr>
          <p:cNvSpPr txBox="1">
            <a:spLocks noGrp="1"/>
          </p:cNvSpPr>
          <p:nvPr>
            <p:ph type="title"/>
          </p:nvPr>
        </p:nvSpPr>
        <p:spPr/>
        <p:txBody>
          <a:bodyPr anchorCtr="1">
            <a:normAutofit fontScale="90000"/>
          </a:bodyPr>
          <a:lstStyle/>
          <a:p>
            <a:pPr lvl="0" algn="ctr"/>
            <a:r>
              <a:rPr lang="el-GR" sz="4000" b="1"/>
              <a:t>Ι. Η προστασία της Ε.Ε. στα θεμελιώδη δικαιώματα των προσώπων που εμπλέκονται σε ποινικές διαδικασίες</a:t>
            </a:r>
            <a:endParaRPr lang="el-GR" sz="4000"/>
          </a:p>
        </p:txBody>
      </p:sp>
      <p:sp>
        <p:nvSpPr>
          <p:cNvPr id="3" name="Θέση περιεχομένου 2">
            <a:extLst>
              <a:ext uri="{FF2B5EF4-FFF2-40B4-BE49-F238E27FC236}">
                <a16:creationId xmlns:a16="http://schemas.microsoft.com/office/drawing/2014/main" id="{D918270C-3715-D61F-82EA-990002D14830}"/>
              </a:ext>
            </a:extLst>
          </p:cNvPr>
          <p:cNvSpPr txBox="1">
            <a:spLocks noGrp="1"/>
          </p:cNvSpPr>
          <p:nvPr>
            <p:ph idx="1"/>
          </p:nvPr>
        </p:nvSpPr>
        <p:spPr/>
        <p:txBody>
          <a:bodyPr/>
          <a:lstStyle/>
          <a:p>
            <a:pPr marL="0" lvl="0" indent="0">
              <a:lnSpc>
                <a:spcPct val="150000"/>
              </a:lnSpc>
              <a:spcBef>
                <a:spcPts val="0"/>
              </a:spcBef>
              <a:buNone/>
            </a:pPr>
            <a:r>
              <a:rPr lang="el-GR" sz="2400" dirty="0">
                <a:cs typeface="Calibri" pitchFamily="34"/>
              </a:rPr>
              <a:t>Οι προσπάθειες της Ένωσης στρέφονται προς </a:t>
            </a:r>
            <a:r>
              <a:rPr lang="el-GR" sz="2400" b="1" u="sng" dirty="0">
                <a:cs typeface="Calibri" pitchFamily="34"/>
              </a:rPr>
              <a:t>δύο κατευθύνσεις</a:t>
            </a:r>
            <a:r>
              <a:rPr lang="el-GR" sz="2400" dirty="0">
                <a:cs typeface="Calibri" pitchFamily="34"/>
              </a:rPr>
              <a:t>: </a:t>
            </a:r>
          </a:p>
          <a:p>
            <a:pPr marL="0" lvl="0" indent="0">
              <a:lnSpc>
                <a:spcPct val="150000"/>
              </a:lnSpc>
              <a:spcBef>
                <a:spcPts val="0"/>
              </a:spcBef>
              <a:buNone/>
            </a:pPr>
            <a:r>
              <a:rPr lang="el-GR" sz="2400" dirty="0">
                <a:cs typeface="Calibri" pitchFamily="34"/>
              </a:rPr>
              <a:t>Α. Η μία είναι αυτή της προσχώρησης της ίδιας της Ε.Ε. στην ΕΣΔΑ </a:t>
            </a:r>
          </a:p>
          <a:p>
            <a:pPr marL="0" lvl="0" indent="0">
              <a:lnSpc>
                <a:spcPct val="150000"/>
              </a:lnSpc>
              <a:spcBef>
                <a:spcPts val="0"/>
              </a:spcBef>
              <a:buNone/>
            </a:pPr>
            <a:r>
              <a:rPr lang="el-GR" sz="2400" dirty="0">
                <a:cs typeface="Calibri" pitchFamily="34"/>
              </a:rPr>
              <a:t>Β. Η δεύτερη είναι αυτή της συγκρότησης ενός καταλόγου δικαιωμάτων που τόσο η ίδια η Ε.Ε. μέσω των οργάνων της όσο και τα κράτη-μέλη αυτής οφείλουν να σέβονται και να προστατεύουν. Τον κατάλογο αυτόν βρίσκουμε: </a:t>
            </a:r>
          </a:p>
          <a:p>
            <a:pPr marL="0" lvl="0" indent="0">
              <a:lnSpc>
                <a:spcPct val="150000"/>
              </a:lnSpc>
              <a:spcBef>
                <a:spcPts val="0"/>
              </a:spcBef>
              <a:buNone/>
            </a:pPr>
            <a:r>
              <a:rPr lang="el-GR" sz="2400" dirty="0">
                <a:cs typeface="Calibri" pitchFamily="34"/>
              </a:rPr>
              <a:t>Β.1. Στον Χάρτη των Θεμελιωδών Δικαιωμάτων της Ε.Ε. (ΧΘΔΕΕ)</a:t>
            </a:r>
          </a:p>
          <a:p>
            <a:pPr marL="0" lvl="0" indent="0">
              <a:lnSpc>
                <a:spcPct val="150000"/>
              </a:lnSpc>
              <a:spcBef>
                <a:spcPts val="0"/>
              </a:spcBef>
              <a:buNone/>
            </a:pPr>
            <a:r>
              <a:rPr lang="el-GR" sz="2400" dirty="0">
                <a:cs typeface="Calibri" pitchFamily="34"/>
              </a:rPr>
              <a:t>Β.2. Στον Οδικό Χάρτη του 2009 και στις 6 Οδηγίες που ακολούθησαν </a:t>
            </a:r>
            <a:endParaRPr lang="el-GR" sz="2400" dirty="0"/>
          </a:p>
          <a:p>
            <a:pPr lvl="0"/>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94FDEB-A36A-B4FC-691D-C6BF0901E91B}"/>
              </a:ext>
            </a:extLst>
          </p:cNvPr>
          <p:cNvSpPr txBox="1">
            <a:spLocks noGrp="1"/>
          </p:cNvSpPr>
          <p:nvPr>
            <p:ph type="title"/>
          </p:nvPr>
        </p:nvSpPr>
        <p:spPr/>
        <p:txBody>
          <a:bodyPr anchorCtr="1"/>
          <a:lstStyle/>
          <a:p>
            <a:pPr lvl="0" algn="ctr"/>
            <a:r>
              <a:rPr lang="el-GR" b="1"/>
              <a:t>ΙΙ. Η πρόβλεψη της προσχώρησης της Ε.Ε. στην ΕΣΔΑ</a:t>
            </a:r>
          </a:p>
        </p:txBody>
      </p:sp>
      <p:sp>
        <p:nvSpPr>
          <p:cNvPr id="3" name="Θέση περιεχομένου 2">
            <a:extLst>
              <a:ext uri="{FF2B5EF4-FFF2-40B4-BE49-F238E27FC236}">
                <a16:creationId xmlns:a16="http://schemas.microsoft.com/office/drawing/2014/main" id="{A6941225-BBD4-D421-EE71-41527C3C7CFB}"/>
              </a:ext>
            </a:extLst>
          </p:cNvPr>
          <p:cNvSpPr txBox="1">
            <a:spLocks noGrp="1"/>
          </p:cNvSpPr>
          <p:nvPr>
            <p:ph idx="1"/>
          </p:nvPr>
        </p:nvSpPr>
        <p:spPr/>
        <p:txBody>
          <a:bodyPr>
            <a:noAutofit/>
          </a:bodyPr>
          <a:lstStyle/>
          <a:p>
            <a:pPr marL="0" lvl="0" indent="0" algn="just">
              <a:lnSpc>
                <a:spcPct val="150000"/>
              </a:lnSpc>
              <a:spcBef>
                <a:spcPts val="0"/>
              </a:spcBef>
              <a:buNone/>
            </a:pPr>
            <a:r>
              <a:rPr lang="el-GR" sz="2000" b="1" u="sng" dirty="0">
                <a:latin typeface="Times New Roman" pitchFamily="18"/>
                <a:cs typeface="Calibri" pitchFamily="34"/>
              </a:rPr>
              <a:t>Α. Προσπάθειες προσχώρησης Ε.Ε. στην ΕΣΔΑ</a:t>
            </a:r>
          </a:p>
          <a:p>
            <a:pPr lvl="0" algn="just">
              <a:lnSpc>
                <a:spcPct val="150000"/>
              </a:lnSpc>
              <a:spcBef>
                <a:spcPts val="0"/>
              </a:spcBef>
            </a:pPr>
            <a:r>
              <a:rPr lang="el-GR" sz="2000" dirty="0">
                <a:latin typeface="Times New Roman" pitchFamily="18"/>
                <a:cs typeface="Calibri" pitchFamily="34"/>
              </a:rPr>
              <a:t>Στην ΕΣΔΑ, η οποία θεσπίστηκε το έτος 1950, έχουν προσχωρήσει όλα τα κράτη μέλη της Ε.Ε.</a:t>
            </a:r>
          </a:p>
          <a:p>
            <a:pPr lvl="0" algn="just">
              <a:lnSpc>
                <a:spcPct val="150000"/>
              </a:lnSpc>
              <a:spcBef>
                <a:spcPts val="0"/>
              </a:spcBef>
            </a:pPr>
            <a:r>
              <a:rPr lang="el-GR" sz="2000" dirty="0">
                <a:latin typeface="Times New Roman" pitchFamily="18"/>
                <a:cs typeface="Calibri" pitchFamily="34"/>
              </a:rPr>
              <a:t>Η προσχώρηση και της ίδιας της Ε.Ε. στην ΕΣΔΑ προβλέφθηκε με τη Συνθήκη της Λισαβόνας. </a:t>
            </a:r>
          </a:p>
          <a:p>
            <a:pPr lvl="0" algn="just">
              <a:lnSpc>
                <a:spcPct val="150000"/>
              </a:lnSpc>
              <a:spcBef>
                <a:spcPts val="0"/>
              </a:spcBef>
            </a:pPr>
            <a:r>
              <a:rPr lang="el-GR" sz="2000" dirty="0">
                <a:latin typeface="Times New Roman" pitchFamily="18"/>
                <a:cs typeface="Calibri" pitchFamily="34"/>
              </a:rPr>
              <a:t>Η προσχώρηση δεν έχει υλοποιηθεί μέχρι σήμερα, καθώς, τον Δεκέμβριο του 2014, το ΔΕΕ γνωμοδότησε αρνητικά (γνωμοδότηση 2/13) επί της συμβατότητας του σχεδίου συμφωνίας προσχώρησης στην ΕΣΔΑ, το οποίο είχε υποβάλει η Επιτροπή. Το σκεπτικό του ΔΕΕ βασιζόταν στο ότι η προσχώρηση αυτή θα μπορούσε να επηρεάσει αρνητικά τα ειδικά χαρακτηριστικά και την αυτονομία του δικαίου της Ε.Ε.. </a:t>
            </a:r>
          </a:p>
          <a:p>
            <a:pPr lvl="0" algn="just">
              <a:lnSpc>
                <a:spcPct val="150000"/>
              </a:lnSpc>
              <a:spcBef>
                <a:spcPts val="0"/>
              </a:spcBef>
            </a:pPr>
            <a:r>
              <a:rPr lang="el-GR" sz="2000" dirty="0">
                <a:latin typeface="Times New Roman" pitchFamily="18"/>
                <a:cs typeface="Calibri" pitchFamily="34"/>
              </a:rPr>
              <a:t>Μέχρι και σήμερα οι διαπραγματεύσεις μεταξύ Ε.Ε. και Συμβουλίου της Ευρώπης συνεχίζονται. </a:t>
            </a:r>
            <a:endParaRPr lang="el-GR" sz="2000" dirty="0">
              <a:latin typeface="Times New Roman" pitchFamily="1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9C051C-3B62-7DE4-17DC-B8E980034958}"/>
              </a:ext>
            </a:extLst>
          </p:cNvPr>
          <p:cNvSpPr txBox="1">
            <a:spLocks noGrp="1"/>
          </p:cNvSpPr>
          <p:nvPr>
            <p:ph type="title"/>
          </p:nvPr>
        </p:nvSpPr>
        <p:spPr/>
        <p:txBody>
          <a:bodyPr anchorCtr="1"/>
          <a:lstStyle/>
          <a:p>
            <a:pPr lvl="0" algn="ctr"/>
            <a:r>
              <a:rPr lang="el-GR" b="1"/>
              <a:t>ΙΙΙ. Η θέσπιση του ΧΘΔΕΕ</a:t>
            </a:r>
          </a:p>
        </p:txBody>
      </p:sp>
      <p:sp>
        <p:nvSpPr>
          <p:cNvPr id="3" name="Θέση περιεχομένου 2">
            <a:extLst>
              <a:ext uri="{FF2B5EF4-FFF2-40B4-BE49-F238E27FC236}">
                <a16:creationId xmlns:a16="http://schemas.microsoft.com/office/drawing/2014/main" id="{CC60BB1D-692B-A5C4-C77C-B79971759F4C}"/>
              </a:ext>
            </a:extLst>
          </p:cNvPr>
          <p:cNvSpPr txBox="1">
            <a:spLocks noGrp="1"/>
          </p:cNvSpPr>
          <p:nvPr>
            <p:ph idx="1"/>
          </p:nvPr>
        </p:nvSpPr>
        <p:spPr/>
        <p:txBody>
          <a:bodyPr>
            <a:noAutofit/>
          </a:bodyPr>
          <a:lstStyle/>
          <a:p>
            <a:pPr marL="0" lvl="0" indent="0" algn="just">
              <a:lnSpc>
                <a:spcPct val="150000"/>
              </a:lnSpc>
              <a:spcBef>
                <a:spcPts val="0"/>
              </a:spcBef>
              <a:buNone/>
            </a:pPr>
            <a:r>
              <a:rPr lang="el-GR" sz="2000" b="1" u="sng" dirty="0">
                <a:latin typeface="Times New Roman" pitchFamily="18"/>
                <a:cs typeface="Calibri" pitchFamily="34"/>
              </a:rPr>
              <a:t>Β.1. Χάρτης Θεμελιωδών Δικαιωμάτων της Ε.Ε. (ΧΘΔΕΕ)</a:t>
            </a:r>
          </a:p>
          <a:p>
            <a:pPr lvl="0" algn="just">
              <a:lnSpc>
                <a:spcPct val="150000"/>
              </a:lnSpc>
              <a:spcBef>
                <a:spcPts val="0"/>
              </a:spcBef>
            </a:pPr>
            <a:r>
              <a:rPr lang="el-GR" sz="2000" dirty="0">
                <a:latin typeface="Times New Roman" pitchFamily="18"/>
                <a:cs typeface="Calibri" pitchFamily="34"/>
              </a:rPr>
              <a:t>Η δεύτερη κατεύθυνση υλοποιήθηκε μέσω της θέσπισης του ΧΘΔΕΕ.</a:t>
            </a:r>
          </a:p>
          <a:p>
            <a:pPr lvl="0" algn="just">
              <a:lnSpc>
                <a:spcPct val="150000"/>
              </a:lnSpc>
              <a:spcBef>
                <a:spcPts val="0"/>
              </a:spcBef>
            </a:pPr>
            <a:r>
              <a:rPr lang="el-GR" sz="2000" dirty="0">
                <a:latin typeface="Times New Roman" pitchFamily="18"/>
                <a:cs typeface="Calibri" pitchFamily="34"/>
              </a:rPr>
              <a:t>Ο Χάρτης τέθηκε σε ισχύ με τη Συνθήκης της Λισαβόνας την 01.12.2009. </a:t>
            </a:r>
          </a:p>
          <a:p>
            <a:pPr lvl="0" algn="just">
              <a:lnSpc>
                <a:spcPct val="150000"/>
              </a:lnSpc>
              <a:spcBef>
                <a:spcPts val="0"/>
              </a:spcBef>
            </a:pPr>
            <a:r>
              <a:rPr lang="el-GR" sz="2000" dirty="0">
                <a:latin typeface="Times New Roman" pitchFamily="18"/>
                <a:cs typeface="Calibri" pitchFamily="34"/>
              </a:rPr>
              <a:t>Νομικό κείμενο που δεσμεύει όλα τα κράτη μέλη της Ε.Ε. να σέβονται και να προστατεύουν τις θεμελιώδεις αξίες της Ε.Ε. (αξιοπρέπεια, ελευθερία, ισότητα, αλληλεγγύη, δικαιώματα πολιτών, δικαιοσύνη) και τα ατομικά, οικονομικά, πολιτικά και κοινωνικά δικαιώματα των ανθρώπων. </a:t>
            </a:r>
          </a:p>
          <a:p>
            <a:pPr lvl="0" algn="just">
              <a:lnSpc>
                <a:spcPct val="150000"/>
              </a:lnSpc>
              <a:spcBef>
                <a:spcPts val="0"/>
              </a:spcBef>
            </a:pPr>
            <a:r>
              <a:rPr lang="el-GR" sz="2000" dirty="0">
                <a:latin typeface="Times New Roman" pitchFamily="18"/>
                <a:cs typeface="Calibri" pitchFamily="34"/>
              </a:rPr>
              <a:t>Στον ΧΘΔΕΕ κατοχυρώνονται, μεταξύ άλλων, τα δικαιώματα των προσώπων που εμπλέκονται σε μία ποινική διαδικασία ενώπιον των αρμοδίων αρχών των κρατών μελών (κεφάλαιο </a:t>
            </a:r>
            <a:r>
              <a:rPr lang="en-US" sz="2000" dirty="0">
                <a:latin typeface="Times New Roman" pitchFamily="18"/>
                <a:cs typeface="Calibri" pitchFamily="34"/>
              </a:rPr>
              <a:t>VI</a:t>
            </a:r>
            <a:r>
              <a:rPr lang="el-GR" sz="2000" dirty="0">
                <a:latin typeface="Times New Roman" pitchFamily="18"/>
                <a:cs typeface="Calibri" pitchFamily="34"/>
              </a:rPr>
              <a:t>-Δικαιοσύνη, άρθρα 47-50).</a:t>
            </a:r>
            <a:endParaRPr lang="el-GR" sz="2000" dirty="0">
              <a:latin typeface="Times New Roman" pitchFamily="1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621A0E-5784-2B6F-1C37-70E7B29FA5D3}"/>
              </a:ext>
            </a:extLst>
          </p:cNvPr>
          <p:cNvSpPr txBox="1">
            <a:spLocks noGrp="1"/>
          </p:cNvSpPr>
          <p:nvPr>
            <p:ph type="title"/>
          </p:nvPr>
        </p:nvSpPr>
        <p:spPr/>
        <p:txBody>
          <a:bodyPr anchorCtr="1"/>
          <a:lstStyle/>
          <a:p>
            <a:pPr lvl="0" algn="ctr"/>
            <a:r>
              <a:rPr lang="en-US" b="1"/>
              <a:t>IV. </a:t>
            </a:r>
            <a:r>
              <a:rPr lang="el-GR" b="1"/>
              <a:t>Ο Οδικός Χάρτης του 2009</a:t>
            </a:r>
            <a:endParaRPr lang="el-GR"/>
          </a:p>
        </p:txBody>
      </p:sp>
      <p:sp>
        <p:nvSpPr>
          <p:cNvPr id="3" name="Θέση περιεχομένου 2">
            <a:extLst>
              <a:ext uri="{FF2B5EF4-FFF2-40B4-BE49-F238E27FC236}">
                <a16:creationId xmlns:a16="http://schemas.microsoft.com/office/drawing/2014/main" id="{153F4EF0-1D42-27CF-77F1-BCA64FB0D842}"/>
              </a:ext>
            </a:extLst>
          </p:cNvPr>
          <p:cNvSpPr txBox="1">
            <a:spLocks noGrp="1"/>
          </p:cNvSpPr>
          <p:nvPr>
            <p:ph idx="1"/>
          </p:nvPr>
        </p:nvSpPr>
        <p:spPr/>
        <p:txBody>
          <a:bodyPr>
            <a:normAutofit lnSpcReduction="10000"/>
          </a:bodyPr>
          <a:lstStyle/>
          <a:p>
            <a:pPr marL="0" lvl="0" indent="0" algn="just">
              <a:lnSpc>
                <a:spcPct val="160000"/>
              </a:lnSpc>
              <a:spcBef>
                <a:spcPts val="0"/>
              </a:spcBef>
              <a:buNone/>
            </a:pPr>
            <a:r>
              <a:rPr lang="el-GR" sz="1800" b="1" u="sng" dirty="0">
                <a:latin typeface="Times New Roman" pitchFamily="18"/>
                <a:cs typeface="Calibri" pitchFamily="34"/>
              </a:rPr>
              <a:t>Β.2. Ενίσχυση δικαιωμάτων μέσω Οδηγιών</a:t>
            </a:r>
          </a:p>
          <a:p>
            <a:pPr marL="0" lvl="0" indent="0" algn="just">
              <a:lnSpc>
                <a:spcPct val="160000"/>
              </a:lnSpc>
              <a:spcBef>
                <a:spcPts val="0"/>
              </a:spcBef>
              <a:buNone/>
            </a:pPr>
            <a:r>
              <a:rPr lang="el-GR" sz="1800" dirty="0">
                <a:latin typeface="Times New Roman" pitchFamily="18"/>
                <a:cs typeface="Calibri" pitchFamily="34"/>
              </a:rPr>
              <a:t>Προς ενίσχυση των δικονομικών δικαιωμάτων των υπόπτων και των κατηγορουμένων, την 30.11.2009 εκδόθηκε από το Συμβούλιο ένα </a:t>
            </a:r>
            <a:r>
              <a:rPr lang="el-GR" sz="1800" b="1" dirty="0">
                <a:latin typeface="Times New Roman" pitchFamily="18"/>
                <a:cs typeface="Calibri" pitchFamily="34"/>
              </a:rPr>
              <a:t>Ψήφισμα για έναν Οδικό Χάρτη για την ενίσχυση των δικονομικών δικαιωμάτων των υπόπτων ή κατηγορουμένων σε ποινικές διαδικασίες</a:t>
            </a:r>
            <a:r>
              <a:rPr lang="el-GR" sz="1800" dirty="0">
                <a:latin typeface="Times New Roman" pitchFamily="18"/>
                <a:cs typeface="Calibri" pitchFamily="34"/>
              </a:rPr>
              <a:t> που ζητούσε την έγκριση μέτρων για πέντε θεμελιώδη δικαιώματα, η απαρίθμηση των οποίων δεν είναι πάντως εξαντλητική:</a:t>
            </a:r>
            <a:endParaRPr lang="el-GR" sz="1800" dirty="0">
              <a:latin typeface="Calibri" pitchFamily="34"/>
              <a:cs typeface="Calibri" pitchFamily="34"/>
            </a:endParaRPr>
          </a:p>
          <a:p>
            <a:pPr marL="342900" lvl="0" indent="-342900" algn="just">
              <a:lnSpc>
                <a:spcPct val="160000"/>
              </a:lnSpc>
              <a:spcBef>
                <a:spcPts val="0"/>
              </a:spcBef>
              <a:buFont typeface="Wingdings" pitchFamily="2"/>
              <a:buChar char=""/>
            </a:pPr>
            <a:r>
              <a:rPr lang="el-GR" sz="1800" dirty="0">
                <a:latin typeface="Times New Roman" pitchFamily="18"/>
                <a:cs typeface="Times New Roman" pitchFamily="18"/>
              </a:rPr>
              <a:t>το δικαίωμα σε μετάφραση και διερμηνεία</a:t>
            </a:r>
            <a:endParaRPr lang="el-GR" sz="1800" dirty="0">
              <a:latin typeface="Calibri" pitchFamily="34"/>
              <a:cs typeface="Times New Roman" pitchFamily="18"/>
            </a:endParaRPr>
          </a:p>
          <a:p>
            <a:pPr marL="342900" lvl="0" indent="-342900" algn="just">
              <a:lnSpc>
                <a:spcPct val="160000"/>
              </a:lnSpc>
              <a:spcBef>
                <a:spcPts val="0"/>
              </a:spcBef>
              <a:buFont typeface="Wingdings" pitchFamily="2"/>
              <a:buChar char=""/>
            </a:pPr>
            <a:r>
              <a:rPr lang="el-GR" sz="1800" dirty="0">
                <a:latin typeface="Times New Roman" pitchFamily="18"/>
                <a:cs typeface="Times New Roman" pitchFamily="18"/>
              </a:rPr>
              <a:t>το δικαίωμα σε ενημέρωση για τα υπερασπιστικά δικαιώματα και τις κατηγορίες</a:t>
            </a:r>
            <a:endParaRPr lang="el-GR" sz="1800" dirty="0">
              <a:latin typeface="Calibri" pitchFamily="34"/>
              <a:cs typeface="Times New Roman" pitchFamily="18"/>
            </a:endParaRPr>
          </a:p>
          <a:p>
            <a:pPr marL="342900" lvl="0" indent="-342900" algn="just">
              <a:lnSpc>
                <a:spcPct val="160000"/>
              </a:lnSpc>
              <a:spcBef>
                <a:spcPts val="0"/>
              </a:spcBef>
              <a:buFont typeface="Wingdings" pitchFamily="2"/>
              <a:buChar char=""/>
            </a:pPr>
            <a:r>
              <a:rPr lang="el-GR" sz="1800" dirty="0">
                <a:latin typeface="Times New Roman" pitchFamily="18"/>
                <a:cs typeface="Times New Roman" pitchFamily="18"/>
              </a:rPr>
              <a:t>το δικαίωμα σε νομικές συμβουλές και σε δωρεάν δικαστική αρωγή</a:t>
            </a:r>
            <a:endParaRPr lang="el-GR" sz="1800" dirty="0">
              <a:latin typeface="Calibri" pitchFamily="34"/>
              <a:cs typeface="Times New Roman" pitchFamily="18"/>
            </a:endParaRPr>
          </a:p>
          <a:p>
            <a:pPr marL="342900" lvl="0" indent="-342900" algn="just">
              <a:lnSpc>
                <a:spcPct val="160000"/>
              </a:lnSpc>
              <a:spcBef>
                <a:spcPts val="0"/>
              </a:spcBef>
              <a:buFont typeface="Wingdings" pitchFamily="2"/>
              <a:buChar char=""/>
            </a:pPr>
            <a:r>
              <a:rPr lang="el-GR" sz="1800" dirty="0">
                <a:latin typeface="Times New Roman" pitchFamily="18"/>
                <a:cs typeface="Times New Roman" pitchFamily="18"/>
              </a:rPr>
              <a:t>το δικαίωμα επικοινωνίας</a:t>
            </a:r>
            <a:endParaRPr lang="el-GR" sz="1800" dirty="0">
              <a:latin typeface="Calibri" pitchFamily="34"/>
              <a:cs typeface="Times New Roman" pitchFamily="18"/>
            </a:endParaRPr>
          </a:p>
          <a:p>
            <a:pPr marL="342900" lvl="0" indent="-342900" algn="just">
              <a:lnSpc>
                <a:spcPct val="160000"/>
              </a:lnSpc>
              <a:spcBef>
                <a:spcPts val="0"/>
              </a:spcBef>
              <a:buFont typeface="Wingdings" pitchFamily="2"/>
              <a:buChar char=""/>
            </a:pPr>
            <a:r>
              <a:rPr lang="el-GR" sz="1800" dirty="0">
                <a:latin typeface="Times New Roman" pitchFamily="18"/>
                <a:cs typeface="Times New Roman" pitchFamily="18"/>
              </a:rPr>
              <a:t>ειδικότερα δικαιώματα για ευάλωτους υπόπτους ή κατηγορούμενους</a:t>
            </a:r>
            <a:endParaRPr lang="el-GR" sz="1800" dirty="0">
              <a:latin typeface="Calibri" pitchFamily="34"/>
              <a:cs typeface="Times New Roman" pitchFamily="18"/>
            </a:endParaRPr>
          </a:p>
          <a:p>
            <a:pPr lvl="0" algn="just">
              <a:lnSpc>
                <a:spcPct val="140000"/>
              </a:lnSpc>
              <a:spcBef>
                <a:spcPts val="500"/>
              </a:spcBef>
              <a:spcAft>
                <a:spcPts val="500"/>
              </a:spcAft>
            </a:pPr>
            <a:endParaRPr lang="el-GR" sz="1800" dirty="0">
              <a:latin typeface="Calibri" pitchFamily="34"/>
              <a:cs typeface="Times New Roman" pitchFamily="1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36">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87A885-C7D7-BD33-10D9-E5CD43E45D75}"/>
              </a:ext>
            </a:extLst>
          </p:cNvPr>
          <p:cNvSpPr txBox="1">
            <a:spLocks noGrp="1"/>
          </p:cNvSpPr>
          <p:nvPr>
            <p:ph type="title"/>
          </p:nvPr>
        </p:nvSpPr>
        <p:spPr/>
        <p:txBody>
          <a:bodyPr anchorCtr="1"/>
          <a:lstStyle/>
          <a:p>
            <a:pPr lvl="0" algn="ctr"/>
            <a:r>
              <a:rPr lang="en-US" b="1"/>
              <a:t>IV. </a:t>
            </a:r>
            <a:r>
              <a:rPr lang="el-GR" b="1"/>
              <a:t>Η έκδοση των 6 Οδηγιών</a:t>
            </a:r>
            <a:endParaRPr lang="el-GR"/>
          </a:p>
        </p:txBody>
      </p:sp>
      <p:sp>
        <p:nvSpPr>
          <p:cNvPr id="3" name="Θέση περιεχομένου 2">
            <a:extLst>
              <a:ext uri="{FF2B5EF4-FFF2-40B4-BE49-F238E27FC236}">
                <a16:creationId xmlns:a16="http://schemas.microsoft.com/office/drawing/2014/main" id="{3C9B542D-87D6-E2BB-8F4F-40A5C0DB92BF}"/>
              </a:ext>
            </a:extLst>
          </p:cNvPr>
          <p:cNvSpPr txBox="1">
            <a:spLocks noGrp="1"/>
          </p:cNvSpPr>
          <p:nvPr>
            <p:ph idx="1"/>
          </p:nvPr>
        </p:nvSpPr>
        <p:spPr/>
        <p:txBody>
          <a:bodyPr>
            <a:noAutofit/>
          </a:bodyPr>
          <a:lstStyle/>
          <a:p>
            <a:pPr marL="342900" lvl="0" indent="-342900" algn="just">
              <a:lnSpc>
                <a:spcPct val="160000"/>
              </a:lnSpc>
              <a:spcBef>
                <a:spcPts val="0"/>
              </a:spcBef>
              <a:buFont typeface="Symbol" pitchFamily="18"/>
              <a:buChar char="-"/>
            </a:pPr>
            <a:r>
              <a:rPr lang="el-GR" sz="2400" dirty="0">
                <a:latin typeface="Times New Roman" pitchFamily="18"/>
                <a:cs typeface="Calibri" pitchFamily="34"/>
              </a:rPr>
              <a:t>Επ’ ακολουθία του Οδικού αυτού Χάρτη έχουν εκδοθεί μέχρι σήμερα </a:t>
            </a:r>
            <a:r>
              <a:rPr lang="el-GR" sz="2400" b="1" dirty="0">
                <a:latin typeface="Times New Roman" pitchFamily="18"/>
                <a:cs typeface="Calibri" pitchFamily="34"/>
              </a:rPr>
              <a:t>6 Οδηγίες </a:t>
            </a:r>
            <a:r>
              <a:rPr lang="el-GR" sz="2400" dirty="0">
                <a:latin typeface="Times New Roman" pitchFamily="18"/>
                <a:cs typeface="Calibri" pitchFamily="34"/>
              </a:rPr>
              <a:t>για την ενίσχυση των δικαιωμάτων των προσώπων που εμπλέκονται σε ποινικές διαδικασίες με βάση το άρθρ. 82 παρ. 2 </a:t>
            </a:r>
            <a:r>
              <a:rPr lang="el-GR" sz="2400" dirty="0" err="1">
                <a:latin typeface="Times New Roman" pitchFamily="18"/>
                <a:cs typeface="Calibri" pitchFamily="34"/>
              </a:rPr>
              <a:t>στ</a:t>
            </a:r>
            <a:r>
              <a:rPr lang="el-GR" sz="2400" dirty="0">
                <a:latin typeface="Times New Roman" pitchFamily="18"/>
                <a:cs typeface="Calibri" pitchFamily="34"/>
              </a:rPr>
              <a:t>. β΄ ΣΛΕΕ. </a:t>
            </a:r>
            <a:r>
              <a:rPr lang="el-GR" sz="2400" dirty="0">
                <a:latin typeface="Times New Roman" pitchFamily="18"/>
              </a:rPr>
              <a:t>Τα κράτη-μέλη μπορούν να εξασφαλίσουν ακόμα </a:t>
            </a:r>
            <a:r>
              <a:rPr lang="el-GR" sz="2400" b="1" dirty="0">
                <a:latin typeface="Times New Roman" pitchFamily="18"/>
              </a:rPr>
              <a:t>υψηλότερο επίπεδο προστασίας</a:t>
            </a:r>
            <a:r>
              <a:rPr lang="el-GR" sz="2400" dirty="0">
                <a:latin typeface="Times New Roman" pitchFamily="18"/>
              </a:rPr>
              <a:t> των προσώπων που εμπλέκονται σε ποινικές διαδικασίες (άρθρο 82 παρ. 2 </a:t>
            </a:r>
            <a:r>
              <a:rPr lang="el-GR" sz="2400" dirty="0" err="1">
                <a:latin typeface="Times New Roman" pitchFamily="18"/>
              </a:rPr>
              <a:t>εδ</a:t>
            </a:r>
            <a:r>
              <a:rPr lang="el-GR" sz="2400" dirty="0">
                <a:latin typeface="Times New Roman" pitchFamily="18"/>
              </a:rPr>
              <a:t>. τελ. ΣΛΕΕ). </a:t>
            </a:r>
          </a:p>
          <a:p>
            <a:pPr marL="342900" lvl="0" indent="-342900" algn="just">
              <a:lnSpc>
                <a:spcPct val="160000"/>
              </a:lnSpc>
              <a:spcBef>
                <a:spcPts val="0"/>
              </a:spcBef>
              <a:buFont typeface="Symbol" pitchFamily="18"/>
              <a:buChar char="-"/>
            </a:pPr>
            <a:r>
              <a:rPr lang="el-GR" sz="2400" dirty="0">
                <a:latin typeface="Times New Roman" pitchFamily="18"/>
              </a:rPr>
              <a:t>Κεντρικός στόχος: η δημιουργία ενός ευρωπαϊκού κεκτημένου προστασίας ανθρωπίνων δικαιωμάτων και η δέσμευση όλων των κρατών μελών της για την προστασία ανθρωπίνων δικαιωμάτων στο πλαίσιο των ποινικών διαδικασιών. </a:t>
            </a:r>
            <a:endParaRPr lang="el-GR" sz="2400" dirty="0">
              <a:latin typeface="Times New Roman" pitchFamily="18"/>
              <a:cs typeface="Calibri" pitchFamily="34"/>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A07D9-0789-5B61-98E9-381DCEEF6EF7}"/>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5E3265CA-7E40-63B0-2997-1D67F8E46960}"/>
              </a:ext>
            </a:extLst>
          </p:cNvPr>
          <p:cNvSpPr txBox="1">
            <a:spLocks noGrp="1"/>
          </p:cNvSpPr>
          <p:nvPr>
            <p:ph type="title"/>
          </p:nvPr>
        </p:nvSpPr>
        <p:spPr/>
        <p:txBody>
          <a:bodyPr anchorCtr="1"/>
          <a:lstStyle/>
          <a:p>
            <a:pPr lvl="0" algn="ctr"/>
            <a:r>
              <a:rPr lang="en-US" b="1"/>
              <a:t>IV. </a:t>
            </a:r>
            <a:r>
              <a:rPr lang="el-GR" b="1"/>
              <a:t>Η έκδοση των 6 Οδηγιών</a:t>
            </a:r>
            <a:endParaRPr lang="el-GR"/>
          </a:p>
        </p:txBody>
      </p:sp>
      <p:sp>
        <p:nvSpPr>
          <p:cNvPr id="3" name="Θέση περιεχομένου 2">
            <a:extLst>
              <a:ext uri="{FF2B5EF4-FFF2-40B4-BE49-F238E27FC236}">
                <a16:creationId xmlns:a16="http://schemas.microsoft.com/office/drawing/2014/main" id="{E9E58548-C6AB-C84D-8C6A-2E4A872B62B1}"/>
              </a:ext>
            </a:extLst>
          </p:cNvPr>
          <p:cNvSpPr txBox="1">
            <a:spLocks noGrp="1"/>
          </p:cNvSpPr>
          <p:nvPr>
            <p:ph idx="1"/>
          </p:nvPr>
        </p:nvSpPr>
        <p:spPr/>
        <p:txBody>
          <a:bodyPr>
            <a:normAutofit/>
          </a:bodyPr>
          <a:lstStyle/>
          <a:p>
            <a:pPr marL="342900" lvl="0" indent="-342900" algn="just">
              <a:lnSpc>
                <a:spcPct val="160000"/>
              </a:lnSpc>
              <a:spcBef>
                <a:spcPts val="0"/>
              </a:spcBef>
              <a:buFont typeface="Symbol" pitchFamily="18"/>
              <a:buChar char="-"/>
            </a:pPr>
            <a:r>
              <a:rPr lang="el-GR" sz="2600" dirty="0">
                <a:latin typeface="Times New Roman" pitchFamily="18"/>
                <a:cs typeface="Calibri" pitchFamily="34"/>
              </a:rPr>
              <a:t>Τα υπερασπιστικά δικαιώματα που κατοχυρώνονται στις Οδηγίες αφορούν:  </a:t>
            </a:r>
          </a:p>
          <a:p>
            <a:pPr lvl="0" algn="just">
              <a:lnSpc>
                <a:spcPct val="160000"/>
              </a:lnSpc>
              <a:spcBef>
                <a:spcPts val="0"/>
              </a:spcBef>
              <a:buFont typeface="Wingdings" panose="05000000000000000000" pitchFamily="2" charset="2"/>
              <a:buChar char="ü"/>
            </a:pPr>
            <a:r>
              <a:rPr lang="el-GR" sz="2600" dirty="0">
                <a:latin typeface="Times New Roman" pitchFamily="18"/>
                <a:cs typeface="Calibri" pitchFamily="34"/>
              </a:rPr>
              <a:t>τις </a:t>
            </a:r>
            <a:r>
              <a:rPr lang="el-GR" sz="2600" b="1" dirty="0">
                <a:latin typeface="Times New Roman" pitchFamily="18"/>
                <a:cs typeface="Calibri" pitchFamily="34"/>
              </a:rPr>
              <a:t>ποινικές διαδικασίες</a:t>
            </a:r>
            <a:r>
              <a:rPr lang="el-GR" sz="2600" dirty="0">
                <a:latin typeface="Times New Roman" pitchFamily="18"/>
                <a:cs typeface="Calibri" pitchFamily="34"/>
              </a:rPr>
              <a:t> ενώπιον εθνικών δικαστικών αρχών, </a:t>
            </a:r>
          </a:p>
          <a:p>
            <a:pPr lvl="0" algn="just">
              <a:lnSpc>
                <a:spcPct val="160000"/>
              </a:lnSpc>
              <a:spcBef>
                <a:spcPts val="0"/>
              </a:spcBef>
              <a:buFont typeface="Wingdings" panose="05000000000000000000" pitchFamily="2" charset="2"/>
              <a:buChar char="ü"/>
            </a:pPr>
            <a:r>
              <a:rPr lang="el-GR" sz="2600" dirty="0">
                <a:latin typeface="Times New Roman" pitchFamily="18"/>
                <a:cs typeface="Calibri" pitchFamily="34"/>
              </a:rPr>
              <a:t>τη </a:t>
            </a:r>
            <a:r>
              <a:rPr lang="el-GR" sz="2600" b="1" dirty="0">
                <a:latin typeface="Times New Roman" pitchFamily="18"/>
                <a:cs typeface="Calibri" pitchFamily="34"/>
              </a:rPr>
              <a:t>διαδικασία εκτέλεσης ευρωπαϊκού εντάλματος σύλληψης</a:t>
            </a:r>
          </a:p>
          <a:p>
            <a:pPr lvl="0" algn="just">
              <a:lnSpc>
                <a:spcPct val="160000"/>
              </a:lnSpc>
              <a:spcBef>
                <a:spcPts val="0"/>
              </a:spcBef>
              <a:buFont typeface="Wingdings" panose="05000000000000000000" pitchFamily="2" charset="2"/>
              <a:buChar char="ü"/>
            </a:pPr>
            <a:r>
              <a:rPr lang="el-GR" sz="2600" b="1" dirty="0">
                <a:latin typeface="Times New Roman" pitchFamily="18"/>
                <a:cs typeface="Calibri" pitchFamily="34"/>
              </a:rPr>
              <a:t>τη διαδικασία ευρωπαϊκής εντολής έρευνας </a:t>
            </a:r>
            <a:r>
              <a:rPr lang="el-GR" sz="2600" dirty="0">
                <a:latin typeface="Times New Roman" pitchFamily="18"/>
                <a:cs typeface="Calibri" pitchFamily="34"/>
              </a:rPr>
              <a:t>και </a:t>
            </a:r>
          </a:p>
          <a:p>
            <a:pPr lvl="0" algn="just">
              <a:lnSpc>
                <a:spcPct val="160000"/>
              </a:lnSpc>
              <a:spcBef>
                <a:spcPts val="0"/>
              </a:spcBef>
              <a:buFont typeface="Wingdings" panose="05000000000000000000" pitchFamily="2" charset="2"/>
              <a:buChar char="ü"/>
            </a:pPr>
            <a:r>
              <a:rPr lang="el-GR" sz="2600" b="1" dirty="0">
                <a:latin typeface="Times New Roman" pitchFamily="18"/>
                <a:cs typeface="Calibri" pitchFamily="34"/>
              </a:rPr>
              <a:t>τις έρευνες που διεξάγονται από την Ευρωπαϊκή Εισαγγελία</a:t>
            </a:r>
            <a:r>
              <a:rPr lang="el-GR" sz="2600" dirty="0">
                <a:latin typeface="Times New Roman" pitchFamily="18"/>
                <a:cs typeface="Calibri" pitchFamily="34"/>
              </a:rPr>
              <a:t>. </a:t>
            </a:r>
            <a:endParaRPr lang="el-GR" sz="2600" dirty="0">
              <a:latin typeface="Calibri" pitchFamily="34"/>
              <a:cs typeface="Calibri" pitchFamily="34"/>
            </a:endParaRPr>
          </a:p>
        </p:txBody>
      </p:sp>
    </p:spTree>
    <p:extLst>
      <p:ext uri="{BB962C8B-B14F-4D97-AF65-F5344CB8AC3E}">
        <p14:creationId xmlns:p14="http://schemas.microsoft.com/office/powerpoint/2010/main" val="3983441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37">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FCCD4B-7200-13A7-1493-BB3A30D0C2A0}"/>
              </a:ext>
            </a:extLst>
          </p:cNvPr>
          <p:cNvSpPr txBox="1">
            <a:spLocks noGrp="1"/>
          </p:cNvSpPr>
          <p:nvPr>
            <p:ph type="title"/>
          </p:nvPr>
        </p:nvSpPr>
        <p:spPr/>
        <p:txBody>
          <a:bodyPr anchorCtr="1"/>
          <a:lstStyle/>
          <a:p>
            <a:pPr lvl="0" algn="ctr"/>
            <a:r>
              <a:rPr lang="en-US" b="1"/>
              <a:t>IV. </a:t>
            </a:r>
            <a:r>
              <a:rPr lang="el-GR" b="1"/>
              <a:t>Η έκδοση των 6 Οδηγιών</a:t>
            </a:r>
            <a:endParaRPr lang="el-GR"/>
          </a:p>
        </p:txBody>
      </p:sp>
      <p:sp>
        <p:nvSpPr>
          <p:cNvPr id="3" name="Θέση περιεχομένου 2">
            <a:extLst>
              <a:ext uri="{FF2B5EF4-FFF2-40B4-BE49-F238E27FC236}">
                <a16:creationId xmlns:a16="http://schemas.microsoft.com/office/drawing/2014/main" id="{FC23E9CA-9463-0105-E346-97A1F1256F5A}"/>
              </a:ext>
            </a:extLst>
          </p:cNvPr>
          <p:cNvSpPr txBox="1">
            <a:spLocks noGrp="1"/>
          </p:cNvSpPr>
          <p:nvPr>
            <p:ph idx="1"/>
          </p:nvPr>
        </p:nvSpPr>
        <p:spPr/>
        <p:txBody>
          <a:bodyPr>
            <a:noAutofit/>
          </a:bodyPr>
          <a:lstStyle/>
          <a:p>
            <a:pPr marL="342900" lvl="0" indent="-342900" algn="just">
              <a:lnSpc>
                <a:spcPct val="150000"/>
              </a:lnSpc>
              <a:buFont typeface="Wingdings" pitchFamily="2"/>
              <a:buChar char=""/>
            </a:pPr>
            <a:r>
              <a:rPr lang="el-GR" sz="1800" dirty="0">
                <a:latin typeface="Times New Roman" pitchFamily="18"/>
                <a:cs typeface="Times New Roman" pitchFamily="18"/>
              </a:rPr>
              <a:t>Οδηγία 2010/64/ΕΕ για το δικαίωμα σε μετάφραση και διερμηνεία</a:t>
            </a:r>
            <a:endParaRPr lang="el-GR" sz="1800" dirty="0">
              <a:latin typeface="Calibri" pitchFamily="34"/>
              <a:cs typeface="Times New Roman" pitchFamily="18"/>
            </a:endParaRPr>
          </a:p>
          <a:p>
            <a:pPr marL="342900" lvl="0" indent="-342900" algn="just">
              <a:lnSpc>
                <a:spcPct val="150000"/>
              </a:lnSpc>
              <a:buFont typeface="Wingdings" pitchFamily="2"/>
              <a:buChar char=""/>
            </a:pPr>
            <a:r>
              <a:rPr lang="el-GR" sz="1800" dirty="0">
                <a:latin typeface="Times New Roman" pitchFamily="18"/>
                <a:cs typeface="Times New Roman" pitchFamily="18"/>
              </a:rPr>
              <a:t>Οδηγία 2012/13/ΕΕ για το δικαίωμα σε ενημέρωση για τα υπερασπιστικά δικαιώματα και τις κατηγορίες</a:t>
            </a:r>
            <a:endParaRPr lang="el-GR" sz="1800" dirty="0">
              <a:latin typeface="Calibri" pitchFamily="34"/>
              <a:cs typeface="Times New Roman" pitchFamily="18"/>
            </a:endParaRPr>
          </a:p>
          <a:p>
            <a:pPr marL="342900" lvl="0" indent="-342900" algn="just">
              <a:lnSpc>
                <a:spcPct val="150000"/>
              </a:lnSpc>
              <a:buFont typeface="Wingdings" pitchFamily="2"/>
              <a:buChar char=""/>
            </a:pPr>
            <a:r>
              <a:rPr lang="el-GR" sz="1800" dirty="0">
                <a:latin typeface="Times New Roman" pitchFamily="18"/>
                <a:cs typeface="Times New Roman" pitchFamily="18"/>
              </a:rPr>
              <a:t>Οδηγία 2013/48/ΕΕ για το δικαίωμα πρόσβασης σε δικηγόρο, το δικαίωμα ενημέρωσης τρίτου προσώπου και το δικαίωμα επικοινωνίας </a:t>
            </a:r>
            <a:endParaRPr lang="el-GR" sz="1800" dirty="0">
              <a:latin typeface="Calibri" pitchFamily="34"/>
              <a:cs typeface="Times New Roman" pitchFamily="18"/>
            </a:endParaRPr>
          </a:p>
          <a:p>
            <a:pPr marL="342900" lvl="0" indent="-342900" algn="just">
              <a:lnSpc>
                <a:spcPct val="150000"/>
              </a:lnSpc>
              <a:buFont typeface="Wingdings" pitchFamily="2"/>
              <a:buChar char=""/>
            </a:pPr>
            <a:r>
              <a:rPr lang="el-GR" sz="1800" dirty="0">
                <a:latin typeface="Times New Roman" pitchFamily="18"/>
                <a:cs typeface="Times New Roman" pitchFamily="18"/>
              </a:rPr>
              <a:t>Οδηγία 2016/343/ΕΕ για την ενίσχυση ορισμένων πτυχών του τεκμηρίου αθωότητας και του δικαιώματος παράστασης του κατηγορουμένου στη δίκη</a:t>
            </a:r>
            <a:endParaRPr lang="el-GR" sz="1800" dirty="0">
              <a:latin typeface="Calibri" pitchFamily="34"/>
              <a:cs typeface="Times New Roman" pitchFamily="18"/>
            </a:endParaRPr>
          </a:p>
          <a:p>
            <a:pPr marL="342900" lvl="0" indent="-342900" algn="just">
              <a:lnSpc>
                <a:spcPct val="150000"/>
              </a:lnSpc>
              <a:buFont typeface="Wingdings" pitchFamily="2"/>
              <a:buChar char=""/>
            </a:pPr>
            <a:r>
              <a:rPr lang="el-GR" sz="1800" dirty="0">
                <a:latin typeface="Times New Roman" pitchFamily="18"/>
                <a:cs typeface="Times New Roman" pitchFamily="18"/>
              </a:rPr>
              <a:t>Οδηγία 2016/800/ΕΕ για τις δικονομικές εγγυήσεις για τα παιδιά που είναι ύποπτοι ή κατηγορούμενοι </a:t>
            </a:r>
            <a:endParaRPr lang="el-GR" sz="1800" dirty="0">
              <a:latin typeface="Calibri" pitchFamily="34"/>
              <a:cs typeface="Times New Roman" pitchFamily="18"/>
            </a:endParaRPr>
          </a:p>
          <a:p>
            <a:pPr marL="342900" lvl="0" indent="-342900" algn="just">
              <a:lnSpc>
                <a:spcPct val="150000"/>
              </a:lnSpc>
              <a:spcAft>
                <a:spcPts val="800"/>
              </a:spcAft>
              <a:buFont typeface="Wingdings" pitchFamily="2"/>
              <a:buChar char=""/>
            </a:pPr>
            <a:r>
              <a:rPr lang="el-GR" sz="1800" dirty="0">
                <a:latin typeface="Times New Roman" pitchFamily="18"/>
                <a:cs typeface="Times New Roman" pitchFamily="18"/>
              </a:rPr>
              <a:t>Οδηγία 2016/1919/ΕΕ για τη δικαστική αρωγή</a:t>
            </a:r>
            <a:endParaRPr lang="el-GR" sz="1800" dirty="0">
              <a:latin typeface="Calibri" pitchFamily="34"/>
              <a:cs typeface="Times New Roman" pitchFamily="18"/>
            </a:endParaRP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1129</TotalTime>
  <Words>3400</Words>
  <Application>Microsoft Office PowerPoint</Application>
  <PresentationFormat>Ευρεία οθόνη</PresentationFormat>
  <Paragraphs>162</Paragraphs>
  <Slides>27</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27</vt:i4>
      </vt:variant>
    </vt:vector>
  </HeadingPairs>
  <TitlesOfParts>
    <vt:vector size="34" baseType="lpstr">
      <vt:lpstr>Arial</vt:lpstr>
      <vt:lpstr>Calibri</vt:lpstr>
      <vt:lpstr>Calibri Light</vt:lpstr>
      <vt:lpstr>Symbol</vt:lpstr>
      <vt:lpstr>Times New Roman</vt:lpstr>
      <vt:lpstr>Wingdings</vt:lpstr>
      <vt:lpstr>Θέμα του Office</vt:lpstr>
      <vt:lpstr>4η τηλεδιάσκεψη (ύλη εβδομάδων 7-8)</vt:lpstr>
      <vt:lpstr>Ι. Η προστασία της Ε.Ε. στα θεμελιώδη δικαιώματα των προσώπων που εμπλέκονται σε ποινικές διαδικασίες</vt:lpstr>
      <vt:lpstr>Ι. Η προστασία της Ε.Ε. στα θεμελιώδη δικαιώματα των προσώπων που εμπλέκονται σε ποινικές διαδικασίες</vt:lpstr>
      <vt:lpstr>ΙΙ. Η πρόβλεψη της προσχώρησης της Ε.Ε. στην ΕΣΔΑ</vt:lpstr>
      <vt:lpstr>ΙΙΙ. Η θέσπιση του ΧΘΔΕΕ</vt:lpstr>
      <vt:lpstr>IV. Ο Οδικός Χάρτης του 2009</vt:lpstr>
      <vt:lpstr>IV. Η έκδοση των 6 Οδηγιών</vt:lpstr>
      <vt:lpstr>IV. Η έκδοση των 6 Οδηγιών</vt:lpstr>
      <vt:lpstr>IV. Η έκδοση των 6 Οδηγιών</vt:lpstr>
      <vt:lpstr>V. Τα θεμελιώδη δικονομικά δικαιώματα (σύμφωνα με τον ΧΘΔΕΕ και τις 6 Οδηγίες)</vt:lpstr>
      <vt:lpstr>V. Τα θεμελιώδη δικονομικά δικαιώματα (σύμφωνα με τον ΧΘΔΕΕ και τις 6 Οδηγίες)</vt:lpstr>
      <vt:lpstr>V. Τα θεμελιώδη δικονομικά δικαιώματα (σύμφωνα με τον ΧΘΔΕΕ και τις 6 Οδηγίες)</vt:lpstr>
      <vt:lpstr>V. Τα θεμελιώδη δικονομικά δικαιώματα (σύμφωνα με τον ΧΘΔΕΕ και τις 6 Οδηγίες)</vt:lpstr>
      <vt:lpstr>V. Τα θεμελιώδη δικονομικά δικαιώματα (σύμφωνα με τον ΧΘΔΕΕ και τις 6 Οδηγίες)</vt:lpstr>
      <vt:lpstr>V. Τα θεμελιώδη δικονομικά δικαιώματα (σύμφωνα με τον ΧΘΔΕΕ και τις 6 Οδηγίες)</vt:lpstr>
      <vt:lpstr>V. Τα θεμελιώδη δικονομικά δικαιώματα (σύμφωνα με τον ΧΘΔΕΕ και τις 6 Οδηγίες)</vt:lpstr>
      <vt:lpstr>V. Τα θεμελιώδη δικονομικά δικαιωμάτα (σύμφωνα με τον ΧΘΔΕΕ και τις 6 Οδηγίες)</vt:lpstr>
      <vt:lpstr>V. Τα θεμελιώδη δικονομικά δικαιώματα (σύμφωνα με τον ΧΘΔΕΕ και τις 6 Οδηγίες)</vt:lpstr>
      <vt:lpstr>V. Τα θεμελιώδη δικονομικά δικαιώματα (σύμφωνα με τον ΧΘΔΕΕ και τις 6 Οδηγίες)</vt:lpstr>
      <vt:lpstr>V. Τα θεμελιώδη δικονομικά δικαιώματα (σύμφωνα με τον ΧΘΔΕΕ και τις 6 Οδηγίες)</vt:lpstr>
      <vt:lpstr>V. Τα θεμελιώδη δικονομικά δικαιώματα (σύμφωνα με τον ΧΘΔΕΕ και τις 6 Οδηγίες)</vt:lpstr>
      <vt:lpstr>V. Τα θεμελιώδη δικονομικά δικαιώματα (σύμφωνα με τον ΧΘΔΕΕ και τις 6 Οδηγίες)</vt:lpstr>
      <vt:lpstr>V. Τα θεμελιώδη δικονομικά δικαιώματα (σύμφωνα με τον ΧΘΔΕΕ και τις 6 Οδηγίες)</vt:lpstr>
      <vt:lpstr>V. Τα θεμελιώδη δικονομικά δικαιώματα (σύμφωνα με τον ΧΘΔΕΕ και τις 6 Οδηγίες)</vt:lpstr>
      <vt:lpstr>V. Τα θεμελιώδη δικονομικά δικαιώματα (σύμφωνα με τον ΧΘΔΕΕ και τις 6 Οδηγίες)</vt:lpstr>
      <vt:lpstr>Διαδραστική δραστηριότητα 7ης εβδομάδας </vt:lpstr>
      <vt:lpstr>Διαδραστική δραστηριότητα 8ης εβδομάδας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1st week</dc:title>
  <dc:creator>Irini Tsagaraki</dc:creator>
  <cp:lastModifiedBy>Irini Tsagaraki</cp:lastModifiedBy>
  <cp:revision>23</cp:revision>
  <dcterms:created xsi:type="dcterms:W3CDTF">2022-10-20T16:19:57Z</dcterms:created>
  <dcterms:modified xsi:type="dcterms:W3CDTF">2025-05-02T08:30:58Z</dcterms:modified>
</cp:coreProperties>
</file>