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9" r:id="rId2"/>
    <p:sldId id="280" r:id="rId3"/>
    <p:sldId id="259" r:id="rId4"/>
    <p:sldId id="258" r:id="rId5"/>
    <p:sldId id="261" r:id="rId6"/>
    <p:sldId id="262" r:id="rId7"/>
    <p:sldId id="281" r:id="rId8"/>
    <p:sldId id="284" r:id="rId9"/>
    <p:sldId id="263" r:id="rId10"/>
    <p:sldId id="285" r:id="rId11"/>
    <p:sldId id="286" r:id="rId12"/>
    <p:sldId id="287" r:id="rId13"/>
    <p:sldId id="290" r:id="rId14"/>
    <p:sldId id="264" r:id="rId15"/>
    <p:sldId id="291" r:id="rId16"/>
    <p:sldId id="292" r:id="rId17"/>
    <p:sldId id="299" r:id="rId18"/>
    <p:sldId id="294" r:id="rId19"/>
    <p:sldId id="300" r:id="rId20"/>
    <p:sldId id="295" r:id="rId21"/>
    <p:sldId id="297" r:id="rId22"/>
    <p:sldId id="298" r:id="rId23"/>
    <p:sldId id="301" r:id="rId24"/>
    <p:sldId id="302" r:id="rId25"/>
    <p:sldId id="305" r:id="rId26"/>
    <p:sldId id="306" r:id="rId27"/>
    <p:sldId id="307" r:id="rId28"/>
    <p:sldId id="308" r:id="rId29"/>
    <p:sldId id="272" r:id="rId30"/>
    <p:sldId id="303" r:id="rId31"/>
    <p:sldId id="304"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0" d="100"/>
          <a:sy n="70" d="100"/>
        </p:scale>
        <p:origin x="53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C86857-9393-4ABB-8785-FE3E1B3A3445}" type="doc">
      <dgm:prSet loTypeId="urn:microsoft.com/office/officeart/2005/8/layout/process1" loCatId="process" qsTypeId="urn:microsoft.com/office/officeart/2005/8/quickstyle/simple1" qsCatId="simple" csTypeId="urn:microsoft.com/office/officeart/2005/8/colors/accent1_2" csCatId="accent1" phldr="1"/>
      <dgm:spPr/>
    </dgm:pt>
    <dgm:pt modelId="{AEE4312D-2089-4F04-BF68-1D87A5C2E3F5}">
      <dgm:prSet phldrT="[Text]"/>
      <dgm:spPr/>
      <dgm:t>
        <a:bodyPr/>
        <a:lstStyle/>
        <a:p>
          <a:r>
            <a:rPr lang="en-US" dirty="0"/>
            <a:t>Social Constructs</a:t>
          </a:r>
        </a:p>
      </dgm:t>
    </dgm:pt>
    <dgm:pt modelId="{FE7E593B-F8BC-4439-8814-06DB8CE5CBBE}" type="parTrans" cxnId="{5A4B49FB-C141-4D62-BA42-08B353F59B15}">
      <dgm:prSet/>
      <dgm:spPr/>
      <dgm:t>
        <a:bodyPr/>
        <a:lstStyle/>
        <a:p>
          <a:endParaRPr lang="en-US"/>
        </a:p>
      </dgm:t>
    </dgm:pt>
    <dgm:pt modelId="{9FA3FCA5-DE1E-4128-B28B-17688172E2BA}" type="sibTrans" cxnId="{5A4B49FB-C141-4D62-BA42-08B353F59B15}">
      <dgm:prSet/>
      <dgm:spPr/>
      <dgm:t>
        <a:bodyPr/>
        <a:lstStyle/>
        <a:p>
          <a:endParaRPr lang="en-US"/>
        </a:p>
      </dgm:t>
    </dgm:pt>
    <dgm:pt modelId="{D7B0A835-CE3E-4549-821E-41969C0CD9E0}">
      <dgm:prSet phldrT="[Text]"/>
      <dgm:spPr/>
      <dgm:t>
        <a:bodyPr/>
        <a:lstStyle/>
        <a:p>
          <a:r>
            <a:rPr lang="en-US" dirty="0"/>
            <a:t>Define the nature of relationship</a:t>
          </a:r>
        </a:p>
      </dgm:t>
    </dgm:pt>
    <dgm:pt modelId="{3804A014-691A-4B36-B7B8-2446EDC44A54}" type="parTrans" cxnId="{503280DA-92E3-4522-A3D4-6164ECCED0AF}">
      <dgm:prSet/>
      <dgm:spPr/>
      <dgm:t>
        <a:bodyPr/>
        <a:lstStyle/>
        <a:p>
          <a:endParaRPr lang="en-US"/>
        </a:p>
      </dgm:t>
    </dgm:pt>
    <dgm:pt modelId="{3A214B35-DF64-4BE3-B98B-EFEFCD6617DC}" type="sibTrans" cxnId="{503280DA-92E3-4522-A3D4-6164ECCED0AF}">
      <dgm:prSet/>
      <dgm:spPr/>
      <dgm:t>
        <a:bodyPr/>
        <a:lstStyle/>
        <a:p>
          <a:endParaRPr lang="en-US"/>
        </a:p>
      </dgm:t>
    </dgm:pt>
    <dgm:pt modelId="{1B581232-A840-4CF8-B21D-E84821179A4F}" type="pres">
      <dgm:prSet presAssocID="{CFC86857-9393-4ABB-8785-FE3E1B3A3445}" presName="Name0" presStyleCnt="0">
        <dgm:presLayoutVars>
          <dgm:dir/>
          <dgm:resizeHandles val="exact"/>
        </dgm:presLayoutVars>
      </dgm:prSet>
      <dgm:spPr/>
    </dgm:pt>
    <dgm:pt modelId="{962491F1-9058-4A3A-B0DE-300E1C98AA70}" type="pres">
      <dgm:prSet presAssocID="{AEE4312D-2089-4F04-BF68-1D87A5C2E3F5}" presName="node" presStyleLbl="node1" presStyleIdx="0" presStyleCnt="2">
        <dgm:presLayoutVars>
          <dgm:bulletEnabled val="1"/>
        </dgm:presLayoutVars>
      </dgm:prSet>
      <dgm:spPr/>
    </dgm:pt>
    <dgm:pt modelId="{B0A85380-68E3-4B29-A4A1-699FD8F75EEA}" type="pres">
      <dgm:prSet presAssocID="{9FA3FCA5-DE1E-4128-B28B-17688172E2BA}" presName="sibTrans" presStyleLbl="sibTrans2D1" presStyleIdx="0" presStyleCnt="1"/>
      <dgm:spPr/>
    </dgm:pt>
    <dgm:pt modelId="{C1F05C8C-9CA0-4BF1-8D75-663FD91C9AF6}" type="pres">
      <dgm:prSet presAssocID="{9FA3FCA5-DE1E-4128-B28B-17688172E2BA}" presName="connectorText" presStyleLbl="sibTrans2D1" presStyleIdx="0" presStyleCnt="1"/>
      <dgm:spPr/>
    </dgm:pt>
    <dgm:pt modelId="{F30D64A7-F72F-4B03-9846-7B83D5DCDAE2}" type="pres">
      <dgm:prSet presAssocID="{D7B0A835-CE3E-4549-821E-41969C0CD9E0}" presName="node" presStyleLbl="node1" presStyleIdx="1" presStyleCnt="2">
        <dgm:presLayoutVars>
          <dgm:bulletEnabled val="1"/>
        </dgm:presLayoutVars>
      </dgm:prSet>
      <dgm:spPr/>
    </dgm:pt>
  </dgm:ptLst>
  <dgm:cxnLst>
    <dgm:cxn modelId="{643D8816-6971-492D-87D3-D73F4DB31A46}" type="presOf" srcId="{9FA3FCA5-DE1E-4128-B28B-17688172E2BA}" destId="{B0A85380-68E3-4B29-A4A1-699FD8F75EEA}" srcOrd="0" destOrd="0" presId="urn:microsoft.com/office/officeart/2005/8/layout/process1"/>
    <dgm:cxn modelId="{8F981D1B-14A5-4819-BEFB-E35A79582331}" type="presOf" srcId="{CFC86857-9393-4ABB-8785-FE3E1B3A3445}" destId="{1B581232-A840-4CF8-B21D-E84821179A4F}" srcOrd="0" destOrd="0" presId="urn:microsoft.com/office/officeart/2005/8/layout/process1"/>
    <dgm:cxn modelId="{A1C3224B-31A2-465E-A9B0-2649F9559AC1}" type="presOf" srcId="{AEE4312D-2089-4F04-BF68-1D87A5C2E3F5}" destId="{962491F1-9058-4A3A-B0DE-300E1C98AA70}" srcOrd="0" destOrd="0" presId="urn:microsoft.com/office/officeart/2005/8/layout/process1"/>
    <dgm:cxn modelId="{B40630B2-F491-4507-B77A-339CFA73EFD0}" type="presOf" srcId="{9FA3FCA5-DE1E-4128-B28B-17688172E2BA}" destId="{C1F05C8C-9CA0-4BF1-8D75-663FD91C9AF6}" srcOrd="1" destOrd="0" presId="urn:microsoft.com/office/officeart/2005/8/layout/process1"/>
    <dgm:cxn modelId="{503280DA-92E3-4522-A3D4-6164ECCED0AF}" srcId="{CFC86857-9393-4ABB-8785-FE3E1B3A3445}" destId="{D7B0A835-CE3E-4549-821E-41969C0CD9E0}" srcOrd="1" destOrd="0" parTransId="{3804A014-691A-4B36-B7B8-2446EDC44A54}" sibTransId="{3A214B35-DF64-4BE3-B98B-EFEFCD6617DC}"/>
    <dgm:cxn modelId="{DC8CDFED-A345-4146-A853-24C554399B2B}" type="presOf" srcId="{D7B0A835-CE3E-4549-821E-41969C0CD9E0}" destId="{F30D64A7-F72F-4B03-9846-7B83D5DCDAE2}" srcOrd="0" destOrd="0" presId="urn:microsoft.com/office/officeart/2005/8/layout/process1"/>
    <dgm:cxn modelId="{5A4B49FB-C141-4D62-BA42-08B353F59B15}" srcId="{CFC86857-9393-4ABB-8785-FE3E1B3A3445}" destId="{AEE4312D-2089-4F04-BF68-1D87A5C2E3F5}" srcOrd="0" destOrd="0" parTransId="{FE7E593B-F8BC-4439-8814-06DB8CE5CBBE}" sibTransId="{9FA3FCA5-DE1E-4128-B28B-17688172E2BA}"/>
    <dgm:cxn modelId="{B2ECFA61-4D47-488A-BDFB-36ADA7F7140C}" type="presParOf" srcId="{1B581232-A840-4CF8-B21D-E84821179A4F}" destId="{962491F1-9058-4A3A-B0DE-300E1C98AA70}" srcOrd="0" destOrd="0" presId="urn:microsoft.com/office/officeart/2005/8/layout/process1"/>
    <dgm:cxn modelId="{DC2D9FF7-A152-4531-9665-46B1E5183DB8}" type="presParOf" srcId="{1B581232-A840-4CF8-B21D-E84821179A4F}" destId="{B0A85380-68E3-4B29-A4A1-699FD8F75EEA}" srcOrd="1" destOrd="0" presId="urn:microsoft.com/office/officeart/2005/8/layout/process1"/>
    <dgm:cxn modelId="{14ED2F05-81E9-4411-9BB2-6086B46B6761}" type="presParOf" srcId="{B0A85380-68E3-4B29-A4A1-699FD8F75EEA}" destId="{C1F05C8C-9CA0-4BF1-8D75-663FD91C9AF6}" srcOrd="0" destOrd="0" presId="urn:microsoft.com/office/officeart/2005/8/layout/process1"/>
    <dgm:cxn modelId="{DC8026A2-2467-4F58-AEC3-BBF5956CFD3F}" type="presParOf" srcId="{1B581232-A840-4CF8-B21D-E84821179A4F}" destId="{F30D64A7-F72F-4B03-9846-7B83D5DCDAE2}"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2491F1-9058-4A3A-B0DE-300E1C98AA70}">
      <dsp:nvSpPr>
        <dsp:cNvPr id="0" name=""/>
        <dsp:cNvSpPr/>
      </dsp:nvSpPr>
      <dsp:spPr>
        <a:xfrm>
          <a:off x="1587" y="197331"/>
          <a:ext cx="3385343" cy="20312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Social Constructs</a:t>
          </a:r>
        </a:p>
      </dsp:txBody>
      <dsp:txXfrm>
        <a:off x="61079" y="256823"/>
        <a:ext cx="3266359" cy="1912222"/>
      </dsp:txXfrm>
    </dsp:sp>
    <dsp:sp modelId="{B0A85380-68E3-4B29-A4A1-699FD8F75EEA}">
      <dsp:nvSpPr>
        <dsp:cNvPr id="0" name=""/>
        <dsp:cNvSpPr/>
      </dsp:nvSpPr>
      <dsp:spPr>
        <a:xfrm>
          <a:off x="3725465" y="793151"/>
          <a:ext cx="717692" cy="83956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endParaRPr lang="en-US" sz="3100" kern="1200"/>
        </a:p>
      </dsp:txBody>
      <dsp:txXfrm>
        <a:off x="3725465" y="961064"/>
        <a:ext cx="502384" cy="503739"/>
      </dsp:txXfrm>
    </dsp:sp>
    <dsp:sp modelId="{F30D64A7-F72F-4B03-9846-7B83D5DCDAE2}">
      <dsp:nvSpPr>
        <dsp:cNvPr id="0" name=""/>
        <dsp:cNvSpPr/>
      </dsp:nvSpPr>
      <dsp:spPr>
        <a:xfrm>
          <a:off x="4741068" y="197331"/>
          <a:ext cx="3385343" cy="203120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Define the nature of relationship</a:t>
          </a:r>
        </a:p>
      </dsp:txBody>
      <dsp:txXfrm>
        <a:off x="4800560" y="256823"/>
        <a:ext cx="3266359" cy="1912222"/>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0F701436-AB83-4AAB-9E2D-6B09B94C61F1}" type="datetimeFigureOut">
              <a:rPr lang="en-US" smtClean="0"/>
              <a:t>5/5/2025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4121641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701436-AB83-4AAB-9E2D-6B09B94C61F1}"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191040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5" name="Footer Placeholder 4"/>
          <p:cNvSpPr>
            <a:spLocks noGrp="1"/>
          </p:cNvSpPr>
          <p:nvPr>
            <p:ph type="ftr" sz="quarter" idx="11"/>
          </p:nvPr>
        </p:nvSpPr>
        <p:spPr>
          <a:xfrm>
            <a:off x="804672" y="6227064"/>
            <a:ext cx="10588752" cy="320040"/>
          </a:xfrm>
        </p:spPr>
        <p:txBody>
          <a:body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959879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GB"/>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5/5/2025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40366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701436-AB83-4AAB-9E2D-6B09B94C61F1}" type="datetimeFigureOut">
              <a:rPr lang="en-US" smtClean="0"/>
              <a:t>5/5/2025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3166870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a:p>
        </p:txBody>
      </p:sp>
      <p:sp>
        <p:nvSpPr>
          <p:cNvPr id="6" name="Slide Number Placeholder 5"/>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98966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6" name="Footer Placeholder 5"/>
          <p:cNvSpPr>
            <a:spLocks noGrp="1"/>
          </p:cNvSpPr>
          <p:nvPr>
            <p:ph type="ftr" sz="quarter" idx="11"/>
          </p:nvPr>
        </p:nvSpPr>
        <p:spPr>
          <a:xfrm>
            <a:off x="804672" y="6227064"/>
            <a:ext cx="10588752" cy="320040"/>
          </a:xfrm>
        </p:spPr>
        <p:txBody>
          <a:bodyPr/>
          <a:lstStyle/>
          <a:p>
            <a:endParaRPr lang="en-US"/>
          </a:p>
        </p:txBody>
      </p:sp>
      <p:sp>
        <p:nvSpPr>
          <p:cNvPr id="7" name="Slide Number Placeholder 6"/>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182252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8" name="Footer Placeholder 7"/>
          <p:cNvSpPr>
            <a:spLocks noGrp="1"/>
          </p:cNvSpPr>
          <p:nvPr>
            <p:ph type="ftr" sz="quarter" idx="11"/>
          </p:nvPr>
        </p:nvSpPr>
        <p:spPr>
          <a:xfrm>
            <a:off x="804672" y="6227064"/>
            <a:ext cx="10588752" cy="320040"/>
          </a:xfrm>
        </p:spPr>
        <p:txBody>
          <a:bodyPr/>
          <a:lstStyle/>
          <a:p>
            <a:endParaRPr lang="en-US"/>
          </a:p>
        </p:txBody>
      </p:sp>
      <p:sp>
        <p:nvSpPr>
          <p:cNvPr id="9" name="Slide Number Placeholder 8"/>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14143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701436-AB83-4AAB-9E2D-6B09B94C61F1}" type="datetimeFigureOut">
              <a:rPr lang="en-US" smtClean="0"/>
              <a:t>5/5/2025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3123940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3" name="Footer Placeholder 2"/>
          <p:cNvSpPr>
            <a:spLocks noGrp="1"/>
          </p:cNvSpPr>
          <p:nvPr>
            <p:ph type="ftr" sz="quarter" idx="11"/>
          </p:nvPr>
        </p:nvSpPr>
        <p:spPr>
          <a:xfrm>
            <a:off x="804672" y="6227064"/>
            <a:ext cx="10588752" cy="320040"/>
          </a:xfrm>
        </p:spPr>
        <p:txBody>
          <a:bodyPr/>
          <a:lstStyle/>
          <a:p>
            <a:endParaRPr lang="en-US"/>
          </a:p>
        </p:txBody>
      </p:sp>
      <p:sp>
        <p:nvSpPr>
          <p:cNvPr id="4" name="Slide Number Placeholder 3"/>
          <p:cNvSpPr>
            <a:spLocks noGrp="1"/>
          </p:cNvSpPr>
          <p:nvPr>
            <p:ph type="sldNum" sz="quarter" idx="12"/>
          </p:nvPr>
        </p:nvSpPr>
        <p:spPr>
          <a:xfrm>
            <a:off x="10469880"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974697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701436-AB83-4AAB-9E2D-6B09B94C61F1}" type="datetimeFigureOut">
              <a:rPr lang="en-US" smtClean="0"/>
              <a:t>5/5/2025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3790749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0F701436-AB83-4AAB-9E2D-6B09B94C61F1}" type="datetimeFigureOut">
              <a:rPr lang="en-US" smtClean="0"/>
              <a:t>5/5/2025</a:t>
            </a:fld>
            <a:endParaRPr lang="en-US"/>
          </a:p>
        </p:txBody>
      </p:sp>
      <p:sp>
        <p:nvSpPr>
          <p:cNvPr id="6" name="Footer Placeholder 5"/>
          <p:cNvSpPr>
            <a:spLocks noGrp="1"/>
          </p:cNvSpPr>
          <p:nvPr>
            <p:ph type="ftr" sz="quarter" idx="11"/>
          </p:nvPr>
        </p:nvSpPr>
        <p:spPr>
          <a:xfrm>
            <a:off x="804672" y="6227064"/>
            <a:ext cx="5942203" cy="320040"/>
          </a:xfrm>
        </p:spPr>
        <p:txBody>
          <a:bodyPr/>
          <a:lstStyle/>
          <a:p>
            <a:endParaRPr lang="en-US"/>
          </a:p>
        </p:txBody>
      </p:sp>
      <p:sp>
        <p:nvSpPr>
          <p:cNvPr id="7" name="Slide Number Placeholder 6"/>
          <p:cNvSpPr>
            <a:spLocks noGrp="1"/>
          </p:cNvSpPr>
          <p:nvPr>
            <p:ph type="sldNum" sz="quarter" idx="12"/>
          </p:nvPr>
        </p:nvSpPr>
        <p:spPr>
          <a:xfrm>
            <a:off x="5828377" y="320040"/>
            <a:ext cx="914400" cy="320040"/>
          </a:xfrm>
        </p:spPr>
        <p:txBody>
          <a:bodyPr/>
          <a:lstStyle/>
          <a:p>
            <a:fld id="{CCC1DD48-86D8-4EF5-B0E8-3057F374B6BF}" type="slidenum">
              <a:rPr lang="en-US" smtClean="0"/>
              <a:t>‹#›</a:t>
            </a:fld>
            <a:endParaRPr lang="en-US"/>
          </a:p>
        </p:txBody>
      </p:sp>
    </p:spTree>
    <p:extLst>
      <p:ext uri="{BB962C8B-B14F-4D97-AF65-F5344CB8AC3E}">
        <p14:creationId xmlns:p14="http://schemas.microsoft.com/office/powerpoint/2010/main" val="283246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0F701436-AB83-4AAB-9E2D-6B09B94C61F1}" type="datetimeFigureOut">
              <a:rPr lang="en-US" smtClean="0"/>
              <a:t>5/5/2025</a:t>
            </a:fld>
            <a:endParaRPr lang="en-US"/>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CCC1DD48-86D8-4EF5-B0E8-3057F374B6BF}" type="slidenum">
              <a:rPr lang="en-US" smtClean="0"/>
              <a:t>‹#›</a:t>
            </a:fld>
            <a:endParaRPr lang="en-US"/>
          </a:p>
        </p:txBody>
      </p:sp>
    </p:spTree>
    <p:extLst>
      <p:ext uri="{BB962C8B-B14F-4D97-AF65-F5344CB8AC3E}">
        <p14:creationId xmlns:p14="http://schemas.microsoft.com/office/powerpoint/2010/main" val="260811348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hyperlink" Target="https://eige.europa.eu/gender-mainstreaming/what-is-gender-mainstreaming?language_content_entity=en"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2036-9BB7-A6E0-08BC-6E47AFC622AF}"/>
              </a:ext>
            </a:extLst>
          </p:cNvPr>
          <p:cNvSpPr>
            <a:spLocks noGrp="1"/>
          </p:cNvSpPr>
          <p:nvPr>
            <p:ph type="ctrTitle"/>
          </p:nvPr>
        </p:nvSpPr>
        <p:spPr>
          <a:xfrm>
            <a:off x="2609558" y="2337399"/>
            <a:ext cx="6135625" cy="2057400"/>
          </a:xfrm>
        </p:spPr>
        <p:txBody>
          <a:bodyPr>
            <a:normAutofit fontScale="90000"/>
          </a:bodyPr>
          <a:lstStyle/>
          <a:p>
            <a:r>
              <a:rPr lang="en-US" b="1" dirty="0">
                <a:solidFill>
                  <a:schemeClr val="bg1">
                    <a:lumMod val="95000"/>
                  </a:schemeClr>
                </a:solidFill>
              </a:rPr>
              <a:t>English school, post-Positive and other IR  approaches</a:t>
            </a:r>
          </a:p>
        </p:txBody>
      </p:sp>
      <p:sp>
        <p:nvSpPr>
          <p:cNvPr id="3" name="Subtitle 2">
            <a:extLst>
              <a:ext uri="{FF2B5EF4-FFF2-40B4-BE49-F238E27FC236}">
                <a16:creationId xmlns:a16="http://schemas.microsoft.com/office/drawing/2014/main" id="{C96A5BB3-1CA7-6792-07B6-B8653F2A55B6}"/>
              </a:ext>
            </a:extLst>
          </p:cNvPr>
          <p:cNvSpPr>
            <a:spLocks noGrp="1"/>
          </p:cNvSpPr>
          <p:nvPr>
            <p:ph type="subTitle" idx="1"/>
          </p:nvPr>
        </p:nvSpPr>
        <p:spPr>
          <a:xfrm>
            <a:off x="9921239" y="5723277"/>
            <a:ext cx="1337309" cy="494643"/>
          </a:xfrm>
        </p:spPr>
        <p:txBody>
          <a:bodyPr>
            <a:normAutofit fontScale="92500"/>
          </a:bodyPr>
          <a:lstStyle/>
          <a:p>
            <a:r>
              <a:rPr lang="en-US" dirty="0"/>
              <a:t>11/04/2024</a:t>
            </a:r>
          </a:p>
        </p:txBody>
      </p:sp>
      <p:pic>
        <p:nvPicPr>
          <p:cNvPr id="6" name="Picture 5">
            <a:extLst>
              <a:ext uri="{FF2B5EF4-FFF2-40B4-BE49-F238E27FC236}">
                <a16:creationId xmlns:a16="http://schemas.microsoft.com/office/drawing/2014/main" id="{EBB93B8E-AF80-55C7-170C-6CA98B82796D}"/>
              </a:ext>
            </a:extLst>
          </p:cNvPr>
          <p:cNvPicPr>
            <a:picLocks noChangeAspect="1"/>
          </p:cNvPicPr>
          <p:nvPr/>
        </p:nvPicPr>
        <p:blipFill>
          <a:blip r:embed="rId2"/>
          <a:stretch>
            <a:fillRect/>
          </a:stretch>
        </p:blipFill>
        <p:spPr>
          <a:xfrm>
            <a:off x="3262998" y="5431536"/>
            <a:ext cx="2325396" cy="1262358"/>
          </a:xfrm>
          <a:prstGeom prst="rect">
            <a:avLst/>
          </a:prstGeom>
        </p:spPr>
      </p:pic>
      <p:sp>
        <p:nvSpPr>
          <p:cNvPr id="7" name="TextBox 6">
            <a:extLst>
              <a:ext uri="{FF2B5EF4-FFF2-40B4-BE49-F238E27FC236}">
                <a16:creationId xmlns:a16="http://schemas.microsoft.com/office/drawing/2014/main" id="{3E92B5D6-9BBD-FF2F-C61C-079872449D47}"/>
              </a:ext>
            </a:extLst>
          </p:cNvPr>
          <p:cNvSpPr txBox="1"/>
          <p:nvPr/>
        </p:nvSpPr>
        <p:spPr>
          <a:xfrm>
            <a:off x="6096000" y="1115568"/>
            <a:ext cx="3605784" cy="830997"/>
          </a:xfrm>
          <a:prstGeom prst="rect">
            <a:avLst/>
          </a:prstGeom>
          <a:noFill/>
        </p:spPr>
        <p:txBody>
          <a:bodyPr wrap="square" rtlCol="0">
            <a:spAutoFit/>
          </a:bodyPr>
          <a:lstStyle/>
          <a:p>
            <a:pPr algn="r"/>
            <a:r>
              <a:rPr lang="en-US" sz="2400" dirty="0">
                <a:solidFill>
                  <a:schemeClr val="bg1"/>
                </a:solidFill>
              </a:rPr>
              <a:t>3rd Teleconference</a:t>
            </a:r>
          </a:p>
          <a:p>
            <a:pPr algn="r"/>
            <a:r>
              <a:rPr lang="en-US" sz="2400" dirty="0">
                <a:solidFill>
                  <a:schemeClr val="bg1"/>
                </a:solidFill>
              </a:rPr>
              <a:t>Modules 7-9</a:t>
            </a:r>
          </a:p>
        </p:txBody>
      </p:sp>
      <p:sp>
        <p:nvSpPr>
          <p:cNvPr id="5" name="TextBox 4">
            <a:extLst>
              <a:ext uri="{FF2B5EF4-FFF2-40B4-BE49-F238E27FC236}">
                <a16:creationId xmlns:a16="http://schemas.microsoft.com/office/drawing/2014/main" id="{86E2DBCC-CB63-F576-5B7F-C1B638E143A6}"/>
              </a:ext>
            </a:extLst>
          </p:cNvPr>
          <p:cNvSpPr txBox="1"/>
          <p:nvPr/>
        </p:nvSpPr>
        <p:spPr>
          <a:xfrm>
            <a:off x="7818121" y="4488918"/>
            <a:ext cx="3342132" cy="369332"/>
          </a:xfrm>
          <a:prstGeom prst="rect">
            <a:avLst/>
          </a:prstGeom>
          <a:noFill/>
        </p:spPr>
        <p:txBody>
          <a:bodyPr wrap="square">
            <a:spAutoFit/>
          </a:bodyPr>
          <a:lstStyle/>
          <a:p>
            <a:pPr algn="ctr"/>
            <a:r>
              <a:rPr lang="en-US" sz="1800" dirty="0">
                <a:solidFill>
                  <a:schemeClr val="bg1"/>
                </a:solidFill>
              </a:rPr>
              <a:t>Dr Zakia Aqra  </a:t>
            </a:r>
          </a:p>
        </p:txBody>
      </p:sp>
      <p:sp>
        <p:nvSpPr>
          <p:cNvPr id="10" name="TextBox 9">
            <a:extLst>
              <a:ext uri="{FF2B5EF4-FFF2-40B4-BE49-F238E27FC236}">
                <a16:creationId xmlns:a16="http://schemas.microsoft.com/office/drawing/2014/main" id="{47D24B5B-ADB9-C7B2-C7F3-23DEA9B1503B}"/>
              </a:ext>
            </a:extLst>
          </p:cNvPr>
          <p:cNvSpPr txBox="1"/>
          <p:nvPr/>
        </p:nvSpPr>
        <p:spPr>
          <a:xfrm>
            <a:off x="8929116" y="4858250"/>
            <a:ext cx="2418588" cy="369332"/>
          </a:xfrm>
          <a:prstGeom prst="rect">
            <a:avLst/>
          </a:prstGeom>
          <a:noFill/>
        </p:spPr>
        <p:txBody>
          <a:bodyPr wrap="square">
            <a:spAutoFit/>
          </a:bodyPr>
          <a:lstStyle/>
          <a:p>
            <a:r>
              <a:rPr lang="en-US" sz="1800" dirty="0">
                <a:solidFill>
                  <a:schemeClr val="bg1"/>
                </a:solidFill>
              </a:rPr>
              <a:t>05/05/2025</a:t>
            </a:r>
            <a:endParaRPr lang="en-US" dirty="0"/>
          </a:p>
        </p:txBody>
      </p:sp>
      <p:sp>
        <p:nvSpPr>
          <p:cNvPr id="4" name="TextBox 3">
            <a:extLst>
              <a:ext uri="{FF2B5EF4-FFF2-40B4-BE49-F238E27FC236}">
                <a16:creationId xmlns:a16="http://schemas.microsoft.com/office/drawing/2014/main" id="{5E4D2906-7BC6-E2A1-7F69-97E37453DE31}"/>
              </a:ext>
            </a:extLst>
          </p:cNvPr>
          <p:cNvSpPr txBox="1"/>
          <p:nvPr/>
        </p:nvSpPr>
        <p:spPr>
          <a:xfrm rot="20816940">
            <a:off x="262157" y="899956"/>
            <a:ext cx="3212984" cy="1200329"/>
          </a:xfrm>
          <a:prstGeom prst="rect">
            <a:avLst/>
          </a:prstGeom>
          <a:solidFill>
            <a:schemeClr val="tx1"/>
          </a:solidFill>
          <a:ln w="76200">
            <a:solidFill>
              <a:schemeClr val="tx1"/>
            </a:solidFill>
          </a:ln>
        </p:spPr>
        <p:txBody>
          <a:bodyPr wrap="square" rtlCol="0">
            <a:spAutoFit/>
          </a:bodyPr>
          <a:lstStyle/>
          <a:p>
            <a:pPr algn="ctr"/>
            <a:r>
              <a:rPr lang="en-US" sz="2400" b="1" dirty="0">
                <a:solidFill>
                  <a:schemeClr val="bg2">
                    <a:lumMod val="90000"/>
                  </a:schemeClr>
                </a:solidFill>
                <a:latin typeface="Corbel" panose="020B0503020204020204"/>
              </a:rPr>
              <a:t>This presentation is recorded</a:t>
            </a:r>
          </a:p>
          <a:p>
            <a:pPr algn="ctr"/>
            <a:r>
              <a:rPr lang="en-US" sz="2400" b="1" dirty="0">
                <a:solidFill>
                  <a:schemeClr val="bg2">
                    <a:lumMod val="90000"/>
                  </a:schemeClr>
                </a:solidFill>
                <a:latin typeface="Corbel" panose="020B0503020204020204"/>
              </a:rPr>
              <a:t>PRESS RECORDING!</a:t>
            </a:r>
          </a:p>
        </p:txBody>
      </p:sp>
    </p:spTree>
    <p:extLst>
      <p:ext uri="{BB962C8B-B14F-4D97-AF65-F5344CB8AC3E}">
        <p14:creationId xmlns:p14="http://schemas.microsoft.com/office/powerpoint/2010/main" val="270626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865375" y="2148840"/>
            <a:ext cx="8513065" cy="3070230"/>
          </a:xfrm>
          <a:prstGeom prst="rect">
            <a:avLst/>
          </a:prstGeom>
        </p:spPr>
        <p:txBody>
          <a:bodyPr vert="horz" lIns="91440" tIns="45720" rIns="91440" bIns="45720" rtlCol="0" anchor="ctr">
            <a:normAutofit/>
          </a:bodyPr>
          <a:lstStyle/>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err="1"/>
              <a:t>Statespeople</a:t>
            </a:r>
            <a:r>
              <a:rPr lang="en-US" sz="2400" dirty="0"/>
              <a:t> are responsible for the well-being of their citizens.</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National security: nation first, citizens first, avoid unnecessary risks with security, collaboration with other countries, avoid war. </a:t>
            </a:r>
          </a:p>
        </p:txBody>
      </p:sp>
      <p:sp>
        <p:nvSpPr>
          <p:cNvPr id="3" name="TextBox 2">
            <a:extLst>
              <a:ext uri="{FF2B5EF4-FFF2-40B4-BE49-F238E27FC236}">
                <a16:creationId xmlns:a16="http://schemas.microsoft.com/office/drawing/2014/main" id="{D945A0F0-773E-FDBD-C703-311BB589A432}"/>
              </a:ext>
            </a:extLst>
          </p:cNvPr>
          <p:cNvSpPr txBox="1"/>
          <p:nvPr/>
        </p:nvSpPr>
        <p:spPr>
          <a:xfrm>
            <a:off x="1972056" y="1317843"/>
            <a:ext cx="8513064" cy="830997"/>
          </a:xfrm>
          <a:prstGeom prst="rect">
            <a:avLst/>
          </a:prstGeom>
          <a:noFill/>
        </p:spPr>
        <p:txBody>
          <a:bodyPr wrap="square">
            <a:spAutoFit/>
          </a:bodyPr>
          <a:lstStyle/>
          <a:p>
            <a:r>
              <a:rPr lang="en-US" sz="2400" dirty="0">
                <a:solidFill>
                  <a:schemeClr val="bg1">
                    <a:lumMod val="95000"/>
                  </a:schemeClr>
                </a:solidFill>
              </a:rPr>
              <a:t>Statecraft and Responsibility</a:t>
            </a:r>
            <a:r>
              <a:rPr lang="el-GR" sz="2400" dirty="0">
                <a:solidFill>
                  <a:schemeClr val="bg1">
                    <a:lumMod val="95000"/>
                  </a:schemeClr>
                </a:solidFill>
              </a:rPr>
              <a:t>: </a:t>
            </a:r>
            <a:r>
              <a:rPr lang="en-US" sz="2400" b="1" i="1" dirty="0">
                <a:solidFill>
                  <a:schemeClr val="bg1">
                    <a:lumMod val="95000"/>
                  </a:schemeClr>
                </a:solidFill>
              </a:rPr>
              <a:t>National responsibility</a:t>
            </a:r>
          </a:p>
          <a:p>
            <a:endParaRPr lang="en-US" sz="2400" dirty="0">
              <a:solidFill>
                <a:schemeClr val="bg1">
                  <a:lumMod val="95000"/>
                </a:schemeClr>
              </a:solidFill>
            </a:endParaRPr>
          </a:p>
        </p:txBody>
      </p:sp>
    </p:spTree>
    <p:extLst>
      <p:ext uri="{BB962C8B-B14F-4D97-AF65-F5344CB8AC3E}">
        <p14:creationId xmlns:p14="http://schemas.microsoft.com/office/powerpoint/2010/main" val="1630897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728215" y="2121408"/>
            <a:ext cx="8741665" cy="3326262"/>
          </a:xfrm>
          <a:prstGeom prst="rect">
            <a:avLst/>
          </a:prstGeom>
        </p:spPr>
        <p:txBody>
          <a:bodyPr vert="horz" lIns="91440" tIns="45720" rIns="91440" bIns="45720" rtlCol="0" anchor="ctr">
            <a:normAutofit fontScale="92500"/>
          </a:bodyPr>
          <a:lstStyle/>
          <a:p>
            <a:pPr marL="457200" indent="-342900" defTabSz="914400">
              <a:lnSpc>
                <a:spcPct val="90000"/>
              </a:lnSpc>
              <a:spcBef>
                <a:spcPts val="1800"/>
              </a:spcBef>
              <a:spcAft>
                <a:spcPts val="600"/>
              </a:spcAft>
              <a:buClr>
                <a:schemeClr val="bg1">
                  <a:lumMod val="85000"/>
                </a:schemeClr>
              </a:buClr>
              <a:buFont typeface="Wingdings" panose="05000000000000000000" pitchFamily="2" charset="2"/>
              <a:buChar char="v"/>
            </a:pPr>
            <a:r>
              <a:rPr lang="en-US" sz="2400" dirty="0" err="1"/>
              <a:t>Statespeople</a:t>
            </a:r>
            <a:r>
              <a:rPr lang="en-US" sz="2400" dirty="0"/>
              <a:t> have foreign obligations based on international law</a:t>
            </a:r>
          </a:p>
          <a:p>
            <a:pPr marL="457200" indent="-342900" defTabSz="914400">
              <a:lnSpc>
                <a:spcPct val="90000"/>
              </a:lnSpc>
              <a:spcBef>
                <a:spcPts val="1800"/>
              </a:spcBef>
              <a:spcAft>
                <a:spcPts val="600"/>
              </a:spcAft>
              <a:buClr>
                <a:schemeClr val="bg1">
                  <a:lumMod val="85000"/>
                </a:schemeClr>
              </a:buClr>
              <a:buFont typeface="Wingdings" panose="05000000000000000000" pitchFamily="2" charset="2"/>
              <a:buChar char="v"/>
            </a:pPr>
            <a:r>
              <a:rPr lang="en-US" sz="2400" dirty="0"/>
              <a:t>Other states have international rights that must be respected</a:t>
            </a:r>
          </a:p>
          <a:p>
            <a:pPr marL="457200" indent="-342900" defTabSz="914400">
              <a:lnSpc>
                <a:spcPct val="90000"/>
              </a:lnSpc>
              <a:spcBef>
                <a:spcPts val="1800"/>
              </a:spcBef>
              <a:spcAft>
                <a:spcPts val="600"/>
              </a:spcAft>
              <a:buClr>
                <a:schemeClr val="bg1">
                  <a:lumMod val="85000"/>
                </a:schemeClr>
              </a:buClr>
              <a:buFont typeface="Wingdings" panose="05000000000000000000" pitchFamily="2" charset="2"/>
              <a:buChar char="v"/>
            </a:pPr>
            <a:r>
              <a:rPr lang="en-US" sz="2400" dirty="0"/>
              <a:t>Act in good faith</a:t>
            </a:r>
          </a:p>
          <a:p>
            <a:pPr marL="457200" indent="-342900" defTabSz="914400">
              <a:lnSpc>
                <a:spcPct val="90000"/>
              </a:lnSpc>
              <a:spcBef>
                <a:spcPts val="1800"/>
              </a:spcBef>
              <a:spcAft>
                <a:spcPts val="600"/>
              </a:spcAft>
              <a:buClr>
                <a:schemeClr val="bg1">
                  <a:lumMod val="85000"/>
                </a:schemeClr>
              </a:buClr>
              <a:buFont typeface="Wingdings" panose="05000000000000000000" pitchFamily="2" charset="2"/>
              <a:buChar char="v"/>
            </a:pPr>
            <a:r>
              <a:rPr lang="en-US" sz="2400" dirty="0"/>
              <a:t>Comply with the laws of war</a:t>
            </a:r>
          </a:p>
          <a:p>
            <a:pPr marL="457200" indent="-342900" defTabSz="914400">
              <a:lnSpc>
                <a:spcPct val="90000"/>
              </a:lnSpc>
              <a:spcBef>
                <a:spcPts val="1800"/>
              </a:spcBef>
              <a:spcAft>
                <a:spcPts val="600"/>
              </a:spcAft>
              <a:buClr>
                <a:schemeClr val="bg1">
                  <a:lumMod val="85000"/>
                </a:schemeClr>
              </a:buClr>
              <a:buFont typeface="Wingdings" panose="05000000000000000000" pitchFamily="2" charset="2"/>
              <a:buChar char="v"/>
            </a:pPr>
            <a:r>
              <a:rPr lang="en-US" sz="2400" dirty="0"/>
              <a:t>Reciprocity </a:t>
            </a:r>
          </a:p>
          <a:p>
            <a:pPr marL="342900" indent="-228600" defTabSz="914400">
              <a:lnSpc>
                <a:spcPct val="90000"/>
              </a:lnSpc>
              <a:spcAft>
                <a:spcPts val="600"/>
              </a:spcAft>
              <a:buFont typeface="Arial" panose="020B0604020202020204" pitchFamily="34" charset="0"/>
              <a:buChar char="•"/>
            </a:pPr>
            <a:endParaRPr lang="en-US" sz="2400" dirty="0"/>
          </a:p>
        </p:txBody>
      </p:sp>
      <p:sp>
        <p:nvSpPr>
          <p:cNvPr id="3" name="TextBox 2">
            <a:extLst>
              <a:ext uri="{FF2B5EF4-FFF2-40B4-BE49-F238E27FC236}">
                <a16:creationId xmlns:a16="http://schemas.microsoft.com/office/drawing/2014/main" id="{902BD24A-F1CC-91A1-4F37-E5548C8C27DC}"/>
              </a:ext>
            </a:extLst>
          </p:cNvPr>
          <p:cNvSpPr txBox="1"/>
          <p:nvPr/>
        </p:nvSpPr>
        <p:spPr>
          <a:xfrm>
            <a:off x="2007108" y="1254882"/>
            <a:ext cx="6099048" cy="523220"/>
          </a:xfrm>
          <a:prstGeom prst="rect">
            <a:avLst/>
          </a:prstGeom>
          <a:noFill/>
        </p:spPr>
        <p:txBody>
          <a:bodyPr wrap="square">
            <a:spAutoFit/>
          </a:bodyPr>
          <a:lstStyle/>
          <a:p>
            <a:r>
              <a:rPr lang="en-US" sz="2800" dirty="0">
                <a:solidFill>
                  <a:schemeClr val="bg1">
                    <a:lumMod val="95000"/>
                  </a:schemeClr>
                </a:solidFill>
              </a:rPr>
              <a:t>International responsibility</a:t>
            </a:r>
          </a:p>
        </p:txBody>
      </p:sp>
    </p:spTree>
    <p:extLst>
      <p:ext uri="{BB962C8B-B14F-4D97-AF65-F5344CB8AC3E}">
        <p14:creationId xmlns:p14="http://schemas.microsoft.com/office/powerpoint/2010/main" val="2059675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783079" y="1920240"/>
            <a:ext cx="8277933" cy="3600582"/>
          </a:xfrm>
          <a:prstGeom prst="rect">
            <a:avLst/>
          </a:prstGeom>
        </p:spPr>
        <p:txBody>
          <a:bodyPr vert="horz" lIns="91440" tIns="45720" rIns="91440" bIns="45720" rtlCol="0" anchor="ctr">
            <a:normAutofit lnSpcReduction="10000"/>
          </a:bodyPr>
          <a:lstStyle/>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err="1"/>
              <a:t>Statespeople</a:t>
            </a:r>
            <a:r>
              <a:rPr lang="en-US" sz="2400" dirty="0"/>
              <a:t> have a fundamental obligation to respect human rights in their countries and in all countries. </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People in other countries are human beings.</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Respect human rights.</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Provide asylum to those that are fleeing from persecution.</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Assist those in need.</a:t>
            </a:r>
            <a:endParaRPr lang="el-GR" sz="2400" dirty="0"/>
          </a:p>
        </p:txBody>
      </p:sp>
      <p:sp>
        <p:nvSpPr>
          <p:cNvPr id="3" name="TextBox 2">
            <a:extLst>
              <a:ext uri="{FF2B5EF4-FFF2-40B4-BE49-F238E27FC236}">
                <a16:creationId xmlns:a16="http://schemas.microsoft.com/office/drawing/2014/main" id="{05338ED5-F14B-F431-8BFB-E0B4436F1A8D}"/>
              </a:ext>
            </a:extLst>
          </p:cNvPr>
          <p:cNvSpPr txBox="1"/>
          <p:nvPr/>
        </p:nvSpPr>
        <p:spPr>
          <a:xfrm>
            <a:off x="1783079" y="1337178"/>
            <a:ext cx="6099048" cy="424732"/>
          </a:xfrm>
          <a:prstGeom prst="rect">
            <a:avLst/>
          </a:prstGeom>
          <a:noFill/>
        </p:spPr>
        <p:txBody>
          <a:bodyPr wrap="square">
            <a:spAutoFit/>
          </a:bodyPr>
          <a:lstStyle/>
          <a:p>
            <a:pPr marL="114300" defTabSz="914400">
              <a:lnSpc>
                <a:spcPct val="90000"/>
              </a:lnSpc>
              <a:spcAft>
                <a:spcPts val="600"/>
              </a:spcAft>
            </a:pPr>
            <a:r>
              <a:rPr lang="en-US" sz="2400" b="1" dirty="0">
                <a:solidFill>
                  <a:schemeClr val="bg1">
                    <a:lumMod val="95000"/>
                  </a:schemeClr>
                </a:solidFill>
              </a:rPr>
              <a:t>Humanitarian responsibility </a:t>
            </a:r>
          </a:p>
        </p:txBody>
      </p:sp>
    </p:spTree>
    <p:extLst>
      <p:ext uri="{BB962C8B-B14F-4D97-AF65-F5344CB8AC3E}">
        <p14:creationId xmlns:p14="http://schemas.microsoft.com/office/powerpoint/2010/main" val="1584936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709927" y="2267712"/>
            <a:ext cx="7701861" cy="2658750"/>
          </a:xfrm>
          <a:prstGeom prst="rect">
            <a:avLst/>
          </a:prstGeom>
        </p:spPr>
        <p:txBody>
          <a:bodyPr vert="horz" lIns="91440" tIns="45720" rIns="91440" bIns="45720" rtlCol="0" anchor="ctr">
            <a:normAutofit/>
          </a:bodyPr>
          <a:lstStyle/>
          <a:p>
            <a:pPr marL="457200" indent="-342900" defTabSz="914400">
              <a:lnSpc>
                <a:spcPct val="90000"/>
              </a:lnSpc>
              <a:spcBef>
                <a:spcPts val="2400"/>
              </a:spcBef>
              <a:spcAft>
                <a:spcPts val="600"/>
              </a:spcAft>
              <a:buClr>
                <a:schemeClr val="bg1">
                  <a:lumMod val="95000"/>
                </a:schemeClr>
              </a:buClr>
              <a:buFont typeface="Wingdings" panose="05000000000000000000" pitchFamily="2" charset="2"/>
              <a:buChar char="ü"/>
            </a:pPr>
            <a:r>
              <a:rPr lang="en-US" sz="2400" dirty="0"/>
              <a:t>Realists believe that state are bound only by their national interests </a:t>
            </a:r>
          </a:p>
          <a:p>
            <a:pPr marL="457200" indent="-342900" defTabSz="914400">
              <a:lnSpc>
                <a:spcPct val="90000"/>
              </a:lnSpc>
              <a:spcBef>
                <a:spcPts val="2400"/>
              </a:spcBef>
              <a:spcAft>
                <a:spcPts val="600"/>
              </a:spcAft>
              <a:buClr>
                <a:schemeClr val="bg1">
                  <a:lumMod val="95000"/>
                </a:schemeClr>
              </a:buClr>
              <a:buFont typeface="Wingdings" panose="05000000000000000000" pitchFamily="2" charset="2"/>
              <a:buChar char="ü"/>
            </a:pPr>
            <a:r>
              <a:rPr lang="en-US" sz="2400" dirty="0"/>
              <a:t>IPE scholars believe that IS neglects economics</a:t>
            </a:r>
          </a:p>
          <a:p>
            <a:pPr marL="342900" indent="-228600" defTabSz="914400">
              <a:lnSpc>
                <a:spcPct val="90000"/>
              </a:lnSpc>
              <a:spcAft>
                <a:spcPts val="600"/>
              </a:spcAft>
              <a:buFont typeface="Arial" panose="020B0604020202020204" pitchFamily="34" charset="0"/>
              <a:buChar char="•"/>
            </a:pPr>
            <a:endParaRPr lang="en-US" sz="2400" dirty="0"/>
          </a:p>
        </p:txBody>
      </p:sp>
      <p:sp>
        <p:nvSpPr>
          <p:cNvPr id="3" name="TextBox 2">
            <a:extLst>
              <a:ext uri="{FF2B5EF4-FFF2-40B4-BE49-F238E27FC236}">
                <a16:creationId xmlns:a16="http://schemas.microsoft.com/office/drawing/2014/main" id="{278E9142-96D0-AB75-EF1D-0846C76383EC}"/>
              </a:ext>
            </a:extLst>
          </p:cNvPr>
          <p:cNvSpPr txBox="1"/>
          <p:nvPr/>
        </p:nvSpPr>
        <p:spPr>
          <a:xfrm>
            <a:off x="1906524" y="1310378"/>
            <a:ext cx="8599932" cy="461665"/>
          </a:xfrm>
          <a:prstGeom prst="rect">
            <a:avLst/>
          </a:prstGeom>
          <a:noFill/>
        </p:spPr>
        <p:txBody>
          <a:bodyPr wrap="square">
            <a:spAutoFit/>
          </a:bodyPr>
          <a:lstStyle/>
          <a:p>
            <a:r>
              <a:rPr lang="en-US" sz="2400" dirty="0">
                <a:solidFill>
                  <a:schemeClr val="bg1">
                    <a:lumMod val="95000"/>
                  </a:schemeClr>
                </a:solidFill>
              </a:rPr>
              <a:t>How would you critique International Society?</a:t>
            </a:r>
          </a:p>
        </p:txBody>
      </p:sp>
    </p:spTree>
    <p:extLst>
      <p:ext uri="{BB962C8B-B14F-4D97-AF65-F5344CB8AC3E}">
        <p14:creationId xmlns:p14="http://schemas.microsoft.com/office/powerpoint/2010/main" val="645963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088354" y="539496"/>
            <a:ext cx="9466652" cy="5612262"/>
          </a:xfrm>
          <a:prstGeom prst="rect">
            <a:avLst/>
          </a:prstGeom>
          <a:solidFill>
            <a:schemeClr val="bg1">
              <a:lumMod val="95000"/>
            </a:schemeClr>
          </a:solidFill>
          <a:ln w="76200">
            <a:solidFill>
              <a:srgbClr val="FF0000"/>
            </a:solidFill>
          </a:ln>
        </p:spPr>
        <p:txBody>
          <a:bodyPr vert="horz" lIns="91440" tIns="45720" rIns="91440" bIns="45720" rtlCol="0" anchor="ctr">
            <a:normAutofit/>
          </a:bodyPr>
          <a:lstStyle/>
          <a:p>
            <a:pPr marL="114300" defTabSz="914400">
              <a:lnSpc>
                <a:spcPct val="90000"/>
              </a:lnSpc>
              <a:spcBef>
                <a:spcPts val="1800"/>
              </a:spcBef>
              <a:spcAft>
                <a:spcPts val="600"/>
              </a:spcAft>
              <a:buClr>
                <a:srgbClr val="FF0000"/>
              </a:buClr>
            </a:pPr>
            <a:r>
              <a:rPr lang="en-US" sz="2400" b="1" dirty="0">
                <a:solidFill>
                  <a:srgbClr val="FF0000"/>
                </a:solidFill>
              </a:rPr>
              <a:t>Critical theory </a:t>
            </a:r>
            <a:endParaRPr lang="en-US" sz="2400" dirty="0"/>
          </a:p>
          <a:p>
            <a:pPr marL="457200" indent="-342900" defTabSz="914400">
              <a:lnSpc>
                <a:spcPct val="90000"/>
              </a:lnSpc>
              <a:spcBef>
                <a:spcPts val="1800"/>
              </a:spcBef>
              <a:spcAft>
                <a:spcPts val="600"/>
              </a:spcAft>
              <a:buClr>
                <a:srgbClr val="FF0000"/>
              </a:buClr>
              <a:buFont typeface="Wingdings" panose="05000000000000000000" pitchFamily="2" charset="2"/>
              <a:buChar char="v"/>
            </a:pPr>
            <a:r>
              <a:rPr lang="en-US" sz="2400" dirty="0"/>
              <a:t>Developed out of the Frankfurt School: international society, international ethics and security </a:t>
            </a:r>
          </a:p>
          <a:p>
            <a:pPr marL="457200" indent="-342900" defTabSz="914400">
              <a:lnSpc>
                <a:spcPct val="90000"/>
              </a:lnSpc>
              <a:spcBef>
                <a:spcPts val="1800"/>
              </a:spcBef>
              <a:spcAft>
                <a:spcPts val="600"/>
              </a:spcAft>
              <a:buClr>
                <a:srgbClr val="FF0000"/>
              </a:buClr>
              <a:buFont typeface="Wingdings" panose="05000000000000000000" pitchFamily="2" charset="2"/>
              <a:buChar char="v"/>
            </a:pPr>
            <a:r>
              <a:rPr lang="en-US" sz="2400" dirty="0"/>
              <a:t>Frankfurt school: Questions related to culture, bureaucracy, authoritarianism, and the structure of the family, media and reason and rationality.</a:t>
            </a:r>
          </a:p>
          <a:p>
            <a:pPr marL="457200" indent="-342900" defTabSz="914400">
              <a:lnSpc>
                <a:spcPct val="90000"/>
              </a:lnSpc>
              <a:spcBef>
                <a:spcPts val="1800"/>
              </a:spcBef>
              <a:spcAft>
                <a:spcPts val="600"/>
              </a:spcAft>
              <a:buClr>
                <a:srgbClr val="FF0000"/>
              </a:buClr>
              <a:buFont typeface="Wingdings" panose="05000000000000000000" pitchFamily="2" charset="2"/>
              <a:buChar char="v"/>
            </a:pPr>
            <a:r>
              <a:rPr lang="en-US" sz="2400" dirty="0"/>
              <a:t>With the rise of mass culture, the working class has been absorbed by the system. </a:t>
            </a:r>
          </a:p>
          <a:p>
            <a:pPr marL="457200" indent="-342900" defTabSz="914400">
              <a:lnSpc>
                <a:spcPct val="90000"/>
              </a:lnSpc>
              <a:spcBef>
                <a:spcPts val="1800"/>
              </a:spcBef>
              <a:spcAft>
                <a:spcPts val="600"/>
              </a:spcAft>
              <a:buClr>
                <a:srgbClr val="FF0000"/>
              </a:buClr>
              <a:buFont typeface="Wingdings" panose="05000000000000000000" pitchFamily="2" charset="2"/>
              <a:buChar char="v"/>
            </a:pPr>
            <a:r>
              <a:rPr lang="en-US" sz="2400" dirty="0"/>
              <a:t>Basis of Linklater’s view on European integration: emancipation will come when the borders of states lose their ethical and moral significance. </a:t>
            </a:r>
          </a:p>
        </p:txBody>
      </p:sp>
    </p:spTree>
    <p:extLst>
      <p:ext uri="{BB962C8B-B14F-4D97-AF65-F5344CB8AC3E}">
        <p14:creationId xmlns:p14="http://schemas.microsoft.com/office/powerpoint/2010/main" val="36021965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F8BD4-E05F-449D-18AC-3240C32F1A7C}"/>
              </a:ext>
            </a:extLst>
          </p:cNvPr>
          <p:cNvSpPr>
            <a:spLocks noGrp="1"/>
          </p:cNvSpPr>
          <p:nvPr>
            <p:ph type="title"/>
          </p:nvPr>
        </p:nvSpPr>
        <p:spPr/>
        <p:txBody>
          <a:bodyPr/>
          <a:lstStyle/>
          <a:p>
            <a:r>
              <a:rPr lang="en-US" dirty="0"/>
              <a:t>Constructivism (Social Constructivism)</a:t>
            </a:r>
          </a:p>
        </p:txBody>
      </p:sp>
      <p:sp>
        <p:nvSpPr>
          <p:cNvPr id="3" name="Content Placeholder 2">
            <a:extLst>
              <a:ext uri="{FF2B5EF4-FFF2-40B4-BE49-F238E27FC236}">
                <a16:creationId xmlns:a16="http://schemas.microsoft.com/office/drawing/2014/main" id="{82190341-9424-AA75-2309-357EF4082402}"/>
              </a:ext>
            </a:extLst>
          </p:cNvPr>
          <p:cNvSpPr>
            <a:spLocks noGrp="1"/>
          </p:cNvSpPr>
          <p:nvPr>
            <p:ph idx="1"/>
          </p:nvPr>
        </p:nvSpPr>
        <p:spPr/>
        <p:txBody>
          <a:bodyPr/>
          <a:lstStyle/>
          <a:p>
            <a:pPr algn="l"/>
            <a:r>
              <a:rPr lang="en-US" sz="1800" b="0" i="0" u="none" strike="noStrike" baseline="0" dirty="0">
                <a:latin typeface="TimesNewRomanPSMT"/>
              </a:rPr>
              <a:t>In the 1980s in the field of IR had been between rationalists and early critical international theorists.</a:t>
            </a:r>
          </a:p>
          <a:p>
            <a:pPr algn="l"/>
            <a:r>
              <a:rPr lang="en-US" sz="1800" b="0" i="0" u="none" strike="noStrike" baseline="0" dirty="0">
                <a:latin typeface="TimesNewRomanPSMT"/>
              </a:rPr>
              <a:t>In this regard, Robert Keohane noted the emergence and the validity of a new approach in his 1988 address at the ISA Annual Conference, calling it “</a:t>
            </a:r>
            <a:r>
              <a:rPr lang="en-US" sz="1800" b="0" i="0" u="none" strike="noStrike" baseline="0" dirty="0" err="1">
                <a:latin typeface="TimesNewRomanPSMT"/>
              </a:rPr>
              <a:t>reflectivist</a:t>
            </a:r>
            <a:r>
              <a:rPr lang="en-US" sz="1800" b="0" i="0" u="none" strike="noStrike" baseline="0" dirty="0">
                <a:latin typeface="TimesNewRomanPSMT"/>
              </a:rPr>
              <a:t>” (Keohane, </a:t>
            </a:r>
            <a:r>
              <a:rPr lang="de-DE" sz="1800" b="0" i="0" u="none" strike="noStrike" baseline="0" dirty="0">
                <a:latin typeface="TimesNewRomanPSMT"/>
              </a:rPr>
              <a:t>1988; Weber, 2014; Wendt, 1992).</a:t>
            </a:r>
          </a:p>
          <a:p>
            <a:pPr algn="l"/>
            <a:r>
              <a:rPr lang="en-US" sz="1800" b="0" i="0" u="none" strike="noStrike" baseline="0" dirty="0">
                <a:latin typeface="TimesNewRomanPSMT"/>
              </a:rPr>
              <a:t>Initially, </a:t>
            </a:r>
            <a:r>
              <a:rPr lang="en-US" dirty="0">
                <a:latin typeface="TimesNewRomanPSMT"/>
              </a:rPr>
              <a:t>it was </a:t>
            </a:r>
            <a:r>
              <a:rPr lang="en-US" sz="1800" b="0" i="0" u="none" strike="noStrike" baseline="0" dirty="0">
                <a:latin typeface="TimesNewRomanPSMT"/>
              </a:rPr>
              <a:t>rationalists–constructivists debate had gradually in the 1990s it crystalized into an IR theory of Constructivism.</a:t>
            </a:r>
          </a:p>
          <a:p>
            <a:pPr algn="l"/>
            <a:r>
              <a:rPr lang="en-US" sz="1800" b="0" i="0" u="none" strike="noStrike" baseline="0" dirty="0">
                <a:latin typeface="TimesNewRomanPSMT"/>
              </a:rPr>
              <a:t> Origins in the 1980s in the US in the wake of the bipolar transition into a New World Order </a:t>
            </a:r>
          </a:p>
          <a:p>
            <a:pPr algn="l"/>
            <a:endParaRPr lang="en-US" dirty="0"/>
          </a:p>
        </p:txBody>
      </p:sp>
      <p:sp>
        <p:nvSpPr>
          <p:cNvPr id="7" name="TextBox 6">
            <a:extLst>
              <a:ext uri="{FF2B5EF4-FFF2-40B4-BE49-F238E27FC236}">
                <a16:creationId xmlns:a16="http://schemas.microsoft.com/office/drawing/2014/main" id="{667980B5-C35D-D151-F2F1-79CD7BC71E2D}"/>
              </a:ext>
            </a:extLst>
          </p:cNvPr>
          <p:cNvSpPr txBox="1"/>
          <p:nvPr/>
        </p:nvSpPr>
        <p:spPr>
          <a:xfrm>
            <a:off x="791680" y="1752291"/>
            <a:ext cx="3673602" cy="369332"/>
          </a:xfrm>
          <a:prstGeom prst="rect">
            <a:avLst/>
          </a:prstGeom>
          <a:noFill/>
        </p:spPr>
        <p:txBody>
          <a:bodyPr wrap="square">
            <a:spAutoFit/>
          </a:bodyPr>
          <a:lstStyle/>
          <a:p>
            <a:r>
              <a:rPr lang="en-US" dirty="0">
                <a:solidFill>
                  <a:schemeClr val="bg1">
                    <a:lumMod val="95000"/>
                  </a:schemeClr>
                </a:solidFill>
              </a:rPr>
              <a:t>From an approach to an IR theory</a:t>
            </a:r>
          </a:p>
        </p:txBody>
      </p:sp>
    </p:spTree>
    <p:extLst>
      <p:ext uri="{BB962C8B-B14F-4D97-AF65-F5344CB8AC3E}">
        <p14:creationId xmlns:p14="http://schemas.microsoft.com/office/powerpoint/2010/main" val="2653923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7CB6B5-1B04-67BB-310A-7CC1868CA1C4}"/>
              </a:ext>
            </a:extLst>
          </p:cNvPr>
          <p:cNvSpPr txBox="1"/>
          <p:nvPr/>
        </p:nvSpPr>
        <p:spPr>
          <a:xfrm>
            <a:off x="676656" y="740664"/>
            <a:ext cx="10680192" cy="5601533"/>
          </a:xfrm>
          <a:prstGeom prst="rect">
            <a:avLst/>
          </a:prstGeom>
          <a:solidFill>
            <a:schemeClr val="bg1">
              <a:lumMod val="95000"/>
            </a:schemeClr>
          </a:solidFill>
          <a:ln w="76200">
            <a:solidFill>
              <a:srgbClr val="FF0000"/>
            </a:solidFill>
          </a:ln>
        </p:spPr>
        <p:txBody>
          <a:bodyPr wrap="square" rtlCol="0">
            <a:spAutoFit/>
          </a:bodyPr>
          <a:lstStyle/>
          <a:p>
            <a:endParaRPr lang="en-US" dirty="0">
              <a:solidFill>
                <a:srgbClr val="FF0000"/>
              </a:solidFill>
            </a:endParaRPr>
          </a:p>
          <a:p>
            <a:pPr lvl="1"/>
            <a:r>
              <a:rPr lang="en-US" sz="2400" b="1" dirty="0">
                <a:solidFill>
                  <a:srgbClr val="FF0000"/>
                </a:solidFill>
              </a:rPr>
              <a:t>Elements that led to the theory: </a:t>
            </a:r>
          </a:p>
          <a:p>
            <a:endParaRPr lang="en-US" dirty="0"/>
          </a:p>
          <a:p>
            <a:pPr marL="342900" indent="-342900" algn="l">
              <a:spcBef>
                <a:spcPts val="1200"/>
              </a:spcBef>
              <a:buClr>
                <a:srgbClr val="FF0000"/>
              </a:buClr>
              <a:buAutoNum type="arabicParenR"/>
            </a:pPr>
            <a:r>
              <a:rPr lang="en-US" sz="2000" b="0" i="0" u="none" strike="noStrike" baseline="0" dirty="0"/>
              <a:t>knowledge is socially constructed</a:t>
            </a:r>
            <a:r>
              <a:rPr lang="el-GR" sz="2000" b="0" i="0" u="none" strike="noStrike" baseline="0" dirty="0"/>
              <a:t> (</a:t>
            </a:r>
            <a:r>
              <a:rPr lang="en-US" sz="2000" dirty="0"/>
              <a:t>e</a:t>
            </a:r>
            <a:r>
              <a:rPr lang="en-US" sz="2000" b="0" i="0" u="none" strike="noStrike" baseline="0" dirty="0"/>
              <a:t>pistemology)</a:t>
            </a:r>
          </a:p>
          <a:p>
            <a:pPr marL="342900" indent="-342900" algn="l">
              <a:spcBef>
                <a:spcPts val="1200"/>
              </a:spcBef>
              <a:buClr>
                <a:srgbClr val="FF0000"/>
              </a:buClr>
              <a:buAutoNum type="arabicParenR"/>
            </a:pPr>
            <a:r>
              <a:rPr lang="en-US" sz="2000" b="0" i="0" u="none" strike="noStrike" baseline="0" dirty="0"/>
              <a:t>social reality is constructed (ontological)</a:t>
            </a:r>
          </a:p>
          <a:p>
            <a:pPr marL="342900" indent="-342900" algn="l">
              <a:spcBef>
                <a:spcPts val="1200"/>
              </a:spcBef>
              <a:buClr>
                <a:srgbClr val="FF0000"/>
              </a:buClr>
              <a:buAutoNum type="arabicParenR"/>
            </a:pPr>
            <a:r>
              <a:rPr lang="en-US" sz="2000" b="0" i="0" u="none" strike="noStrike" baseline="0" dirty="0"/>
              <a:t>knowledge and reality are mutually constitutive (reflexive)</a:t>
            </a:r>
          </a:p>
          <a:p>
            <a:pPr algn="l">
              <a:spcBef>
                <a:spcPts val="1200"/>
              </a:spcBef>
              <a:buClr>
                <a:srgbClr val="FF0000"/>
              </a:buClr>
            </a:pPr>
            <a:endParaRPr lang="en-US" sz="2000" dirty="0"/>
          </a:p>
          <a:p>
            <a:pPr marL="342900" indent="-342900">
              <a:spcBef>
                <a:spcPts val="1200"/>
              </a:spcBef>
              <a:buClr>
                <a:srgbClr val="FF0000"/>
              </a:buClr>
              <a:buFont typeface="Arial" panose="020B0604020202020204" pitchFamily="34" charset="0"/>
              <a:buChar char="•"/>
            </a:pPr>
            <a:r>
              <a:rPr lang="en-US" sz="2000" dirty="0"/>
              <a:t>Ontology concerns the nature of the social world</a:t>
            </a:r>
          </a:p>
          <a:p>
            <a:pPr marL="342900" indent="-342900">
              <a:spcBef>
                <a:spcPts val="1200"/>
              </a:spcBef>
              <a:buClr>
                <a:srgbClr val="FF0000"/>
              </a:buClr>
              <a:buFont typeface="Arial" panose="020B0604020202020204" pitchFamily="34" charset="0"/>
              <a:buChar char="•"/>
            </a:pPr>
            <a:r>
              <a:rPr lang="en-US" sz="2000" dirty="0"/>
              <a:t>Epistemology concerns how we can obtain knowledge about this world. </a:t>
            </a:r>
          </a:p>
          <a:p>
            <a:pPr>
              <a:spcBef>
                <a:spcPts val="1200"/>
              </a:spcBef>
              <a:buClr>
                <a:srgbClr val="FF0000"/>
              </a:buClr>
            </a:pPr>
            <a:endParaRPr lang="en-US" sz="2000" dirty="0"/>
          </a:p>
          <a:p>
            <a:pPr>
              <a:spcBef>
                <a:spcPts val="1200"/>
              </a:spcBef>
              <a:buClr>
                <a:srgbClr val="FF0000"/>
              </a:buClr>
            </a:pPr>
            <a:r>
              <a:rPr lang="en-US" sz="2000" b="1" dirty="0">
                <a:solidFill>
                  <a:srgbClr val="FF0000"/>
                </a:solidFill>
              </a:rPr>
              <a:t>Ontology</a:t>
            </a:r>
            <a:r>
              <a:rPr lang="en-US" sz="2000" dirty="0"/>
              <a:t> thus has to do with how the social world is constructed and who the key actors are (e.g., individuals, classes, states, or civilizations).</a:t>
            </a:r>
          </a:p>
          <a:p>
            <a:endParaRPr lang="en-US" sz="2000" b="0" i="0" u="none" strike="noStrike" baseline="0" dirty="0">
              <a:solidFill>
                <a:srgbClr val="231F20"/>
              </a:solidFill>
            </a:endParaRPr>
          </a:p>
          <a:p>
            <a:endParaRPr lang="en-US" dirty="0"/>
          </a:p>
        </p:txBody>
      </p:sp>
    </p:spTree>
    <p:extLst>
      <p:ext uri="{BB962C8B-B14F-4D97-AF65-F5344CB8AC3E}">
        <p14:creationId xmlns:p14="http://schemas.microsoft.com/office/powerpoint/2010/main" val="1053177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6EF557-9D84-17E2-E0B0-A920990B6286}"/>
              </a:ext>
            </a:extLst>
          </p:cNvPr>
          <p:cNvSpPr txBox="1"/>
          <p:nvPr/>
        </p:nvSpPr>
        <p:spPr>
          <a:xfrm>
            <a:off x="1847088" y="1253156"/>
            <a:ext cx="8686800" cy="3754874"/>
          </a:xfrm>
          <a:prstGeom prst="rect">
            <a:avLst/>
          </a:prstGeom>
          <a:noFill/>
        </p:spPr>
        <p:txBody>
          <a:bodyPr wrap="square">
            <a:spAutoFit/>
          </a:bodyPr>
          <a:lstStyle/>
          <a:p>
            <a:r>
              <a:rPr lang="en-US" sz="2000" b="1" i="0" u="none" strike="noStrike" baseline="0" dirty="0">
                <a:solidFill>
                  <a:schemeClr val="bg2"/>
                </a:solidFill>
              </a:rPr>
              <a:t>The most important aspect of international relations is social:</a:t>
            </a:r>
          </a:p>
          <a:p>
            <a:endParaRPr lang="en-US" sz="2000" dirty="0">
              <a:solidFill>
                <a:srgbClr val="231F20"/>
              </a:solidFill>
            </a:endParaRPr>
          </a:p>
          <a:p>
            <a:endParaRPr lang="en-US" b="0" i="0" u="none" strike="noStrike" baseline="0" dirty="0">
              <a:solidFill>
                <a:srgbClr val="231F20"/>
              </a:solidFill>
            </a:endParaRPr>
          </a:p>
          <a:p>
            <a:r>
              <a:rPr lang="en-US" dirty="0">
                <a:solidFill>
                  <a:srgbClr val="231F20"/>
                </a:solidFill>
              </a:rPr>
              <a:t>- </a:t>
            </a:r>
            <a:r>
              <a:rPr lang="en-US" b="0" i="0" u="none" strike="noStrike" baseline="0" dirty="0">
                <a:solidFill>
                  <a:srgbClr val="231F20"/>
                </a:solidFill>
              </a:rPr>
              <a:t>not material (realism)</a:t>
            </a:r>
            <a:r>
              <a:rPr lang="en-US" dirty="0">
                <a:solidFill>
                  <a:srgbClr val="231F20"/>
                </a:solidFill>
              </a:rPr>
              <a:t>. (Ideas, Beliefs inform actors in the international system)</a:t>
            </a:r>
          </a:p>
          <a:p>
            <a:endParaRPr lang="en-US" dirty="0">
              <a:solidFill>
                <a:srgbClr val="231F20"/>
              </a:solidFill>
            </a:endParaRPr>
          </a:p>
          <a:p>
            <a:r>
              <a:rPr lang="en-US" dirty="0">
                <a:solidFill>
                  <a:srgbClr val="231F20"/>
                </a:solidFill>
              </a:rPr>
              <a:t>- I</a:t>
            </a:r>
            <a:r>
              <a:rPr lang="en-US" b="0" i="0" u="none" strike="noStrike" baseline="0" dirty="0">
                <a:solidFill>
                  <a:srgbClr val="231F20"/>
                </a:solidFill>
              </a:rPr>
              <a:t>ntersubjective awareness (humanistic focus vs natural science of material focus)</a:t>
            </a:r>
          </a:p>
          <a:p>
            <a:endParaRPr lang="en-US" dirty="0">
              <a:solidFill>
                <a:srgbClr val="231F20"/>
              </a:solidFill>
            </a:endParaRPr>
          </a:p>
          <a:p>
            <a:r>
              <a:rPr lang="en-US" dirty="0">
                <a:solidFill>
                  <a:srgbClr val="231F20"/>
                </a:solidFill>
              </a:rPr>
              <a:t>- Oppose liberalism, not so much in the essence but on the mandate.</a:t>
            </a:r>
          </a:p>
          <a:p>
            <a:endParaRPr lang="en-US" dirty="0">
              <a:solidFill>
                <a:srgbClr val="231F20"/>
              </a:solidFill>
            </a:endParaRPr>
          </a:p>
          <a:p>
            <a:pPr marL="342900" indent="-342900">
              <a:buFont typeface="Arial" panose="020B0604020202020204" pitchFamily="34" charset="0"/>
              <a:buChar char="•"/>
            </a:pPr>
            <a:r>
              <a:rPr lang="en-US" dirty="0">
                <a:solidFill>
                  <a:srgbClr val="231F20"/>
                </a:solidFill>
              </a:rPr>
              <a:t>Beyond of the Realist/Liberalist debate, it became popular in the US because Europe had “less intellectual space” as they were engaging with the English School.</a:t>
            </a:r>
            <a:endParaRPr lang="en-US" b="0" i="0" u="none" strike="noStrike" baseline="0" dirty="0">
              <a:solidFill>
                <a:srgbClr val="231F20"/>
              </a:solidFill>
              <a:latin typeface="CentennialLTStd-Roman"/>
            </a:endParaRPr>
          </a:p>
        </p:txBody>
      </p:sp>
    </p:spTree>
    <p:extLst>
      <p:ext uri="{BB962C8B-B14F-4D97-AF65-F5344CB8AC3E}">
        <p14:creationId xmlns:p14="http://schemas.microsoft.com/office/powerpoint/2010/main" val="32649186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31F3C-0483-FD4B-A822-3034696D964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F768B925-39B1-0C47-FA78-F7C76DBCDC4D}"/>
              </a:ext>
            </a:extLst>
          </p:cNvPr>
          <p:cNvSpPr txBox="1"/>
          <p:nvPr/>
        </p:nvSpPr>
        <p:spPr>
          <a:xfrm>
            <a:off x="676656" y="740664"/>
            <a:ext cx="10680192" cy="5416868"/>
          </a:xfrm>
          <a:prstGeom prst="rect">
            <a:avLst/>
          </a:prstGeom>
          <a:solidFill>
            <a:schemeClr val="bg1">
              <a:lumMod val="95000"/>
            </a:schemeClr>
          </a:solidFill>
          <a:ln w="76200">
            <a:solidFill>
              <a:srgbClr val="FF0000"/>
            </a:solidFill>
          </a:ln>
        </p:spPr>
        <p:txBody>
          <a:bodyPr wrap="square" rtlCol="0">
            <a:spAutoFit/>
          </a:bodyPr>
          <a:lstStyle/>
          <a:p>
            <a:endParaRPr lang="en-US" sz="2400" dirty="0">
              <a:solidFill>
                <a:srgbClr val="FF0000"/>
              </a:solidFill>
            </a:endParaRPr>
          </a:p>
          <a:p>
            <a:r>
              <a:rPr lang="en-US" sz="2400" dirty="0">
                <a:solidFill>
                  <a:srgbClr val="FF0000"/>
                </a:solidFill>
              </a:rPr>
              <a:t>Anthony Giddens </a:t>
            </a:r>
            <a:r>
              <a:rPr lang="en-US" sz="2400" dirty="0"/>
              <a:t>in 1984 proposed the concept of structuration as a way of analyzing the relationship between structures and actors.</a:t>
            </a:r>
          </a:p>
          <a:p>
            <a:endParaRPr lang="en-US" sz="2400" dirty="0"/>
          </a:p>
          <a:p>
            <a:r>
              <a:rPr lang="en-US" sz="2400" dirty="0"/>
              <a:t>Structure/actors (thus a structure/agency debate) all of which are build of other scholars such as Max Weber</a:t>
            </a:r>
          </a:p>
          <a:p>
            <a:endParaRPr lang="en-US" sz="2400" dirty="0">
              <a:solidFill>
                <a:srgbClr val="FF0000"/>
              </a:solidFill>
            </a:endParaRPr>
          </a:p>
          <a:p>
            <a:r>
              <a:rPr lang="en-US" sz="2400" dirty="0">
                <a:solidFill>
                  <a:srgbClr val="FF0000"/>
                </a:solidFill>
              </a:rPr>
              <a:t>Alexander Wendt </a:t>
            </a:r>
            <a:r>
              <a:rPr lang="en-US" sz="2400" b="0" i="0" u="none" strike="noStrike" baseline="0" dirty="0">
                <a:solidFill>
                  <a:srgbClr val="231F20"/>
                </a:solidFill>
              </a:rPr>
              <a:t>criticized International Society tradition for failing to systematically theorize how social interactions change identities and interests. </a:t>
            </a:r>
          </a:p>
          <a:p>
            <a:endParaRPr lang="en-US" sz="2400" dirty="0">
              <a:solidFill>
                <a:srgbClr val="231F20"/>
              </a:solidFill>
            </a:endParaRPr>
          </a:p>
          <a:p>
            <a:pPr marL="285750" indent="-285750">
              <a:buFont typeface="Wingdings" panose="05000000000000000000" pitchFamily="2" charset="2"/>
              <a:buChar char="à"/>
            </a:pPr>
            <a:r>
              <a:rPr lang="en-US" sz="2400" dirty="0">
                <a:solidFill>
                  <a:srgbClr val="231F20"/>
                </a:solidFill>
                <a:sym typeface="Wingdings" panose="05000000000000000000" pitchFamily="2" charset="2"/>
              </a:rPr>
              <a:t>Building on Giddens work and applying on the interpretation of ‘anarchy’ thus, different types of anarchy </a:t>
            </a:r>
            <a:r>
              <a:rPr lang="en-US" sz="2400" b="1" dirty="0">
                <a:solidFill>
                  <a:schemeClr val="bg2">
                    <a:lumMod val="25000"/>
                  </a:schemeClr>
                </a:solidFill>
              </a:rPr>
              <a:t>(Wendt, 1999).</a:t>
            </a:r>
            <a:endParaRPr lang="en-US" sz="2400" dirty="0">
              <a:solidFill>
                <a:srgbClr val="FF0000"/>
              </a:solidFill>
            </a:endParaRPr>
          </a:p>
          <a:p>
            <a:pPr algn="l">
              <a:spcBef>
                <a:spcPts val="1200"/>
              </a:spcBef>
              <a:buClr>
                <a:srgbClr val="FF0000"/>
              </a:buClr>
            </a:pPr>
            <a:endParaRPr lang="en-US" sz="2400" dirty="0"/>
          </a:p>
        </p:txBody>
      </p:sp>
    </p:spTree>
    <p:extLst>
      <p:ext uri="{BB962C8B-B14F-4D97-AF65-F5344CB8AC3E}">
        <p14:creationId xmlns:p14="http://schemas.microsoft.com/office/powerpoint/2010/main" val="4198283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B7717-8714-B05A-4B03-FFF0330A03AD}"/>
              </a:ext>
            </a:extLst>
          </p:cNvPr>
          <p:cNvSpPr>
            <a:spLocks noGrp="1"/>
          </p:cNvSpPr>
          <p:nvPr>
            <p:ph type="title"/>
          </p:nvPr>
        </p:nvSpPr>
        <p:spPr>
          <a:xfrm>
            <a:off x="210312" y="432815"/>
            <a:ext cx="10927080" cy="1303867"/>
          </a:xfrm>
        </p:spPr>
        <p:txBody>
          <a:bodyPr>
            <a:normAutofit/>
          </a:bodyPr>
          <a:lstStyle/>
          <a:p>
            <a:r>
              <a:rPr lang="en-US" b="1" dirty="0">
                <a:solidFill>
                  <a:srgbClr val="FF0000"/>
                </a:solidFill>
              </a:rPr>
              <a:t>It depends which one is more internalized by the actors</a:t>
            </a:r>
          </a:p>
        </p:txBody>
      </p:sp>
      <p:sp>
        <p:nvSpPr>
          <p:cNvPr id="3" name="Text Placeholder 2">
            <a:extLst>
              <a:ext uri="{FF2B5EF4-FFF2-40B4-BE49-F238E27FC236}">
                <a16:creationId xmlns:a16="http://schemas.microsoft.com/office/drawing/2014/main" id="{351CE95B-7DE4-594A-DD5A-4EFF43EA4F66}"/>
              </a:ext>
            </a:extLst>
          </p:cNvPr>
          <p:cNvSpPr>
            <a:spLocks noGrp="1"/>
          </p:cNvSpPr>
          <p:nvPr>
            <p:ph type="body" idx="1"/>
          </p:nvPr>
        </p:nvSpPr>
        <p:spPr>
          <a:xfrm>
            <a:off x="566928" y="1736682"/>
            <a:ext cx="3456432" cy="456184"/>
          </a:xfrm>
          <a:solidFill>
            <a:schemeClr val="accent4">
              <a:lumMod val="20000"/>
              <a:lumOff val="80000"/>
            </a:schemeClr>
          </a:solidFill>
        </p:spPr>
        <p:txBody>
          <a:bodyPr/>
          <a:lstStyle/>
          <a:p>
            <a:pPr algn="ctr"/>
            <a:r>
              <a:rPr lang="en-US" sz="2400" b="0" i="0" u="none" strike="noStrike" baseline="0" dirty="0">
                <a:solidFill>
                  <a:srgbClr val="231F20"/>
                </a:solidFill>
                <a:latin typeface="CentennialLTStd-Roman"/>
              </a:rPr>
              <a:t>Hobbesian</a:t>
            </a:r>
            <a:endParaRPr lang="en-US" dirty="0"/>
          </a:p>
        </p:txBody>
      </p:sp>
      <p:sp>
        <p:nvSpPr>
          <p:cNvPr id="4" name="Text Placeholder 3">
            <a:extLst>
              <a:ext uri="{FF2B5EF4-FFF2-40B4-BE49-F238E27FC236}">
                <a16:creationId xmlns:a16="http://schemas.microsoft.com/office/drawing/2014/main" id="{7FEFFE94-1128-BA8B-E3AC-50356F7D8F28}"/>
              </a:ext>
            </a:extLst>
          </p:cNvPr>
          <p:cNvSpPr>
            <a:spLocks noGrp="1"/>
          </p:cNvSpPr>
          <p:nvPr>
            <p:ph type="body" sz="half" idx="15"/>
          </p:nvPr>
        </p:nvSpPr>
        <p:spPr>
          <a:xfrm>
            <a:off x="493776" y="2395728"/>
            <a:ext cx="3648455" cy="3822969"/>
          </a:xfrm>
          <a:solidFill>
            <a:schemeClr val="bg1">
              <a:lumMod val="95000"/>
            </a:schemeClr>
          </a:solidFill>
        </p:spPr>
        <p:txBody>
          <a:bodyPr>
            <a:normAutofit/>
          </a:bodyPr>
          <a:lstStyle/>
          <a:p>
            <a:pPr marL="285750" indent="-285750" algn="l">
              <a:buFontTx/>
              <a:buChar char="-"/>
            </a:pPr>
            <a:r>
              <a:rPr lang="en-US" sz="1800" b="0" i="0" u="none" strike="noStrike" baseline="0" dirty="0">
                <a:solidFill>
                  <a:srgbClr val="231F20"/>
                </a:solidFill>
                <a:latin typeface="CentennialLTStd-Roman"/>
              </a:rPr>
              <a:t>states view each other as enemies</a:t>
            </a:r>
          </a:p>
          <a:p>
            <a:pPr marL="285750" indent="-285750" algn="l">
              <a:buFontTx/>
              <a:buChar char="-"/>
            </a:pPr>
            <a:r>
              <a:rPr lang="en-US" sz="1800" b="0" i="0" u="none" strike="noStrike" baseline="0" dirty="0">
                <a:solidFill>
                  <a:srgbClr val="231F20"/>
                </a:solidFill>
                <a:latin typeface="CentennialLTStd-Roman"/>
              </a:rPr>
              <a:t>‘war of all against all’</a:t>
            </a:r>
          </a:p>
          <a:p>
            <a:pPr marL="285750" indent="-285750" algn="l">
              <a:buFontTx/>
              <a:buChar char="-"/>
            </a:pPr>
            <a:r>
              <a:rPr lang="en-US" sz="1800" b="0" i="0" u="none" strike="noStrike" baseline="0" dirty="0">
                <a:solidFill>
                  <a:srgbClr val="231F20"/>
                </a:solidFill>
                <a:latin typeface="CentennialLTStd-Roman"/>
              </a:rPr>
              <a:t>States are adversaries and war is endemic because violent conflict is a way of survival. </a:t>
            </a:r>
          </a:p>
          <a:p>
            <a:pPr algn="l"/>
            <a:r>
              <a:rPr lang="en-US" sz="1800" b="0" i="0" u="none" strike="noStrike" baseline="0" dirty="0">
                <a:solidFill>
                  <a:srgbClr val="231F20"/>
                </a:solidFill>
                <a:latin typeface="CentennialLTStd-Roman"/>
              </a:rPr>
              <a:t>Hobbesian anarchy, according to Wendt, dominated the international system until the seventeenth century.</a:t>
            </a:r>
          </a:p>
        </p:txBody>
      </p:sp>
      <p:sp>
        <p:nvSpPr>
          <p:cNvPr id="5" name="Text Placeholder 4">
            <a:extLst>
              <a:ext uri="{FF2B5EF4-FFF2-40B4-BE49-F238E27FC236}">
                <a16:creationId xmlns:a16="http://schemas.microsoft.com/office/drawing/2014/main" id="{A9087D67-8C99-3818-ADD0-A39E5E3ED07A}"/>
              </a:ext>
            </a:extLst>
          </p:cNvPr>
          <p:cNvSpPr>
            <a:spLocks noGrp="1"/>
          </p:cNvSpPr>
          <p:nvPr>
            <p:ph type="body" sz="quarter" idx="3"/>
          </p:nvPr>
        </p:nvSpPr>
        <p:spPr>
          <a:xfrm>
            <a:off x="4240784" y="1717529"/>
            <a:ext cx="3456432" cy="475337"/>
          </a:xfrm>
          <a:solidFill>
            <a:schemeClr val="accent4">
              <a:lumMod val="20000"/>
              <a:lumOff val="80000"/>
            </a:schemeClr>
          </a:solidFill>
        </p:spPr>
        <p:txBody>
          <a:bodyPr/>
          <a:lstStyle/>
          <a:p>
            <a:pPr algn="ctr"/>
            <a:r>
              <a:rPr lang="en-US" sz="2400" b="0" i="0" u="none" strike="noStrike" baseline="0" dirty="0">
                <a:solidFill>
                  <a:srgbClr val="231F20"/>
                </a:solidFill>
                <a:latin typeface="CentennialLTStd-Roman"/>
              </a:rPr>
              <a:t>Lockean</a:t>
            </a:r>
            <a:endParaRPr lang="en-US" dirty="0"/>
          </a:p>
        </p:txBody>
      </p:sp>
      <p:sp>
        <p:nvSpPr>
          <p:cNvPr id="6" name="Text Placeholder 5">
            <a:extLst>
              <a:ext uri="{FF2B5EF4-FFF2-40B4-BE49-F238E27FC236}">
                <a16:creationId xmlns:a16="http://schemas.microsoft.com/office/drawing/2014/main" id="{05F6926B-B34D-503A-EDC4-6FD81A023B3C}"/>
              </a:ext>
            </a:extLst>
          </p:cNvPr>
          <p:cNvSpPr>
            <a:spLocks noGrp="1"/>
          </p:cNvSpPr>
          <p:nvPr>
            <p:ph type="body" sz="half" idx="16"/>
          </p:nvPr>
        </p:nvSpPr>
        <p:spPr>
          <a:xfrm>
            <a:off x="4362974" y="2395716"/>
            <a:ext cx="3460316" cy="3822969"/>
          </a:xfrm>
          <a:solidFill>
            <a:schemeClr val="bg1">
              <a:lumMod val="95000"/>
            </a:schemeClr>
          </a:solidFill>
        </p:spPr>
        <p:txBody>
          <a:bodyPr>
            <a:normAutofit/>
          </a:bodyPr>
          <a:lstStyle/>
          <a:p>
            <a:pPr marL="285750" indent="-285750" algn="l">
              <a:buFontTx/>
              <a:buChar char="-"/>
            </a:pPr>
            <a:r>
              <a:rPr lang="en-US" sz="1800" dirty="0">
                <a:solidFill>
                  <a:srgbClr val="231F20"/>
                </a:solidFill>
                <a:latin typeface="CentennialLTStd-Roman"/>
              </a:rPr>
              <a:t>S</a:t>
            </a:r>
            <a:r>
              <a:rPr lang="en-US" sz="1800" b="0" i="0" u="none" strike="noStrike" baseline="0" dirty="0">
                <a:solidFill>
                  <a:srgbClr val="231F20"/>
                </a:solidFill>
                <a:latin typeface="CentennialLTStd-Roman"/>
              </a:rPr>
              <a:t>tates consider each other rivals, but there is also restraint</a:t>
            </a:r>
          </a:p>
          <a:p>
            <a:pPr marL="285750" indent="-285750" algn="l">
              <a:buFontTx/>
              <a:buChar char="-"/>
            </a:pPr>
            <a:r>
              <a:rPr lang="en-US" sz="1800" b="0" i="0" u="none" strike="noStrike" baseline="0" dirty="0">
                <a:solidFill>
                  <a:srgbClr val="231F20"/>
                </a:solidFill>
                <a:latin typeface="CentennialLTStd-Roman"/>
              </a:rPr>
              <a:t>states do not seek to eliminate each other, they recognize the other states’ right to exist</a:t>
            </a:r>
          </a:p>
          <a:p>
            <a:pPr algn="l"/>
            <a:r>
              <a:rPr lang="en-US" sz="1800" b="0" i="0" u="none" strike="noStrike" baseline="0" dirty="0">
                <a:solidFill>
                  <a:srgbClr val="231F20"/>
                </a:solidFill>
                <a:latin typeface="CentennialLTStd-Roman"/>
              </a:rPr>
              <a:t>Lockean anarchy became a characteristic of the modern states system after the Peace of Westphalia in 1648. </a:t>
            </a:r>
            <a:endParaRPr lang="en-US" sz="1800" dirty="0"/>
          </a:p>
        </p:txBody>
      </p:sp>
      <p:sp>
        <p:nvSpPr>
          <p:cNvPr id="7" name="Text Placeholder 6">
            <a:extLst>
              <a:ext uri="{FF2B5EF4-FFF2-40B4-BE49-F238E27FC236}">
                <a16:creationId xmlns:a16="http://schemas.microsoft.com/office/drawing/2014/main" id="{F083BF90-A9A0-6A93-1D48-EC11CD0D957B}"/>
              </a:ext>
            </a:extLst>
          </p:cNvPr>
          <p:cNvSpPr>
            <a:spLocks noGrp="1"/>
          </p:cNvSpPr>
          <p:nvPr>
            <p:ph type="body" sz="quarter" idx="13"/>
          </p:nvPr>
        </p:nvSpPr>
        <p:spPr>
          <a:xfrm>
            <a:off x="8168642" y="1736682"/>
            <a:ext cx="3339590" cy="456184"/>
          </a:xfrm>
          <a:solidFill>
            <a:schemeClr val="accent4">
              <a:lumMod val="20000"/>
              <a:lumOff val="80000"/>
            </a:schemeClr>
          </a:solidFill>
        </p:spPr>
        <p:txBody>
          <a:bodyPr/>
          <a:lstStyle/>
          <a:p>
            <a:pPr algn="ctr"/>
            <a:r>
              <a:rPr lang="en-US" sz="2400" b="0" i="0" u="none" strike="noStrike" baseline="0" dirty="0">
                <a:solidFill>
                  <a:srgbClr val="231F20"/>
                </a:solidFill>
                <a:latin typeface="CentennialLTStd-Roman"/>
              </a:rPr>
              <a:t>Kantian</a:t>
            </a:r>
            <a:endParaRPr lang="en-US" dirty="0"/>
          </a:p>
        </p:txBody>
      </p:sp>
      <p:sp>
        <p:nvSpPr>
          <p:cNvPr id="8" name="Text Placeholder 7">
            <a:extLst>
              <a:ext uri="{FF2B5EF4-FFF2-40B4-BE49-F238E27FC236}">
                <a16:creationId xmlns:a16="http://schemas.microsoft.com/office/drawing/2014/main" id="{56FAF8EF-962A-4E7B-9121-14DBAB8EC800}"/>
              </a:ext>
            </a:extLst>
          </p:cNvPr>
          <p:cNvSpPr>
            <a:spLocks noGrp="1"/>
          </p:cNvSpPr>
          <p:nvPr>
            <p:ph type="body" sz="half" idx="17"/>
          </p:nvPr>
        </p:nvSpPr>
        <p:spPr>
          <a:xfrm>
            <a:off x="8051801" y="2395716"/>
            <a:ext cx="3456432" cy="3822981"/>
          </a:xfrm>
          <a:solidFill>
            <a:schemeClr val="bg1">
              <a:lumMod val="95000"/>
            </a:schemeClr>
          </a:solidFill>
        </p:spPr>
        <p:txBody>
          <a:bodyPr>
            <a:normAutofit/>
          </a:bodyPr>
          <a:lstStyle/>
          <a:p>
            <a:pPr algn="l"/>
            <a:r>
              <a:rPr lang="en-US" sz="1800" b="0" i="0" u="none" strike="noStrike" baseline="0" dirty="0">
                <a:solidFill>
                  <a:srgbClr val="231F20"/>
                </a:solidFill>
                <a:latin typeface="CentennialLTStd-Roman"/>
              </a:rPr>
              <a:t>- States view each other as friends, settle disputes peacefully, and support each other in the case of threat by a third party</a:t>
            </a:r>
          </a:p>
          <a:p>
            <a:pPr algn="l"/>
            <a:r>
              <a:rPr lang="en-US" sz="1800" b="0" i="0" u="none" strike="noStrike" baseline="0" dirty="0">
                <a:solidFill>
                  <a:srgbClr val="231F20"/>
                </a:solidFill>
                <a:latin typeface="CentennialLTStd-Roman"/>
              </a:rPr>
              <a:t>A culture has emerged among consolidated liberal democracies since the Second World War.</a:t>
            </a:r>
            <a:endParaRPr lang="en-US" dirty="0"/>
          </a:p>
        </p:txBody>
      </p:sp>
    </p:spTree>
    <p:extLst>
      <p:ext uri="{BB962C8B-B14F-4D97-AF65-F5344CB8AC3E}">
        <p14:creationId xmlns:p14="http://schemas.microsoft.com/office/powerpoint/2010/main" val="1240517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C7E08-C114-B21E-3D6A-BD5B77F58549}"/>
              </a:ext>
            </a:extLst>
          </p:cNvPr>
          <p:cNvSpPr>
            <a:spLocks noGrp="1"/>
          </p:cNvSpPr>
          <p:nvPr>
            <p:ph type="title"/>
          </p:nvPr>
        </p:nvSpPr>
        <p:spPr>
          <a:xfrm>
            <a:off x="1062703" y="1764709"/>
            <a:ext cx="3355616" cy="429851"/>
          </a:xfrm>
        </p:spPr>
        <p:txBody>
          <a:bodyPr>
            <a:normAutofit fontScale="90000"/>
          </a:bodyPr>
          <a:lstStyle/>
          <a:p>
            <a:r>
              <a:rPr lang="en-US" dirty="0"/>
              <a:t>Charles Manning</a:t>
            </a:r>
          </a:p>
        </p:txBody>
      </p:sp>
      <p:sp>
        <p:nvSpPr>
          <p:cNvPr id="3" name="Content Placeholder 2">
            <a:extLst>
              <a:ext uri="{FF2B5EF4-FFF2-40B4-BE49-F238E27FC236}">
                <a16:creationId xmlns:a16="http://schemas.microsoft.com/office/drawing/2014/main" id="{1AEAC687-1A8D-49AA-F9DE-8D0216E07B04}"/>
              </a:ext>
            </a:extLst>
          </p:cNvPr>
          <p:cNvSpPr>
            <a:spLocks noGrp="1"/>
          </p:cNvSpPr>
          <p:nvPr>
            <p:ph idx="1"/>
          </p:nvPr>
        </p:nvSpPr>
        <p:spPr>
          <a:xfrm>
            <a:off x="5478716" y="1098816"/>
            <a:ext cx="5921604" cy="5394192"/>
          </a:xfrm>
        </p:spPr>
        <p:txBody>
          <a:bodyPr>
            <a:normAutofit fontScale="92500" lnSpcReduction="10000"/>
          </a:bodyPr>
          <a:lstStyle/>
          <a:p>
            <a:pPr marL="0" indent="0" algn="l">
              <a:buNone/>
            </a:pPr>
            <a:r>
              <a:rPr lang="en-US" dirty="0"/>
              <a:t>The International Society tradition of IR </a:t>
            </a:r>
            <a:r>
              <a:rPr lang="en-US" dirty="0">
                <a:solidFill>
                  <a:srgbClr val="FF0000"/>
                </a:solidFill>
              </a:rPr>
              <a:t>/</a:t>
            </a:r>
            <a:r>
              <a:rPr lang="en-US" dirty="0"/>
              <a:t> ‘English School’ </a:t>
            </a:r>
            <a:r>
              <a:rPr lang="en-US" dirty="0">
                <a:solidFill>
                  <a:srgbClr val="FF0000"/>
                </a:solidFill>
                <a:sym typeface="Wingdings" panose="05000000000000000000" pitchFamily="2" charset="2"/>
              </a:rPr>
              <a:t></a:t>
            </a:r>
            <a:r>
              <a:rPr lang="en-US" dirty="0">
                <a:sym typeface="Wingdings" panose="05000000000000000000" pitchFamily="2" charset="2"/>
              </a:rPr>
              <a:t> </a:t>
            </a:r>
            <a:r>
              <a:rPr lang="en-US" dirty="0"/>
              <a:t>is an approach to world politics that focuses on international history, ideas, structures, institutions, and values. </a:t>
            </a:r>
          </a:p>
          <a:p>
            <a:pPr marL="342900" indent="-228600" defTabSz="914400">
              <a:lnSpc>
                <a:spcPct val="90000"/>
              </a:lnSpc>
              <a:spcAft>
                <a:spcPts val="600"/>
              </a:spcAft>
              <a:buFont typeface="Arial" panose="020B0604020202020204" pitchFamily="34" charset="0"/>
              <a:buChar char="•"/>
            </a:pPr>
            <a:r>
              <a:rPr lang="en-US" dirty="0"/>
              <a:t>W</a:t>
            </a:r>
            <a:r>
              <a:rPr lang="en-US" sz="1800" dirty="0"/>
              <a:t>orld politics is a human world &gt; </a:t>
            </a:r>
            <a:r>
              <a:rPr lang="en-US" sz="1800" dirty="0">
                <a:solidFill>
                  <a:srgbClr val="FF0000"/>
                </a:solidFill>
              </a:rPr>
              <a:t>potential</a:t>
            </a:r>
            <a:r>
              <a:rPr lang="en-US" sz="1800" dirty="0"/>
              <a:t> for human beings to improve</a:t>
            </a:r>
          </a:p>
          <a:p>
            <a:pPr marL="342900" indent="-228600" defTabSz="914400">
              <a:lnSpc>
                <a:spcPct val="90000"/>
              </a:lnSpc>
              <a:spcAft>
                <a:spcPts val="600"/>
              </a:spcAft>
              <a:buFont typeface="Arial" panose="020B0604020202020204" pitchFamily="34" charset="0"/>
              <a:buChar char="•"/>
            </a:pPr>
            <a:r>
              <a:rPr lang="en-US" sz="1800" dirty="0"/>
              <a:t>Exposes to the limitations that human beings face (conflict, uncertainty, risks)</a:t>
            </a:r>
          </a:p>
          <a:p>
            <a:pPr marL="0" indent="0" algn="l">
              <a:buNone/>
            </a:pPr>
            <a:endParaRPr lang="en-US" dirty="0"/>
          </a:p>
          <a:p>
            <a:pPr marL="114300" indent="0" defTabSz="914400">
              <a:lnSpc>
                <a:spcPct val="90000"/>
              </a:lnSpc>
              <a:spcAft>
                <a:spcPts val="600"/>
              </a:spcAft>
              <a:buNone/>
            </a:pPr>
            <a:r>
              <a:rPr lang="en-US" sz="1800" b="1" dirty="0">
                <a:solidFill>
                  <a:srgbClr val="FF0000"/>
                </a:solidFill>
              </a:rPr>
              <a:t>Pluralism: </a:t>
            </a:r>
            <a:r>
              <a:rPr lang="en-US" sz="1800" dirty="0"/>
              <a:t>respect for sovereignty and non-intervention always come first: rights and duties in international society are related to states.</a:t>
            </a:r>
          </a:p>
          <a:p>
            <a:pPr marL="114300" indent="0" defTabSz="914400">
              <a:lnSpc>
                <a:spcPct val="90000"/>
              </a:lnSpc>
              <a:spcAft>
                <a:spcPts val="600"/>
              </a:spcAft>
              <a:buNone/>
            </a:pPr>
            <a:r>
              <a:rPr lang="en-US" sz="1800" b="1" dirty="0">
                <a:solidFill>
                  <a:srgbClr val="FF0000"/>
                </a:solidFill>
              </a:rPr>
              <a:t>Solidarism</a:t>
            </a:r>
            <a:r>
              <a:rPr lang="en-US" sz="1800" b="1" dirty="0"/>
              <a:t>: </a:t>
            </a:r>
            <a:r>
              <a:rPr lang="en-US" sz="1800" dirty="0"/>
              <a:t>importance of individuals as ultimate members of international society. Human rights come first &gt; there is at least a right and also a duty for states to conduct armed intervention if that is considered necessary to mitigate extreme cases of human suffering inside a country.</a:t>
            </a:r>
          </a:p>
          <a:p>
            <a:pPr marL="0" indent="0" algn="l">
              <a:buNone/>
            </a:pPr>
            <a:endParaRPr lang="en-US" dirty="0"/>
          </a:p>
        </p:txBody>
      </p:sp>
      <p:pic>
        <p:nvPicPr>
          <p:cNvPr id="6" name="Picture 5">
            <a:extLst>
              <a:ext uri="{FF2B5EF4-FFF2-40B4-BE49-F238E27FC236}">
                <a16:creationId xmlns:a16="http://schemas.microsoft.com/office/drawing/2014/main" id="{74315B29-ACF0-B4A7-50C2-FEB66EBE87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4047" y="2276674"/>
            <a:ext cx="1771650" cy="2581275"/>
          </a:xfrm>
          <a:prstGeom prst="rect">
            <a:avLst/>
          </a:prstGeom>
        </p:spPr>
      </p:pic>
    </p:spTree>
    <p:extLst>
      <p:ext uri="{BB962C8B-B14F-4D97-AF65-F5344CB8AC3E}">
        <p14:creationId xmlns:p14="http://schemas.microsoft.com/office/powerpoint/2010/main" val="10802586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BD361-BFBE-F3B7-C692-81CD2AEC66AA}"/>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7161E4F-6F44-492D-44FE-3C78D52DA8D0}"/>
              </a:ext>
            </a:extLst>
          </p:cNvPr>
          <p:cNvSpPr txBox="1"/>
          <p:nvPr/>
        </p:nvSpPr>
        <p:spPr>
          <a:xfrm>
            <a:off x="1755865" y="2103120"/>
            <a:ext cx="8680269" cy="3143382"/>
          </a:xfrm>
          <a:prstGeom prst="rect">
            <a:avLst/>
          </a:prstGeom>
        </p:spPr>
        <p:txBody>
          <a:bodyPr vert="horz" lIns="91440" tIns="45720" rIns="91440" bIns="45720" rtlCol="0" anchor="ctr">
            <a:normAutofit/>
          </a:bodyPr>
          <a:lstStyle/>
          <a:p>
            <a:pPr algn="l">
              <a:spcBef>
                <a:spcPts val="1800"/>
              </a:spcBef>
            </a:pPr>
            <a:r>
              <a:rPr lang="en-US" sz="2400" b="0" i="0" u="none" strike="noStrike" baseline="0" dirty="0"/>
              <a:t>(a) human interaction is not shaped by material factors, but primarily by ideational ones;</a:t>
            </a:r>
          </a:p>
          <a:p>
            <a:pPr algn="l">
              <a:spcBef>
                <a:spcPts val="1800"/>
              </a:spcBef>
            </a:pPr>
            <a:r>
              <a:rPr lang="en-US" sz="2400" b="0" i="0" u="none" strike="noStrike" baseline="0" dirty="0"/>
              <a:t>(b) the most significant ideational factors in this context are “intersubjective” beliefs as shared collective understanding</a:t>
            </a:r>
          </a:p>
          <a:p>
            <a:pPr algn="l">
              <a:spcBef>
                <a:spcPts val="1800"/>
              </a:spcBef>
            </a:pPr>
            <a:r>
              <a:rPr lang="en-US" sz="2400" b="0" i="0" u="none" strike="noStrike" baseline="0" dirty="0"/>
              <a:t>(c) these beliefs construct the actors’ identities and interests</a:t>
            </a:r>
          </a:p>
          <a:p>
            <a:pPr>
              <a:spcBef>
                <a:spcPts val="1800"/>
              </a:spcBef>
            </a:pPr>
            <a:r>
              <a:rPr lang="en-US" sz="2400" dirty="0"/>
              <a:t>  *shared knowledge, material resources, and practices*</a:t>
            </a:r>
          </a:p>
          <a:p>
            <a:pPr algn="l">
              <a:spcBef>
                <a:spcPts val="1800"/>
              </a:spcBef>
            </a:pPr>
            <a:endParaRPr lang="en-US" sz="2400" dirty="0"/>
          </a:p>
        </p:txBody>
      </p:sp>
      <p:sp>
        <p:nvSpPr>
          <p:cNvPr id="3" name="TextBox 2">
            <a:extLst>
              <a:ext uri="{FF2B5EF4-FFF2-40B4-BE49-F238E27FC236}">
                <a16:creationId xmlns:a16="http://schemas.microsoft.com/office/drawing/2014/main" id="{DE4146FC-5A5D-8DC0-CCB1-4956FF900D10}"/>
              </a:ext>
            </a:extLst>
          </p:cNvPr>
          <p:cNvSpPr txBox="1"/>
          <p:nvPr/>
        </p:nvSpPr>
        <p:spPr>
          <a:xfrm>
            <a:off x="1988820" y="1301234"/>
            <a:ext cx="6652260" cy="523220"/>
          </a:xfrm>
          <a:prstGeom prst="rect">
            <a:avLst/>
          </a:prstGeom>
          <a:noFill/>
        </p:spPr>
        <p:txBody>
          <a:bodyPr wrap="square">
            <a:spAutoFit/>
          </a:bodyPr>
          <a:lstStyle/>
          <a:p>
            <a:r>
              <a:rPr lang="en-US" sz="2800" dirty="0">
                <a:solidFill>
                  <a:schemeClr val="bg1">
                    <a:lumMod val="85000"/>
                  </a:schemeClr>
                </a:solidFill>
              </a:rPr>
              <a:t>Constructivist basic assumptions</a:t>
            </a:r>
          </a:p>
        </p:txBody>
      </p:sp>
    </p:spTree>
    <p:extLst>
      <p:ext uri="{BB962C8B-B14F-4D97-AF65-F5344CB8AC3E}">
        <p14:creationId xmlns:p14="http://schemas.microsoft.com/office/powerpoint/2010/main" val="3350155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01C311-3383-E82C-0392-FA29937ED866}"/>
              </a:ext>
            </a:extLst>
          </p:cNvPr>
          <p:cNvSpPr txBox="1"/>
          <p:nvPr/>
        </p:nvSpPr>
        <p:spPr>
          <a:xfrm>
            <a:off x="825627" y="4457129"/>
            <a:ext cx="9955530" cy="1477328"/>
          </a:xfrm>
          <a:prstGeom prst="rect">
            <a:avLst/>
          </a:prstGeom>
          <a:solidFill>
            <a:schemeClr val="bg1">
              <a:lumMod val="95000"/>
            </a:schemeClr>
          </a:solidFill>
          <a:ln w="57150">
            <a:solidFill>
              <a:schemeClr val="accent4">
                <a:lumMod val="75000"/>
              </a:schemeClr>
            </a:solidFill>
          </a:ln>
        </p:spPr>
        <p:txBody>
          <a:bodyPr wrap="square">
            <a:spAutoFit/>
          </a:bodyPr>
          <a:lstStyle/>
          <a:p>
            <a:endParaRPr lang="en-US" dirty="0"/>
          </a:p>
          <a:p>
            <a:r>
              <a:rPr lang="en-US" dirty="0"/>
              <a:t>Social structures defined by shared understandings, expectations, or knowledge. </a:t>
            </a:r>
          </a:p>
          <a:p>
            <a:endParaRPr lang="en-US" dirty="0"/>
          </a:p>
          <a:p>
            <a:r>
              <a:rPr lang="en-US" dirty="0"/>
              <a:t>These constitute the actors in a situation and the nature of their relationships, whether cooperative or conflictual.</a:t>
            </a:r>
          </a:p>
        </p:txBody>
      </p:sp>
      <p:graphicFrame>
        <p:nvGraphicFramePr>
          <p:cNvPr id="7" name="Diagram 6">
            <a:extLst>
              <a:ext uri="{FF2B5EF4-FFF2-40B4-BE49-F238E27FC236}">
                <a16:creationId xmlns:a16="http://schemas.microsoft.com/office/drawing/2014/main" id="{3FA119BB-5038-5097-833C-92ED13790C4D}"/>
              </a:ext>
            </a:extLst>
          </p:cNvPr>
          <p:cNvGraphicFramePr/>
          <p:nvPr>
            <p:extLst>
              <p:ext uri="{D42A27DB-BD31-4B8C-83A1-F6EECF244321}">
                <p14:modId xmlns:p14="http://schemas.microsoft.com/office/powerpoint/2010/main" val="113117578"/>
              </p:ext>
            </p:extLst>
          </p:nvPr>
        </p:nvGraphicFramePr>
        <p:xfrm>
          <a:off x="1245616" y="1187936"/>
          <a:ext cx="8128000" cy="24258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3229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E84D1F-0B3F-B75D-8A50-47DD45B74E30}"/>
              </a:ext>
            </a:extLst>
          </p:cNvPr>
          <p:cNvSpPr txBox="1"/>
          <p:nvPr/>
        </p:nvSpPr>
        <p:spPr>
          <a:xfrm>
            <a:off x="960120" y="859536"/>
            <a:ext cx="10158984" cy="5016758"/>
          </a:xfrm>
          <a:prstGeom prst="rect">
            <a:avLst/>
          </a:prstGeom>
          <a:solidFill>
            <a:schemeClr val="bg1">
              <a:lumMod val="95000"/>
            </a:schemeClr>
          </a:solidFill>
          <a:ln w="76200">
            <a:solidFill>
              <a:schemeClr val="accent4">
                <a:lumMod val="75000"/>
              </a:schemeClr>
            </a:solidFill>
          </a:ln>
        </p:spPr>
        <p:txBody>
          <a:bodyPr wrap="square">
            <a:spAutoFit/>
          </a:bodyPr>
          <a:lstStyle/>
          <a:p>
            <a:pPr algn="ctr"/>
            <a:r>
              <a:rPr lang="en-US" sz="2000" dirty="0"/>
              <a:t> A security dilemma, for example, is a social structure composed of </a:t>
            </a:r>
            <a:r>
              <a:rPr lang="en-US" sz="2000" i="1" dirty="0">
                <a:solidFill>
                  <a:srgbClr val="FF0000"/>
                </a:solidFill>
              </a:rPr>
              <a:t>intersubjective understandings</a:t>
            </a:r>
            <a:r>
              <a:rPr lang="en-US" sz="2000" dirty="0"/>
              <a:t> in which states are so distrustful that they make worst-case assumptions about each other’s intentions, and as a result define their interests in self-help terms. </a:t>
            </a:r>
          </a:p>
          <a:p>
            <a:pPr algn="ctr"/>
            <a:endParaRPr lang="en-US" sz="2000" dirty="0"/>
          </a:p>
          <a:p>
            <a:pPr algn="ctr"/>
            <a:r>
              <a:rPr lang="en-US" sz="2000" dirty="0"/>
              <a:t>A security community is a different social structure, one composed of shared knowledge in which states trust one another to resolve disputes without war. This dependence of social structure on ideas is the sense in which constructivism has an idealist (or ‘idea-</a:t>
            </a:r>
            <a:r>
              <a:rPr lang="en-US" sz="2000" dirty="0" err="1"/>
              <a:t>ist</a:t>
            </a:r>
            <a:r>
              <a:rPr lang="en-US" sz="2000" dirty="0"/>
              <a:t>’) view of structure.</a:t>
            </a:r>
          </a:p>
          <a:p>
            <a:pPr algn="ctr"/>
            <a:endParaRPr lang="en-US" sz="2000" dirty="0"/>
          </a:p>
          <a:p>
            <a:pPr algn="ctr"/>
            <a:endParaRPr lang="en-US" sz="2000" dirty="0"/>
          </a:p>
          <a:p>
            <a:pPr algn="ctr"/>
            <a:r>
              <a:rPr lang="en-US" sz="2000" dirty="0"/>
              <a:t>Power vs idea? “</a:t>
            </a:r>
            <a:r>
              <a:rPr lang="en-US" sz="2000" b="0" i="0" u="none" strike="noStrike" baseline="0" dirty="0">
                <a:solidFill>
                  <a:srgbClr val="231F20"/>
                </a:solidFill>
              </a:rPr>
              <a:t>The claim is rather that power and interest have the effects they do in virtue of the ideas that make them up. Power and interest explanations </a:t>
            </a:r>
            <a:r>
              <a:rPr lang="en-US" sz="2000" b="0" i="1" u="none" strike="noStrike" baseline="0" dirty="0">
                <a:solidFill>
                  <a:srgbClr val="231F20"/>
                </a:solidFill>
              </a:rPr>
              <a:t>presuppose </a:t>
            </a:r>
            <a:r>
              <a:rPr lang="en-US" sz="2000" b="0" i="0" u="none" strike="noStrike" baseline="0" dirty="0">
                <a:solidFill>
                  <a:srgbClr val="231F20"/>
                </a:solidFill>
              </a:rPr>
              <a:t>ideas” Wendt 1995</a:t>
            </a:r>
          </a:p>
          <a:p>
            <a:pPr algn="ctr"/>
            <a:endParaRPr lang="en-US" sz="2000" dirty="0">
              <a:solidFill>
                <a:srgbClr val="231F20"/>
              </a:solidFill>
            </a:endParaRPr>
          </a:p>
          <a:p>
            <a:pPr algn="ctr"/>
            <a:r>
              <a:rPr lang="en-US" sz="2000" dirty="0">
                <a:solidFill>
                  <a:srgbClr val="231F20"/>
                </a:solidFill>
              </a:rPr>
              <a:t>A good example is also EU</a:t>
            </a:r>
            <a:endParaRPr lang="en-US" sz="2000" dirty="0"/>
          </a:p>
        </p:txBody>
      </p:sp>
    </p:spTree>
    <p:extLst>
      <p:ext uri="{BB962C8B-B14F-4D97-AF65-F5344CB8AC3E}">
        <p14:creationId xmlns:p14="http://schemas.microsoft.com/office/powerpoint/2010/main" val="1953106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FC350-4F0D-C874-A9D6-AD490C6E1DEC}"/>
              </a:ext>
            </a:extLst>
          </p:cNvPr>
          <p:cNvSpPr>
            <a:spLocks noGrp="1"/>
          </p:cNvSpPr>
          <p:nvPr>
            <p:ph type="title"/>
          </p:nvPr>
        </p:nvSpPr>
        <p:spPr/>
        <p:txBody>
          <a:bodyPr/>
          <a:lstStyle/>
          <a:p>
            <a:r>
              <a:rPr lang="en-US" dirty="0"/>
              <a:t>Other post-positivist  theories</a:t>
            </a:r>
          </a:p>
        </p:txBody>
      </p:sp>
      <p:sp>
        <p:nvSpPr>
          <p:cNvPr id="3" name="Content Placeholder 2">
            <a:extLst>
              <a:ext uri="{FF2B5EF4-FFF2-40B4-BE49-F238E27FC236}">
                <a16:creationId xmlns:a16="http://schemas.microsoft.com/office/drawing/2014/main" id="{AE9E8256-EBBF-2CF8-1EC2-FC33135125D1}"/>
              </a:ext>
            </a:extLst>
          </p:cNvPr>
          <p:cNvSpPr>
            <a:spLocks noGrp="1"/>
          </p:cNvSpPr>
          <p:nvPr>
            <p:ph idx="1"/>
          </p:nvPr>
        </p:nvSpPr>
        <p:spPr>
          <a:xfrm>
            <a:off x="4879647" y="969553"/>
            <a:ext cx="6721579" cy="4918893"/>
          </a:xfrm>
          <a:solidFill>
            <a:schemeClr val="bg1">
              <a:lumMod val="95000"/>
            </a:schemeClr>
          </a:solidFill>
        </p:spPr>
        <p:txBody>
          <a:bodyPr>
            <a:normAutofit/>
          </a:bodyPr>
          <a:lstStyle/>
          <a:p>
            <a:pPr algn="l"/>
            <a:r>
              <a:rPr lang="en-US" sz="2400" b="0" i="0" u="none" strike="noStrike" baseline="0" dirty="0">
                <a:solidFill>
                  <a:srgbClr val="231F20"/>
                </a:solidFill>
              </a:rPr>
              <a:t>There are 3 strands: </a:t>
            </a:r>
          </a:p>
          <a:p>
            <a:pPr marL="342900" indent="-342900" algn="l">
              <a:buAutoNum type="arabicParenR"/>
            </a:pPr>
            <a:r>
              <a:rPr lang="en-US" sz="1800" b="1" i="0" u="none" strike="noStrike" baseline="0" dirty="0">
                <a:solidFill>
                  <a:srgbClr val="FF0000"/>
                </a:solidFill>
              </a:rPr>
              <a:t>Postcolonialism </a:t>
            </a:r>
            <a:r>
              <a:rPr lang="en-US" sz="1800" b="0" i="0" u="none" strike="noStrike" baseline="0" dirty="0">
                <a:solidFill>
                  <a:srgbClr val="231F20"/>
                </a:solidFill>
              </a:rPr>
              <a:t>adopts a post-structural attitude in order to understand the situation in areas that were conquered by Europe, in particular in Africa, Asia, and Latin America. </a:t>
            </a:r>
          </a:p>
          <a:p>
            <a:pPr marL="342900" indent="-342900">
              <a:buAutoNum type="arabicParenR"/>
            </a:pPr>
            <a:r>
              <a:rPr lang="en-US" sz="1800" b="1" i="0" u="none" strike="noStrike" baseline="0" dirty="0">
                <a:solidFill>
                  <a:srgbClr val="FF0000"/>
                </a:solidFill>
              </a:rPr>
              <a:t>Feminism</a:t>
            </a:r>
            <a:r>
              <a:rPr lang="en-US" sz="1800" b="1" i="0" u="none" strike="noStrike" baseline="0" dirty="0">
                <a:solidFill>
                  <a:srgbClr val="A06EAF"/>
                </a:solidFill>
              </a:rPr>
              <a:t> </a:t>
            </a:r>
            <a:r>
              <a:rPr lang="en-US" sz="1800" b="0" i="0" u="none" strike="noStrike" baseline="0" dirty="0">
                <a:solidFill>
                  <a:srgbClr val="231F20"/>
                </a:solidFill>
              </a:rPr>
              <a:t>underlines that women are a disadvantaged group in the world. A gender-sensitive perspective on IR investigates the inferior position of women in the international political and economic system and analyses how our current ways of thinking about IR tend to disguise as well as reproduce a gender hierarchy.</a:t>
            </a:r>
          </a:p>
          <a:p>
            <a:pPr marL="342900" indent="-342900">
              <a:buFont typeface="Wingdings" panose="05000000000000000000" pitchFamily="2" charset="2"/>
              <a:buAutoNum type="arabicParenR"/>
            </a:pPr>
            <a:r>
              <a:rPr lang="en-US" sz="1800" b="1" i="0" u="none" strike="noStrike" baseline="0" dirty="0">
                <a:solidFill>
                  <a:srgbClr val="FF0000"/>
                </a:solidFill>
              </a:rPr>
              <a:t>Post-structuralism</a:t>
            </a:r>
            <a:r>
              <a:rPr lang="en-US" sz="1800" b="1" i="0" u="none" strike="noStrike" baseline="0" dirty="0">
                <a:solidFill>
                  <a:srgbClr val="A06EAF"/>
                </a:solidFill>
              </a:rPr>
              <a:t> </a:t>
            </a:r>
            <a:r>
              <a:rPr lang="en-US" sz="1800" b="0" i="0" u="none" strike="noStrike" baseline="0" dirty="0">
                <a:solidFill>
                  <a:srgbClr val="231F20"/>
                </a:solidFill>
              </a:rPr>
              <a:t>is focused on language and </a:t>
            </a:r>
            <a:r>
              <a:rPr lang="en-US" sz="1800" b="1" i="0" u="none" strike="noStrike" baseline="0" dirty="0">
                <a:solidFill>
                  <a:srgbClr val="FF0000"/>
                </a:solidFill>
              </a:rPr>
              <a:t>discourse</a:t>
            </a:r>
            <a:endParaRPr lang="en-US" dirty="0">
              <a:solidFill>
                <a:srgbClr val="231F20"/>
              </a:solidFill>
            </a:endParaRPr>
          </a:p>
          <a:p>
            <a:pPr marL="0" indent="0">
              <a:buNone/>
            </a:pPr>
            <a:endParaRPr lang="en-US" dirty="0"/>
          </a:p>
        </p:txBody>
      </p:sp>
      <p:sp>
        <p:nvSpPr>
          <p:cNvPr id="5" name="Text Placeholder 4">
            <a:extLst>
              <a:ext uri="{FF2B5EF4-FFF2-40B4-BE49-F238E27FC236}">
                <a16:creationId xmlns:a16="http://schemas.microsoft.com/office/drawing/2014/main" id="{58C8CA82-35DA-2D2B-BF2C-4029692413A4}"/>
              </a:ext>
            </a:extLst>
          </p:cNvPr>
          <p:cNvSpPr>
            <a:spLocks noGrp="1"/>
          </p:cNvSpPr>
          <p:nvPr>
            <p:ph type="body" sz="half" idx="2"/>
          </p:nvPr>
        </p:nvSpPr>
        <p:spPr/>
        <p:txBody>
          <a:bodyPr/>
          <a:lstStyle/>
          <a:p>
            <a:r>
              <a:rPr lang="en-US" dirty="0"/>
              <a:t>Feminism, </a:t>
            </a:r>
            <a:r>
              <a:rPr lang="en-US" dirty="0" err="1"/>
              <a:t>postcolonialsm</a:t>
            </a:r>
            <a:r>
              <a:rPr lang="en-US" dirty="0"/>
              <a:t>, post-structuralism and others</a:t>
            </a:r>
          </a:p>
        </p:txBody>
      </p:sp>
    </p:spTree>
    <p:extLst>
      <p:ext uri="{BB962C8B-B14F-4D97-AF65-F5344CB8AC3E}">
        <p14:creationId xmlns:p14="http://schemas.microsoft.com/office/powerpoint/2010/main" val="4258357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9C4EE49-BA71-BA15-3978-8CEBFC261764}"/>
              </a:ext>
            </a:extLst>
          </p:cNvPr>
          <p:cNvSpPr txBox="1"/>
          <p:nvPr/>
        </p:nvSpPr>
        <p:spPr>
          <a:xfrm>
            <a:off x="1261872" y="786384"/>
            <a:ext cx="9966960" cy="5339923"/>
          </a:xfrm>
          <a:prstGeom prst="rect">
            <a:avLst/>
          </a:prstGeom>
          <a:solidFill>
            <a:schemeClr val="bg1">
              <a:lumMod val="95000"/>
            </a:schemeClr>
          </a:solidFill>
          <a:ln w="76200">
            <a:solidFill>
              <a:srgbClr val="FF0000"/>
            </a:solidFill>
          </a:ln>
        </p:spPr>
        <p:txBody>
          <a:bodyPr wrap="square">
            <a:spAutoFit/>
          </a:bodyPr>
          <a:lstStyle/>
          <a:p>
            <a:pPr algn="l"/>
            <a:endParaRPr lang="en-US" sz="1800" b="0" i="0" u="none" strike="noStrike" baseline="0" dirty="0">
              <a:solidFill>
                <a:srgbClr val="231F20"/>
              </a:solidFill>
              <a:latin typeface="CentennialLTStd-Roman"/>
            </a:endParaRPr>
          </a:p>
          <a:p>
            <a:pPr algn="l"/>
            <a:endParaRPr lang="en-US" sz="1800" b="0" i="0" u="none" strike="noStrike" baseline="0" dirty="0">
              <a:solidFill>
                <a:srgbClr val="231F20"/>
              </a:solidFill>
              <a:latin typeface="CentennialLTStd-Roman"/>
            </a:endParaRPr>
          </a:p>
          <a:p>
            <a:pPr algn="l"/>
            <a:r>
              <a:rPr lang="en-US" sz="2000" b="0" i="0" u="none" strike="noStrike" baseline="0" dirty="0">
                <a:solidFill>
                  <a:srgbClr val="231F20"/>
                </a:solidFill>
                <a:latin typeface="CentennialLTStd-Roman"/>
              </a:rPr>
              <a:t>What unites them is dissatisfaction with the established theoretical traditions in the discipline, in particular with neorealism, which is seen as the dominant conventional</a:t>
            </a:r>
            <a:r>
              <a:rPr lang="en-US" sz="2000" dirty="0">
                <a:solidFill>
                  <a:srgbClr val="231F20"/>
                </a:solidFill>
                <a:latin typeface="CentennialLTStd-Roman"/>
              </a:rPr>
              <a:t> </a:t>
            </a:r>
            <a:r>
              <a:rPr lang="en-US" sz="2000" b="0" i="0" u="none" strike="noStrike" baseline="0" dirty="0">
                <a:solidFill>
                  <a:srgbClr val="231F20"/>
                </a:solidFill>
                <a:latin typeface="CentennialLTStd-Roman"/>
              </a:rPr>
              <a:t>theory.</a:t>
            </a:r>
          </a:p>
          <a:p>
            <a:pPr algn="l"/>
            <a:endParaRPr lang="en-US" sz="2000" b="0" i="0" u="none" strike="noStrike" baseline="0" dirty="0">
              <a:solidFill>
                <a:srgbClr val="231F20"/>
              </a:solidFill>
              <a:latin typeface="CentennialLTStd-Roman"/>
            </a:endParaRPr>
          </a:p>
          <a:p>
            <a:pPr algn="l"/>
            <a:r>
              <a:rPr lang="en-US" sz="2400" b="1" dirty="0">
                <a:solidFill>
                  <a:srgbClr val="231F20"/>
                </a:solidFill>
                <a:latin typeface="CentennialLTStd-Roman"/>
              </a:rPr>
              <a:t>                                                     What is post positivist?</a:t>
            </a:r>
          </a:p>
          <a:p>
            <a:pPr algn="l"/>
            <a:endParaRPr lang="en-US" sz="2000" dirty="0">
              <a:solidFill>
                <a:srgbClr val="231F20"/>
              </a:solidFill>
              <a:latin typeface="CentennialLTStd-Roman"/>
            </a:endParaRPr>
          </a:p>
          <a:p>
            <a:pPr marL="285750" indent="-285750" algn="l">
              <a:spcBef>
                <a:spcPts val="1800"/>
              </a:spcBef>
              <a:buFont typeface="Wingdings" panose="05000000000000000000" pitchFamily="2" charset="2"/>
              <a:buChar char="q"/>
            </a:pPr>
            <a:r>
              <a:rPr lang="en-US" sz="2000" b="0" i="0" u="none" strike="noStrike" baseline="0" dirty="0">
                <a:solidFill>
                  <a:srgbClr val="231F20"/>
                </a:solidFill>
                <a:latin typeface="CentennialLTStd-Roman"/>
              </a:rPr>
              <a:t>Post-positivists based on positivist methodology.</a:t>
            </a:r>
          </a:p>
          <a:p>
            <a:pPr marL="285750" indent="-285750" algn="l">
              <a:spcBef>
                <a:spcPts val="1800"/>
              </a:spcBef>
              <a:buFont typeface="Wingdings" panose="05000000000000000000" pitchFamily="2" charset="2"/>
              <a:buChar char="q"/>
            </a:pPr>
            <a:r>
              <a:rPr lang="en-US" sz="2000" dirty="0">
                <a:solidFill>
                  <a:srgbClr val="231F20"/>
                </a:solidFill>
                <a:latin typeface="CentennialLTStd-Roman"/>
              </a:rPr>
              <a:t>T</a:t>
            </a:r>
            <a:r>
              <a:rPr lang="en-US" sz="2000" b="0" i="0" u="none" strike="noStrike" baseline="0" dirty="0">
                <a:solidFill>
                  <a:srgbClr val="231F20"/>
                </a:solidFill>
                <a:latin typeface="CentennialLTStd-Roman"/>
              </a:rPr>
              <a:t>here can be a cumulative science of IR of increasing sophistication, precision, parsimony, and predictive and explanatory power. </a:t>
            </a:r>
          </a:p>
          <a:p>
            <a:pPr marL="285750" indent="-285750" algn="l">
              <a:spcBef>
                <a:spcPts val="1800"/>
              </a:spcBef>
              <a:buFont typeface="Wingdings" panose="05000000000000000000" pitchFamily="2" charset="2"/>
              <a:buChar char="q"/>
            </a:pPr>
            <a:r>
              <a:rPr lang="en-US" sz="2000" b="0" i="0" u="none" strike="noStrike" baseline="0" dirty="0">
                <a:solidFill>
                  <a:srgbClr val="231F20"/>
                </a:solidFill>
                <a:latin typeface="CentennialLTStd-Roman"/>
              </a:rPr>
              <a:t>Positivists believe in the unity of science: that social science is not fundamentally different from natural science; that the same analytical methods—including quantitative methods—can be applied in both areas.</a:t>
            </a:r>
          </a:p>
          <a:p>
            <a:pPr algn="l"/>
            <a:endParaRPr lang="en-US" dirty="0">
              <a:solidFill>
                <a:srgbClr val="231F20"/>
              </a:solidFill>
              <a:latin typeface="CentennialLTStd-Roman"/>
            </a:endParaRPr>
          </a:p>
          <a:p>
            <a:pPr algn="l"/>
            <a:endParaRPr lang="en-US" dirty="0"/>
          </a:p>
        </p:txBody>
      </p:sp>
    </p:spTree>
    <p:extLst>
      <p:ext uri="{BB962C8B-B14F-4D97-AF65-F5344CB8AC3E}">
        <p14:creationId xmlns:p14="http://schemas.microsoft.com/office/powerpoint/2010/main" val="2076742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694DF-7D28-9834-7FAD-D12EAF432C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ED2865-B57B-62D0-ED61-541EBA5D391C}"/>
              </a:ext>
            </a:extLst>
          </p:cNvPr>
          <p:cNvSpPr>
            <a:spLocks noGrp="1"/>
          </p:cNvSpPr>
          <p:nvPr>
            <p:ph type="ctrTitle"/>
          </p:nvPr>
        </p:nvSpPr>
        <p:spPr>
          <a:xfrm>
            <a:off x="2682781" y="1179393"/>
            <a:ext cx="5866860" cy="695128"/>
          </a:xfrm>
        </p:spPr>
        <p:txBody>
          <a:bodyPr>
            <a:normAutofit fontScale="90000"/>
          </a:bodyPr>
          <a:lstStyle/>
          <a:p>
            <a:r>
              <a:rPr lang="en-US" dirty="0"/>
              <a:t>Post-Colonialism</a:t>
            </a:r>
          </a:p>
        </p:txBody>
      </p:sp>
      <p:sp>
        <p:nvSpPr>
          <p:cNvPr id="3" name="Subtitle 2">
            <a:extLst>
              <a:ext uri="{FF2B5EF4-FFF2-40B4-BE49-F238E27FC236}">
                <a16:creationId xmlns:a16="http://schemas.microsoft.com/office/drawing/2014/main" id="{9FD98F43-7318-AC83-EE61-6267438D38E1}"/>
              </a:ext>
            </a:extLst>
          </p:cNvPr>
          <p:cNvSpPr>
            <a:spLocks noGrp="1"/>
          </p:cNvSpPr>
          <p:nvPr>
            <p:ph type="subTitle" idx="1"/>
          </p:nvPr>
        </p:nvSpPr>
        <p:spPr>
          <a:xfrm>
            <a:off x="1645921" y="2112264"/>
            <a:ext cx="8786744" cy="3116589"/>
          </a:xfrm>
        </p:spPr>
        <p:txBody>
          <a:bodyPr/>
          <a:lstStyle/>
          <a:p>
            <a:pPr marL="285750" indent="-285750" algn="l">
              <a:buClr>
                <a:schemeClr val="bg1">
                  <a:lumMod val="95000"/>
                </a:schemeClr>
              </a:buClr>
              <a:buFont typeface="Wingdings" panose="05000000000000000000" pitchFamily="2" charset="2"/>
              <a:buChar char="v"/>
            </a:pPr>
            <a:r>
              <a:rPr lang="en-US" dirty="0">
                <a:solidFill>
                  <a:schemeClr val="tx1"/>
                </a:solidFill>
              </a:rPr>
              <a:t>Imperialism and colonialism are persisting in global institutions, international trade, identities in the West, arms control, and other issues. </a:t>
            </a:r>
          </a:p>
          <a:p>
            <a:pPr marL="285750" indent="-285750" algn="l">
              <a:buClr>
                <a:schemeClr val="bg1">
                  <a:lumMod val="95000"/>
                </a:schemeClr>
              </a:buClr>
              <a:buFont typeface="Wingdings" panose="05000000000000000000" pitchFamily="2" charset="2"/>
              <a:buChar char="v"/>
            </a:pPr>
            <a:r>
              <a:rPr lang="en-US" dirty="0">
                <a:solidFill>
                  <a:schemeClr val="tx1"/>
                </a:solidFill>
              </a:rPr>
              <a:t> Struggle against colonial powers geared beyond the West as even non-Western governments for their continuation / complicity with, forms of colonial development, such as in the struggles over land in Brazil and education in South Africa. </a:t>
            </a:r>
          </a:p>
          <a:p>
            <a:pPr marL="285750" indent="-285750" algn="l">
              <a:buClr>
                <a:schemeClr val="bg1">
                  <a:lumMod val="95000"/>
                </a:schemeClr>
              </a:buClr>
              <a:buFont typeface="Wingdings" panose="05000000000000000000" pitchFamily="2" charset="2"/>
              <a:buChar char="v"/>
            </a:pPr>
            <a:r>
              <a:rPr lang="en-US" dirty="0">
                <a:solidFill>
                  <a:schemeClr val="tx1"/>
                </a:solidFill>
              </a:rPr>
              <a:t>There are on-going political struggles especially in regard to the unequal and violent treatment of people who are racialized as non-white in both ‘international’ and ‘domestic’ contexts.</a:t>
            </a:r>
          </a:p>
          <a:p>
            <a:pPr algn="l"/>
            <a:endParaRPr lang="en-US" dirty="0">
              <a:solidFill>
                <a:schemeClr val="tx1"/>
              </a:solidFill>
            </a:endParaRPr>
          </a:p>
        </p:txBody>
      </p:sp>
    </p:spTree>
    <p:extLst>
      <p:ext uri="{BB962C8B-B14F-4D97-AF65-F5344CB8AC3E}">
        <p14:creationId xmlns:p14="http://schemas.microsoft.com/office/powerpoint/2010/main" val="3631354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17AA37-1CC1-21A0-E67B-8B56A6E2C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7F604F-A224-2A64-4F1A-BF903EA595AB}"/>
              </a:ext>
            </a:extLst>
          </p:cNvPr>
          <p:cNvSpPr>
            <a:spLocks noGrp="1"/>
          </p:cNvSpPr>
          <p:nvPr>
            <p:ph type="title"/>
          </p:nvPr>
        </p:nvSpPr>
        <p:spPr>
          <a:xfrm>
            <a:off x="2450592" y="716738"/>
            <a:ext cx="6659879" cy="1079769"/>
          </a:xfrm>
        </p:spPr>
        <p:txBody>
          <a:bodyPr>
            <a:normAutofit/>
          </a:bodyPr>
          <a:lstStyle/>
          <a:p>
            <a:r>
              <a:rPr lang="en-US" sz="3600" b="1" dirty="0"/>
              <a:t>Post-Colonialism</a:t>
            </a:r>
          </a:p>
        </p:txBody>
      </p:sp>
      <p:sp>
        <p:nvSpPr>
          <p:cNvPr id="3" name="Subtitle 2">
            <a:extLst>
              <a:ext uri="{FF2B5EF4-FFF2-40B4-BE49-F238E27FC236}">
                <a16:creationId xmlns:a16="http://schemas.microsoft.com/office/drawing/2014/main" id="{7EEDEE64-B0BE-C231-37A5-45B1A52A2AC1}"/>
              </a:ext>
            </a:extLst>
          </p:cNvPr>
          <p:cNvSpPr>
            <a:spLocks noGrp="1"/>
          </p:cNvSpPr>
          <p:nvPr>
            <p:ph type="body" idx="1"/>
          </p:nvPr>
        </p:nvSpPr>
        <p:spPr>
          <a:solidFill>
            <a:schemeClr val="accent4">
              <a:lumMod val="20000"/>
              <a:lumOff val="80000"/>
            </a:schemeClr>
          </a:solidFill>
        </p:spPr>
        <p:txBody>
          <a:bodyPr>
            <a:normAutofit/>
          </a:bodyPr>
          <a:lstStyle/>
          <a:p>
            <a:pPr algn="l"/>
            <a:r>
              <a:rPr lang="en-US" sz="1600" dirty="0"/>
              <a:t>T</a:t>
            </a:r>
            <a:r>
              <a:rPr lang="en-US" sz="1600" dirty="0">
                <a:solidFill>
                  <a:schemeClr val="tx1"/>
                </a:solidFill>
              </a:rPr>
              <a:t>raditionalists</a:t>
            </a:r>
          </a:p>
        </p:txBody>
      </p:sp>
      <p:sp>
        <p:nvSpPr>
          <p:cNvPr id="6" name="Text Placeholder 5">
            <a:extLst>
              <a:ext uri="{FF2B5EF4-FFF2-40B4-BE49-F238E27FC236}">
                <a16:creationId xmlns:a16="http://schemas.microsoft.com/office/drawing/2014/main" id="{3947958A-CDD8-8A02-CF46-B7FD1987DB0B}"/>
              </a:ext>
            </a:extLst>
          </p:cNvPr>
          <p:cNvSpPr>
            <a:spLocks noGrp="1"/>
          </p:cNvSpPr>
          <p:nvPr>
            <p:ph type="body" sz="half" idx="15"/>
          </p:nvPr>
        </p:nvSpPr>
        <p:spPr>
          <a:solidFill>
            <a:schemeClr val="bg1">
              <a:lumMod val="95000"/>
            </a:schemeClr>
          </a:solidFill>
          <a:ln>
            <a:solidFill>
              <a:schemeClr val="bg2"/>
            </a:solidFill>
          </a:ln>
        </p:spPr>
        <p:txBody>
          <a:bodyPr>
            <a:noAutofit/>
          </a:bodyPr>
          <a:lstStyle/>
          <a:p>
            <a:r>
              <a:rPr lang="en-US" sz="1600" dirty="0">
                <a:solidFill>
                  <a:schemeClr val="tx1"/>
                </a:solidFill>
              </a:rPr>
              <a:t>Seek more diversity, both in terms of scholars taking part in the debate, and in terms of the subjects they study. </a:t>
            </a:r>
          </a:p>
          <a:p>
            <a:r>
              <a:rPr lang="en-US" sz="1600" dirty="0">
                <a:solidFill>
                  <a:schemeClr val="tx1"/>
                </a:solidFill>
              </a:rPr>
              <a:t>From </a:t>
            </a:r>
            <a:r>
              <a:rPr lang="en-US" sz="1600" dirty="0"/>
              <a:t>us by us </a:t>
            </a:r>
          </a:p>
          <a:p>
            <a:r>
              <a:rPr lang="en-US" sz="1600" dirty="0">
                <a:solidFill>
                  <a:schemeClr val="tx1"/>
                </a:solidFill>
              </a:rPr>
              <a:t>Mainstream theories are not under direct attack, but they are requested to address Global South issues in a more diverse manner.</a:t>
            </a:r>
            <a:endParaRPr lang="en-US" sz="1600" dirty="0"/>
          </a:p>
        </p:txBody>
      </p:sp>
      <p:sp>
        <p:nvSpPr>
          <p:cNvPr id="4" name="Text Placeholder 3">
            <a:extLst>
              <a:ext uri="{FF2B5EF4-FFF2-40B4-BE49-F238E27FC236}">
                <a16:creationId xmlns:a16="http://schemas.microsoft.com/office/drawing/2014/main" id="{50EBFBF6-048A-97C8-0786-2AC47E87B0AC}"/>
              </a:ext>
            </a:extLst>
          </p:cNvPr>
          <p:cNvSpPr>
            <a:spLocks noGrp="1"/>
          </p:cNvSpPr>
          <p:nvPr>
            <p:ph type="body" sz="quarter" idx="3"/>
          </p:nvPr>
        </p:nvSpPr>
        <p:spPr>
          <a:solidFill>
            <a:schemeClr val="accent4">
              <a:lumMod val="20000"/>
              <a:lumOff val="80000"/>
            </a:schemeClr>
          </a:solidFill>
        </p:spPr>
        <p:txBody>
          <a:bodyPr/>
          <a:lstStyle/>
          <a:p>
            <a:r>
              <a:rPr lang="en-US" sz="1600" dirty="0"/>
              <a:t>M</a:t>
            </a:r>
            <a:r>
              <a:rPr lang="en-US" sz="1600" dirty="0">
                <a:solidFill>
                  <a:schemeClr val="tx1"/>
                </a:solidFill>
              </a:rPr>
              <a:t>oderates</a:t>
            </a:r>
            <a:endParaRPr lang="en-US" sz="1600" dirty="0"/>
          </a:p>
        </p:txBody>
      </p:sp>
      <p:sp>
        <p:nvSpPr>
          <p:cNvPr id="7" name="Text Placeholder 6">
            <a:extLst>
              <a:ext uri="{FF2B5EF4-FFF2-40B4-BE49-F238E27FC236}">
                <a16:creationId xmlns:a16="http://schemas.microsoft.com/office/drawing/2014/main" id="{68B8D9A6-BA21-594B-0467-1DA3D59F0EDE}"/>
              </a:ext>
            </a:extLst>
          </p:cNvPr>
          <p:cNvSpPr>
            <a:spLocks noGrp="1"/>
          </p:cNvSpPr>
          <p:nvPr>
            <p:ph type="body" sz="half" idx="16"/>
          </p:nvPr>
        </p:nvSpPr>
        <p:spPr>
          <a:solidFill>
            <a:schemeClr val="bg1">
              <a:lumMod val="95000"/>
            </a:schemeClr>
          </a:solidFill>
        </p:spPr>
        <p:txBody>
          <a:bodyPr>
            <a:normAutofit/>
          </a:bodyPr>
          <a:lstStyle/>
          <a:p>
            <a:r>
              <a:rPr lang="en-US" sz="1600" dirty="0">
                <a:solidFill>
                  <a:schemeClr val="tx1"/>
                </a:solidFill>
              </a:rPr>
              <a:t>Argue for the revision of existing theories and the inclusion of new perspectives. The Global South should be a place for ‘the discovery of new ideas and approaches’.</a:t>
            </a:r>
          </a:p>
          <a:p>
            <a:r>
              <a:rPr lang="en-US" sz="1600" dirty="0">
                <a:solidFill>
                  <a:schemeClr val="tx1"/>
                </a:solidFill>
              </a:rPr>
              <a:t>This will strengthen IR ‘with the infusion of ideas and practices of the non-Western world’. </a:t>
            </a:r>
          </a:p>
          <a:p>
            <a:endParaRPr lang="en-US" sz="1600" dirty="0"/>
          </a:p>
        </p:txBody>
      </p:sp>
      <p:sp>
        <p:nvSpPr>
          <p:cNvPr id="5" name="Text Placeholder 4">
            <a:extLst>
              <a:ext uri="{FF2B5EF4-FFF2-40B4-BE49-F238E27FC236}">
                <a16:creationId xmlns:a16="http://schemas.microsoft.com/office/drawing/2014/main" id="{38724896-79AF-221F-B2AB-6B2331C213AD}"/>
              </a:ext>
            </a:extLst>
          </p:cNvPr>
          <p:cNvSpPr>
            <a:spLocks noGrp="1"/>
          </p:cNvSpPr>
          <p:nvPr>
            <p:ph type="body" sz="quarter" idx="13"/>
          </p:nvPr>
        </p:nvSpPr>
        <p:spPr>
          <a:solidFill>
            <a:schemeClr val="accent4">
              <a:lumMod val="20000"/>
              <a:lumOff val="80000"/>
            </a:schemeClr>
          </a:solidFill>
        </p:spPr>
        <p:txBody>
          <a:bodyPr/>
          <a:lstStyle/>
          <a:p>
            <a:r>
              <a:rPr lang="en-US" sz="1600" dirty="0"/>
              <a:t>Radicals</a:t>
            </a:r>
          </a:p>
        </p:txBody>
      </p:sp>
      <p:sp>
        <p:nvSpPr>
          <p:cNvPr id="8" name="Text Placeholder 7">
            <a:extLst>
              <a:ext uri="{FF2B5EF4-FFF2-40B4-BE49-F238E27FC236}">
                <a16:creationId xmlns:a16="http://schemas.microsoft.com/office/drawing/2014/main" id="{1E840813-6FB2-CC6C-17CD-08CD926FDFA2}"/>
              </a:ext>
            </a:extLst>
          </p:cNvPr>
          <p:cNvSpPr>
            <a:spLocks noGrp="1"/>
          </p:cNvSpPr>
          <p:nvPr>
            <p:ph type="body" sz="half" idx="17"/>
          </p:nvPr>
        </p:nvSpPr>
        <p:spPr>
          <a:solidFill>
            <a:schemeClr val="bg1">
              <a:lumMod val="95000"/>
            </a:schemeClr>
          </a:solidFill>
        </p:spPr>
        <p:txBody>
          <a:bodyPr>
            <a:normAutofit/>
          </a:bodyPr>
          <a:lstStyle/>
          <a:p>
            <a:r>
              <a:rPr lang="en-US" sz="1600" dirty="0">
                <a:solidFill>
                  <a:schemeClr val="tx1"/>
                </a:solidFill>
              </a:rPr>
              <a:t>‘Seek to abandon the straitjacket of existing Western scholarship because it is so infused with Western values and ways of thinking </a:t>
            </a:r>
            <a:r>
              <a:rPr lang="en-US" sz="1600" b="0" i="0" u="none" strike="noStrike" baseline="0" dirty="0">
                <a:solidFill>
                  <a:schemeClr val="tx1"/>
                </a:solidFill>
              </a:rPr>
              <a:t>new theories and approaches is necessary to promote real diversity of thought in IR.</a:t>
            </a:r>
            <a:endParaRPr lang="en-US" sz="1600" dirty="0">
              <a:solidFill>
                <a:schemeClr val="tx1"/>
              </a:solidFill>
            </a:endParaRPr>
          </a:p>
          <a:p>
            <a:endParaRPr lang="en-US" sz="1600" dirty="0"/>
          </a:p>
        </p:txBody>
      </p:sp>
    </p:spTree>
    <p:extLst>
      <p:ext uri="{BB962C8B-B14F-4D97-AF65-F5344CB8AC3E}">
        <p14:creationId xmlns:p14="http://schemas.microsoft.com/office/powerpoint/2010/main" val="21456950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AEF14-21CE-E47B-467B-6D32DCEBA5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805C16-BAA9-AF78-7295-451295476DE7}"/>
              </a:ext>
            </a:extLst>
          </p:cNvPr>
          <p:cNvSpPr>
            <a:spLocks noGrp="1"/>
          </p:cNvSpPr>
          <p:nvPr>
            <p:ph type="ctrTitle"/>
          </p:nvPr>
        </p:nvSpPr>
        <p:spPr>
          <a:xfrm>
            <a:off x="2682781" y="1179393"/>
            <a:ext cx="5866860" cy="695128"/>
          </a:xfrm>
        </p:spPr>
        <p:txBody>
          <a:bodyPr>
            <a:normAutofit fontScale="90000"/>
          </a:bodyPr>
          <a:lstStyle/>
          <a:p>
            <a:r>
              <a:rPr lang="en-US" dirty="0"/>
              <a:t>Feminism</a:t>
            </a:r>
          </a:p>
        </p:txBody>
      </p:sp>
      <p:sp>
        <p:nvSpPr>
          <p:cNvPr id="3" name="Subtitle 2">
            <a:extLst>
              <a:ext uri="{FF2B5EF4-FFF2-40B4-BE49-F238E27FC236}">
                <a16:creationId xmlns:a16="http://schemas.microsoft.com/office/drawing/2014/main" id="{55530788-A70E-DA4B-884D-C31224BFCE71}"/>
              </a:ext>
            </a:extLst>
          </p:cNvPr>
          <p:cNvSpPr>
            <a:spLocks noGrp="1"/>
          </p:cNvSpPr>
          <p:nvPr>
            <p:ph type="subTitle" idx="1"/>
          </p:nvPr>
        </p:nvSpPr>
        <p:spPr>
          <a:xfrm>
            <a:off x="1645921" y="2112264"/>
            <a:ext cx="8786744" cy="3116589"/>
          </a:xfrm>
        </p:spPr>
        <p:txBody>
          <a:bodyPr/>
          <a:lstStyle/>
          <a:p>
            <a:pPr marL="400050" indent="-285750" algn="l" defTabSz="914400">
              <a:lnSpc>
                <a:spcPct val="90000"/>
              </a:lnSpc>
              <a:spcBef>
                <a:spcPts val="1800"/>
              </a:spcBef>
              <a:spcAft>
                <a:spcPts val="600"/>
              </a:spcAft>
              <a:buClr>
                <a:schemeClr val="bg1">
                  <a:lumMod val="85000"/>
                </a:schemeClr>
              </a:buClr>
              <a:buFont typeface="Wingdings" panose="05000000000000000000" pitchFamily="2" charset="2"/>
              <a:buChar char="q"/>
            </a:pPr>
            <a:r>
              <a:rPr lang="en-US" sz="2400" dirty="0">
                <a:solidFill>
                  <a:schemeClr val="tx1"/>
                </a:solidFill>
              </a:rPr>
              <a:t>Not a single body of thought (liberal, Marxist, </a:t>
            </a:r>
            <a:r>
              <a:rPr lang="en-US" sz="2400" dirty="0" err="1">
                <a:solidFill>
                  <a:schemeClr val="tx1"/>
                </a:solidFill>
              </a:rPr>
              <a:t>etc</a:t>
            </a:r>
            <a:r>
              <a:rPr lang="en-US" sz="2400" dirty="0">
                <a:solidFill>
                  <a:schemeClr val="tx1"/>
                </a:solidFill>
              </a:rPr>
              <a:t>)</a:t>
            </a:r>
          </a:p>
          <a:p>
            <a:pPr marL="400050" indent="-285750" algn="l" defTabSz="914400">
              <a:lnSpc>
                <a:spcPct val="90000"/>
              </a:lnSpc>
              <a:spcBef>
                <a:spcPts val="1800"/>
              </a:spcBef>
              <a:spcAft>
                <a:spcPts val="600"/>
              </a:spcAft>
              <a:buClr>
                <a:schemeClr val="bg1">
                  <a:lumMod val="85000"/>
                </a:schemeClr>
              </a:buClr>
              <a:buFont typeface="Wingdings" panose="05000000000000000000" pitchFamily="2" charset="2"/>
              <a:buChar char="q"/>
            </a:pPr>
            <a:r>
              <a:rPr lang="en-US" sz="2400" dirty="0">
                <a:solidFill>
                  <a:schemeClr val="tx1"/>
                </a:solidFill>
              </a:rPr>
              <a:t>Feminist lens or gender lens to uncover aspects of international relations that have been neglected by other approaches.</a:t>
            </a:r>
          </a:p>
          <a:p>
            <a:pPr marL="400050" indent="-285750" algn="l" defTabSz="914400">
              <a:lnSpc>
                <a:spcPct val="90000"/>
              </a:lnSpc>
              <a:spcBef>
                <a:spcPts val="1800"/>
              </a:spcBef>
              <a:spcAft>
                <a:spcPts val="600"/>
              </a:spcAft>
              <a:buClr>
                <a:schemeClr val="bg1">
                  <a:lumMod val="85000"/>
                </a:schemeClr>
              </a:buClr>
              <a:buFont typeface="Wingdings" panose="05000000000000000000" pitchFamily="2" charset="2"/>
              <a:buChar char="q"/>
            </a:pPr>
            <a:r>
              <a:rPr lang="en-US" sz="2400" dirty="0">
                <a:solidFill>
                  <a:schemeClr val="tx1"/>
                </a:solidFill>
              </a:rPr>
              <a:t>Feminist perspective in IR: gender as a central category of analysis, focus on public/private division, adapting gender lens. </a:t>
            </a:r>
          </a:p>
          <a:p>
            <a:endParaRPr lang="en-US" dirty="0"/>
          </a:p>
        </p:txBody>
      </p:sp>
    </p:spTree>
    <p:extLst>
      <p:ext uri="{BB962C8B-B14F-4D97-AF65-F5344CB8AC3E}">
        <p14:creationId xmlns:p14="http://schemas.microsoft.com/office/powerpoint/2010/main" val="32884163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5A310-D7E4-85A8-35D0-5A80836B57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204E05-4D14-B07A-4F87-5A1EDFD8AD41}"/>
              </a:ext>
            </a:extLst>
          </p:cNvPr>
          <p:cNvSpPr>
            <a:spLocks noGrp="1"/>
          </p:cNvSpPr>
          <p:nvPr>
            <p:ph type="ctrTitle"/>
          </p:nvPr>
        </p:nvSpPr>
        <p:spPr>
          <a:xfrm>
            <a:off x="2682781" y="1179393"/>
            <a:ext cx="5866860" cy="695128"/>
          </a:xfrm>
        </p:spPr>
        <p:txBody>
          <a:bodyPr>
            <a:normAutofit fontScale="90000"/>
          </a:bodyPr>
          <a:lstStyle/>
          <a:p>
            <a:r>
              <a:rPr lang="en-US" dirty="0"/>
              <a:t>Feminism</a:t>
            </a:r>
          </a:p>
        </p:txBody>
      </p:sp>
      <p:sp>
        <p:nvSpPr>
          <p:cNvPr id="3" name="Subtitle 2">
            <a:extLst>
              <a:ext uri="{FF2B5EF4-FFF2-40B4-BE49-F238E27FC236}">
                <a16:creationId xmlns:a16="http://schemas.microsoft.com/office/drawing/2014/main" id="{ADCFA9F3-A5C2-C375-522F-85772E78916E}"/>
              </a:ext>
            </a:extLst>
          </p:cNvPr>
          <p:cNvSpPr>
            <a:spLocks noGrp="1"/>
          </p:cNvSpPr>
          <p:nvPr>
            <p:ph type="subTitle" idx="1"/>
          </p:nvPr>
        </p:nvSpPr>
        <p:spPr>
          <a:xfrm>
            <a:off x="1645921" y="2112264"/>
            <a:ext cx="8786744" cy="3116589"/>
          </a:xfrm>
        </p:spPr>
        <p:txBody>
          <a:bodyPr/>
          <a:lstStyle/>
          <a:p>
            <a:pPr marL="342900" indent="-228600" algn="l" defTabSz="914400">
              <a:lnSpc>
                <a:spcPct val="90000"/>
              </a:lnSpc>
              <a:spcAft>
                <a:spcPts val="600"/>
              </a:spcAft>
              <a:buFont typeface="Arial" panose="020B0604020202020204" pitchFamily="34" charset="0"/>
              <a:buChar char="•"/>
            </a:pPr>
            <a:r>
              <a:rPr lang="en-US" sz="1800" b="1" dirty="0">
                <a:solidFill>
                  <a:schemeClr val="bg1">
                    <a:lumMod val="95000"/>
                  </a:schemeClr>
                </a:solidFill>
              </a:rPr>
              <a:t>Gender mainstreaming </a:t>
            </a:r>
            <a:r>
              <a:rPr lang="en-US" sz="1800" dirty="0">
                <a:solidFill>
                  <a:schemeClr val="tx1"/>
                </a:solidFill>
              </a:rPr>
              <a:t>is a strategy that involves the integration of a gender perspective into the preparation, design, implementation, monitoring and evaluation of policies, regulatory measures and spending </a:t>
            </a:r>
            <a:r>
              <a:rPr lang="en-US" sz="1800" dirty="0" err="1">
                <a:solidFill>
                  <a:schemeClr val="tx1"/>
                </a:solidFill>
              </a:rPr>
              <a:t>programmes</a:t>
            </a:r>
            <a:r>
              <a:rPr lang="en-US" sz="1800" dirty="0">
                <a:solidFill>
                  <a:schemeClr val="tx1"/>
                </a:solidFill>
              </a:rPr>
              <a:t>, with a view to promoting equality between women and men and combating discrimination (</a:t>
            </a:r>
            <a:r>
              <a:rPr lang="en-US" sz="1800" dirty="0">
                <a:solidFill>
                  <a:schemeClr val="tx1"/>
                </a:solidFill>
                <a:hlinkClick r:id="rId2">
                  <a:extLst>
                    <a:ext uri="{A12FA001-AC4F-418D-AE19-62706E023703}">
                      <ahyp:hlinkClr xmlns:ahyp="http://schemas.microsoft.com/office/drawing/2018/hyperlinkcolor" val="tx"/>
                    </a:ext>
                  </a:extLst>
                </a:hlinkClick>
              </a:rPr>
              <a:t>https://eige.europa.eu/gender-mainstreaming/what-is-gender-mainstreaming?language_content_entity=en</a:t>
            </a:r>
            <a:r>
              <a:rPr lang="en-US" sz="1800" dirty="0">
                <a:solidFill>
                  <a:schemeClr val="tx1"/>
                </a:solidFill>
              </a:rPr>
              <a:t>) </a:t>
            </a:r>
          </a:p>
          <a:p>
            <a:pPr marL="342900" indent="-228600" algn="l" defTabSz="914400">
              <a:lnSpc>
                <a:spcPct val="90000"/>
              </a:lnSpc>
              <a:spcAft>
                <a:spcPts val="600"/>
              </a:spcAft>
              <a:buFont typeface="Arial" panose="020B0604020202020204" pitchFamily="34" charset="0"/>
              <a:buChar char="•"/>
            </a:pPr>
            <a:r>
              <a:rPr lang="en-US" sz="1800" dirty="0">
                <a:solidFill>
                  <a:schemeClr val="tx1"/>
                </a:solidFill>
              </a:rPr>
              <a:t>Gender mainstreaming has encouraged the growth of linkages between NGOs, individual parts of the UN system, and national and regional policy-making forums</a:t>
            </a:r>
            <a:r>
              <a:rPr lang="en-US" sz="1800" dirty="0"/>
              <a:t>.</a:t>
            </a:r>
          </a:p>
          <a:p>
            <a:pPr algn="l"/>
            <a:endParaRPr lang="en-US" dirty="0"/>
          </a:p>
        </p:txBody>
      </p:sp>
    </p:spTree>
    <p:extLst>
      <p:ext uri="{BB962C8B-B14F-4D97-AF65-F5344CB8AC3E}">
        <p14:creationId xmlns:p14="http://schemas.microsoft.com/office/powerpoint/2010/main" val="23132338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986013" y="819397"/>
            <a:ext cx="10117416" cy="5551817"/>
          </a:xfrm>
          <a:prstGeom prst="rect">
            <a:avLst/>
          </a:prstGeom>
          <a:ln w="76200">
            <a:solidFill>
              <a:srgbClr val="FF0000"/>
            </a:solidFill>
          </a:ln>
        </p:spPr>
        <p:txBody>
          <a:bodyPr vert="horz" lIns="91440" tIns="45720" rIns="91440" bIns="45720" rtlCol="0" anchor="ctr">
            <a:normAutofit/>
          </a:bodyPr>
          <a:lstStyle/>
          <a:p>
            <a:pPr marL="114300" defTabSz="914400">
              <a:lnSpc>
                <a:spcPct val="90000"/>
              </a:lnSpc>
              <a:spcAft>
                <a:spcPts val="600"/>
              </a:spcAft>
            </a:pPr>
            <a:r>
              <a:rPr lang="en-US" sz="2400" b="1" i="1" dirty="0">
                <a:solidFill>
                  <a:srgbClr val="FF0000"/>
                </a:solidFill>
              </a:rPr>
              <a:t>Feminism – inequality &amp; justice</a:t>
            </a:r>
          </a:p>
          <a:p>
            <a:pPr marL="342900" indent="-228600" defTabSz="914400">
              <a:lnSpc>
                <a:spcPct val="90000"/>
              </a:lnSpc>
              <a:spcAft>
                <a:spcPts val="600"/>
              </a:spcAft>
              <a:buFont typeface="Arial" panose="020B0604020202020204" pitchFamily="34" charset="0"/>
              <a:buChar char="•"/>
            </a:pPr>
            <a:r>
              <a:rPr lang="en-US" sz="2400" dirty="0"/>
              <a:t>Convention on the Elimination of Discrimination against Women (CEDAW)– major achievement of UN, specialist body, based on it, governments have revised the domestic legislation.</a:t>
            </a:r>
          </a:p>
          <a:p>
            <a:pPr marL="114300" defTabSz="914400">
              <a:lnSpc>
                <a:spcPct val="90000"/>
              </a:lnSpc>
              <a:spcAft>
                <a:spcPts val="600"/>
              </a:spcAft>
            </a:pPr>
            <a:r>
              <a:rPr lang="en-US" sz="2400" b="1" i="1" dirty="0">
                <a:solidFill>
                  <a:srgbClr val="FF0000"/>
                </a:solidFill>
              </a:rPr>
              <a:t>Feminism – peace &amp; security </a:t>
            </a:r>
          </a:p>
          <a:p>
            <a:pPr marL="342900" indent="-228600" defTabSz="914400">
              <a:lnSpc>
                <a:spcPct val="90000"/>
              </a:lnSpc>
              <a:spcAft>
                <a:spcPts val="600"/>
              </a:spcAft>
              <a:buFont typeface="Arial" panose="020B0604020202020204" pitchFamily="34" charset="0"/>
              <a:buChar char="•"/>
            </a:pPr>
            <a:r>
              <a:rPr lang="en-US" sz="2400" dirty="0"/>
              <a:t>Different visions of security and its achievement. </a:t>
            </a:r>
          </a:p>
          <a:p>
            <a:pPr marL="342900" indent="-228600" defTabSz="914400">
              <a:lnSpc>
                <a:spcPct val="90000"/>
              </a:lnSpc>
              <a:spcAft>
                <a:spcPts val="600"/>
              </a:spcAft>
              <a:buFont typeface="Arial" panose="020B0604020202020204" pitchFamily="34" charset="0"/>
              <a:buChar char="•"/>
            </a:pPr>
            <a:r>
              <a:rPr lang="en-US" sz="2400" dirty="0"/>
              <a:t>The degree to which people feel, are, ‘threatened’ varies according to their economic, political, social or personal circumstances.</a:t>
            </a:r>
          </a:p>
        </p:txBody>
      </p:sp>
    </p:spTree>
    <p:extLst>
      <p:ext uri="{BB962C8B-B14F-4D97-AF65-F5344CB8AC3E}">
        <p14:creationId xmlns:p14="http://schemas.microsoft.com/office/powerpoint/2010/main" val="402054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490702" y="1959429"/>
            <a:ext cx="8944216" cy="3488799"/>
          </a:xfrm>
          <a:prstGeom prst="rect">
            <a:avLst/>
          </a:prstGeom>
        </p:spPr>
        <p:txBody>
          <a:bodyPr vert="horz" lIns="91440" tIns="45720" rIns="91440" bIns="45720" rtlCol="0" anchor="ctr">
            <a:normAutofit/>
          </a:bodyPr>
          <a:lstStyle/>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solidFill>
                  <a:schemeClr val="tx1">
                    <a:lumMod val="85000"/>
                    <a:lumOff val="15000"/>
                  </a:schemeClr>
                </a:solidFill>
              </a:rPr>
              <a:t>IR </a:t>
            </a:r>
            <a:r>
              <a:rPr lang="en-US" sz="2400" dirty="0">
                <a:solidFill>
                  <a:schemeClr val="tx1">
                    <a:lumMod val="85000"/>
                    <a:lumOff val="15000"/>
                  </a:schemeClr>
                </a:solidFill>
                <a:sym typeface="Wingdings" panose="05000000000000000000" pitchFamily="2" charset="2"/>
              </a:rPr>
              <a:t> </a:t>
            </a:r>
            <a:r>
              <a:rPr lang="en-US" sz="2400" dirty="0">
                <a:solidFill>
                  <a:schemeClr val="tx1">
                    <a:lumMod val="85000"/>
                    <a:lumOff val="15000"/>
                  </a:schemeClr>
                </a:solidFill>
              </a:rPr>
              <a:t>understood as a society of mutually recognised states not only a s system of competing and conflicting powers. </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solidFill>
                  <a:schemeClr val="tx1">
                    <a:lumMod val="85000"/>
                    <a:lumOff val="15000"/>
                  </a:schemeClr>
                </a:solidFill>
              </a:rPr>
              <a:t>Rejects the pessimistic view of states dealing with each other basis on self-interests.</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solidFill>
                  <a:schemeClr val="tx1">
                    <a:lumMod val="85000"/>
                    <a:lumOff val="15000"/>
                  </a:schemeClr>
                </a:solidFill>
              </a:rPr>
              <a:t>Rejects optimistic view of IR as a developing world community towards human progress.</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solidFill>
                  <a:schemeClr val="tx1">
                    <a:lumMod val="85000"/>
                    <a:lumOff val="15000"/>
                  </a:schemeClr>
                </a:solidFill>
              </a:rPr>
              <a:t>More state-centric, observant of history, emphasis on fundamental institutions. </a:t>
            </a:r>
          </a:p>
        </p:txBody>
      </p:sp>
      <p:sp>
        <p:nvSpPr>
          <p:cNvPr id="3" name="TextBox 2">
            <a:extLst>
              <a:ext uri="{FF2B5EF4-FFF2-40B4-BE49-F238E27FC236}">
                <a16:creationId xmlns:a16="http://schemas.microsoft.com/office/drawing/2014/main" id="{B467A54F-7B10-8A15-B424-8A9A3851FEF4}"/>
              </a:ext>
            </a:extLst>
          </p:cNvPr>
          <p:cNvSpPr txBox="1"/>
          <p:nvPr/>
        </p:nvSpPr>
        <p:spPr>
          <a:xfrm>
            <a:off x="2043953" y="1409771"/>
            <a:ext cx="6101122" cy="461665"/>
          </a:xfrm>
          <a:prstGeom prst="rect">
            <a:avLst/>
          </a:prstGeom>
          <a:noFill/>
        </p:spPr>
        <p:txBody>
          <a:bodyPr wrap="square">
            <a:spAutoFit/>
          </a:bodyPr>
          <a:lstStyle/>
          <a:p>
            <a:r>
              <a:rPr lang="en-US" sz="2400" dirty="0">
                <a:solidFill>
                  <a:schemeClr val="bg2"/>
                </a:solidFill>
              </a:rPr>
              <a:t>International Society ‘English School’</a:t>
            </a:r>
          </a:p>
        </p:txBody>
      </p:sp>
    </p:spTree>
    <p:extLst>
      <p:ext uri="{BB962C8B-B14F-4D97-AF65-F5344CB8AC3E}">
        <p14:creationId xmlns:p14="http://schemas.microsoft.com/office/powerpoint/2010/main" val="1545860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5C1E2-6CCA-2559-CCB1-37881CD956D7}"/>
              </a:ext>
            </a:extLst>
          </p:cNvPr>
          <p:cNvSpPr>
            <a:spLocks noGrp="1"/>
          </p:cNvSpPr>
          <p:nvPr>
            <p:ph type="ctrTitle"/>
          </p:nvPr>
        </p:nvSpPr>
        <p:spPr>
          <a:xfrm>
            <a:off x="2682781" y="1179393"/>
            <a:ext cx="5866860" cy="695128"/>
          </a:xfrm>
        </p:spPr>
        <p:txBody>
          <a:bodyPr>
            <a:normAutofit fontScale="90000"/>
          </a:bodyPr>
          <a:lstStyle/>
          <a:p>
            <a:r>
              <a:rPr lang="en-US" b="1" dirty="0"/>
              <a:t>Post-Structuralist</a:t>
            </a:r>
          </a:p>
        </p:txBody>
      </p:sp>
      <p:sp>
        <p:nvSpPr>
          <p:cNvPr id="3" name="Subtitle 2">
            <a:extLst>
              <a:ext uri="{FF2B5EF4-FFF2-40B4-BE49-F238E27FC236}">
                <a16:creationId xmlns:a16="http://schemas.microsoft.com/office/drawing/2014/main" id="{4EAE03FF-714F-300B-253B-8AA1844978B2}"/>
              </a:ext>
            </a:extLst>
          </p:cNvPr>
          <p:cNvSpPr>
            <a:spLocks noGrp="1"/>
          </p:cNvSpPr>
          <p:nvPr>
            <p:ph type="subTitle" idx="1"/>
          </p:nvPr>
        </p:nvSpPr>
        <p:spPr>
          <a:xfrm>
            <a:off x="1645921" y="2112264"/>
            <a:ext cx="8786744" cy="3116589"/>
          </a:xfrm>
        </p:spPr>
        <p:txBody>
          <a:bodyPr/>
          <a:lstStyle/>
          <a:p>
            <a:pPr marL="285750" indent="-285750" algn="l">
              <a:spcBef>
                <a:spcPts val="1800"/>
              </a:spcBef>
              <a:buClr>
                <a:schemeClr val="bg1">
                  <a:lumMod val="95000"/>
                </a:schemeClr>
              </a:buClr>
              <a:buFont typeface="Wingdings" panose="05000000000000000000" pitchFamily="2" charset="2"/>
              <a:buChar char="v"/>
            </a:pPr>
            <a:r>
              <a:rPr lang="en-US" sz="2000" dirty="0">
                <a:solidFill>
                  <a:schemeClr val="tx1"/>
                </a:solidFill>
              </a:rPr>
              <a:t>Hard to deduce fundamental values because it is a process of deconstruction</a:t>
            </a:r>
          </a:p>
          <a:p>
            <a:pPr marL="285750" indent="-285750" algn="l">
              <a:spcBef>
                <a:spcPts val="1800"/>
              </a:spcBef>
              <a:buClr>
                <a:schemeClr val="bg1">
                  <a:lumMod val="95000"/>
                </a:schemeClr>
              </a:buClr>
              <a:buFont typeface="Wingdings" panose="05000000000000000000" pitchFamily="2" charset="2"/>
              <a:buChar char="v"/>
            </a:pPr>
            <a:r>
              <a:rPr lang="en-US" sz="2000" dirty="0">
                <a:solidFill>
                  <a:schemeClr val="tx1"/>
                </a:solidFill>
              </a:rPr>
              <a:t>No </a:t>
            </a:r>
            <a:r>
              <a:rPr lang="en-US" sz="2000" b="0" i="0" u="none" strike="noStrike" baseline="0" dirty="0">
                <a:solidFill>
                  <a:schemeClr val="tx1"/>
                </a:solidFill>
              </a:rPr>
              <a:t>‘truth’</a:t>
            </a:r>
          </a:p>
          <a:p>
            <a:pPr marL="285750" indent="-285750" algn="l">
              <a:spcBef>
                <a:spcPts val="1800"/>
              </a:spcBef>
              <a:buClr>
                <a:schemeClr val="bg1">
                  <a:lumMod val="95000"/>
                </a:schemeClr>
              </a:buClr>
              <a:buFont typeface="Wingdings" panose="05000000000000000000" pitchFamily="2" charset="2"/>
              <a:buChar char="v"/>
            </a:pPr>
            <a:r>
              <a:rPr lang="en-US" sz="2000" b="0" i="0" u="none" strike="noStrike" baseline="0" dirty="0">
                <a:solidFill>
                  <a:schemeClr val="tx1"/>
                </a:solidFill>
              </a:rPr>
              <a:t>All power requires knowledge and all knowledge relies on and reinforces existing power relations. </a:t>
            </a:r>
          </a:p>
          <a:p>
            <a:pPr marL="285750" indent="-285750" algn="l">
              <a:spcBef>
                <a:spcPts val="1800"/>
              </a:spcBef>
              <a:buClr>
                <a:schemeClr val="bg1">
                  <a:lumMod val="95000"/>
                </a:schemeClr>
              </a:buClr>
              <a:buFont typeface="Wingdings" panose="05000000000000000000" pitchFamily="2" charset="2"/>
              <a:buChar char="v"/>
            </a:pPr>
            <a:r>
              <a:rPr lang="en-US" sz="2000" dirty="0">
                <a:solidFill>
                  <a:schemeClr val="tx1"/>
                </a:solidFill>
              </a:rPr>
              <a:t>One minimum common understanding is that ‘they explore how the world comes to be represented as it is’</a:t>
            </a:r>
          </a:p>
          <a:p>
            <a:pPr marL="285750" indent="-285750" algn="l">
              <a:buFontTx/>
              <a:buChar char="-"/>
            </a:pPr>
            <a:endParaRPr lang="en-US" sz="1800" b="0" i="0" u="none" strike="noStrike" baseline="0" dirty="0">
              <a:solidFill>
                <a:schemeClr val="tx1"/>
              </a:solidFill>
            </a:endParaRPr>
          </a:p>
        </p:txBody>
      </p:sp>
    </p:spTree>
    <p:extLst>
      <p:ext uri="{BB962C8B-B14F-4D97-AF65-F5344CB8AC3E}">
        <p14:creationId xmlns:p14="http://schemas.microsoft.com/office/powerpoint/2010/main" val="10766408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B3257-497E-6F4F-8C08-CDFEE91410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3870E-7F11-6869-950E-67876465439B}"/>
              </a:ext>
            </a:extLst>
          </p:cNvPr>
          <p:cNvSpPr>
            <a:spLocks noGrp="1"/>
          </p:cNvSpPr>
          <p:nvPr>
            <p:ph type="title"/>
          </p:nvPr>
        </p:nvSpPr>
        <p:spPr/>
        <p:txBody>
          <a:bodyPr>
            <a:normAutofit/>
          </a:bodyPr>
          <a:lstStyle/>
          <a:p>
            <a:r>
              <a:rPr lang="en-US" b="1" dirty="0">
                <a:solidFill>
                  <a:schemeClr val="bg1">
                    <a:lumMod val="95000"/>
                  </a:schemeClr>
                </a:solidFill>
              </a:rPr>
              <a:t>Linguistic turn</a:t>
            </a:r>
          </a:p>
        </p:txBody>
      </p:sp>
      <p:sp>
        <p:nvSpPr>
          <p:cNvPr id="3" name="Subtitle 2">
            <a:extLst>
              <a:ext uri="{FF2B5EF4-FFF2-40B4-BE49-F238E27FC236}">
                <a16:creationId xmlns:a16="http://schemas.microsoft.com/office/drawing/2014/main" id="{5D0E3A6F-344B-15D8-3B6E-8726A136EB6F}"/>
              </a:ext>
            </a:extLst>
          </p:cNvPr>
          <p:cNvSpPr>
            <a:spLocks noGrp="1"/>
          </p:cNvSpPr>
          <p:nvPr>
            <p:ph type="body" idx="1"/>
          </p:nvPr>
        </p:nvSpPr>
        <p:spPr>
          <a:xfrm>
            <a:off x="4485057" y="146531"/>
            <a:ext cx="6265088" cy="685800"/>
          </a:xfrm>
        </p:spPr>
        <p:txBody>
          <a:bodyPr>
            <a:normAutofit/>
          </a:bodyPr>
          <a:lstStyle/>
          <a:p>
            <a:pPr algn="l"/>
            <a:r>
              <a:rPr lang="en-US" dirty="0"/>
              <a:t>Discourse</a:t>
            </a:r>
          </a:p>
        </p:txBody>
      </p:sp>
      <p:sp>
        <p:nvSpPr>
          <p:cNvPr id="4" name="Content Placeholder 3">
            <a:extLst>
              <a:ext uri="{FF2B5EF4-FFF2-40B4-BE49-F238E27FC236}">
                <a16:creationId xmlns:a16="http://schemas.microsoft.com/office/drawing/2014/main" id="{0FB6B3B7-C0A4-19FD-5E19-7EDA73DA78FC}"/>
              </a:ext>
            </a:extLst>
          </p:cNvPr>
          <p:cNvSpPr>
            <a:spLocks noGrp="1"/>
          </p:cNvSpPr>
          <p:nvPr>
            <p:ph sz="half" idx="2"/>
          </p:nvPr>
        </p:nvSpPr>
        <p:spPr>
          <a:xfrm>
            <a:off x="4621172" y="832331"/>
            <a:ext cx="6761895" cy="2650677"/>
          </a:xfrm>
          <a:solidFill>
            <a:schemeClr val="bg1">
              <a:lumMod val="95000"/>
            </a:schemeClr>
          </a:solidFill>
        </p:spPr>
        <p:txBody>
          <a:bodyPr>
            <a:noAutofit/>
          </a:bodyPr>
          <a:lstStyle/>
          <a:p>
            <a:r>
              <a:rPr lang="en-US" sz="1600" dirty="0"/>
              <a:t>Assigns meaning to reality via language. Thus, power is exercised vi labeling things and people.</a:t>
            </a:r>
          </a:p>
          <a:p>
            <a:r>
              <a:rPr lang="en-US" sz="1600" dirty="0"/>
              <a:t>Is a violent event labelled as a criminal act—or even an act of terrorism—or is it rather discussed as a legitimate act of warfare or part of a struggle for freedom? Those who can decide this, decide how we perceive the world. </a:t>
            </a:r>
          </a:p>
          <a:p>
            <a:r>
              <a:rPr lang="en-US" sz="1600" dirty="0"/>
              <a:t>Irregular or illegal migration? Does it have implications? Generate hate? </a:t>
            </a:r>
          </a:p>
        </p:txBody>
      </p:sp>
      <p:sp>
        <p:nvSpPr>
          <p:cNvPr id="5" name="Text Placeholder 4">
            <a:extLst>
              <a:ext uri="{FF2B5EF4-FFF2-40B4-BE49-F238E27FC236}">
                <a16:creationId xmlns:a16="http://schemas.microsoft.com/office/drawing/2014/main" id="{42084D15-E998-9464-0769-9B5A8D12F5E1}"/>
              </a:ext>
            </a:extLst>
          </p:cNvPr>
          <p:cNvSpPr>
            <a:spLocks noGrp="1"/>
          </p:cNvSpPr>
          <p:nvPr>
            <p:ph type="body" sz="quarter" idx="3"/>
          </p:nvPr>
        </p:nvSpPr>
        <p:spPr>
          <a:xfrm>
            <a:off x="9408719" y="3483008"/>
            <a:ext cx="2205691" cy="685800"/>
          </a:xfrm>
        </p:spPr>
        <p:txBody>
          <a:bodyPr/>
          <a:lstStyle/>
          <a:p>
            <a:r>
              <a:rPr lang="en-US" dirty="0"/>
              <a:t>speech act</a:t>
            </a:r>
          </a:p>
        </p:txBody>
      </p:sp>
      <p:sp>
        <p:nvSpPr>
          <p:cNvPr id="6" name="Content Placeholder 5">
            <a:extLst>
              <a:ext uri="{FF2B5EF4-FFF2-40B4-BE49-F238E27FC236}">
                <a16:creationId xmlns:a16="http://schemas.microsoft.com/office/drawing/2014/main" id="{CFF7C2D5-C35F-F55D-2E3F-BC48A6737825}"/>
              </a:ext>
            </a:extLst>
          </p:cNvPr>
          <p:cNvSpPr>
            <a:spLocks noGrp="1"/>
          </p:cNvSpPr>
          <p:nvPr>
            <p:ph sz="quarter" idx="4"/>
          </p:nvPr>
        </p:nvSpPr>
        <p:spPr>
          <a:xfrm>
            <a:off x="4621172" y="4168808"/>
            <a:ext cx="6761895" cy="2460496"/>
          </a:xfrm>
          <a:solidFill>
            <a:schemeClr val="bg1">
              <a:lumMod val="95000"/>
            </a:schemeClr>
          </a:solidFill>
        </p:spPr>
        <p:txBody>
          <a:bodyPr>
            <a:normAutofit fontScale="62500" lnSpcReduction="20000"/>
          </a:bodyPr>
          <a:lstStyle/>
          <a:p>
            <a:r>
              <a:rPr lang="en-US" sz="2600" dirty="0"/>
              <a:t>An utterance that stands instead of or might even be said to constitute an action. Good examples of speech acts include promising other people something or warning them about something. </a:t>
            </a:r>
          </a:p>
          <a:p>
            <a:r>
              <a:rPr lang="en-US" sz="2600" dirty="0"/>
              <a:t>For example, in international relations, politicians perform a speech act when they label an issue (such as global warming or migration) as a security problem. By doing so, the speaker claims ‘a right to handle the issue through extraordinary means to break the normal political rules of the game’</a:t>
            </a:r>
          </a:p>
          <a:p>
            <a:endParaRPr lang="en-US" dirty="0"/>
          </a:p>
        </p:txBody>
      </p:sp>
    </p:spTree>
    <p:extLst>
      <p:ext uri="{BB962C8B-B14F-4D97-AF65-F5344CB8AC3E}">
        <p14:creationId xmlns:p14="http://schemas.microsoft.com/office/powerpoint/2010/main" val="11225632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986013" y="1374773"/>
            <a:ext cx="10117416" cy="4996441"/>
          </a:xfrm>
          <a:prstGeom prst="rect">
            <a:avLst/>
          </a:prstGeom>
          <a:solidFill>
            <a:schemeClr val="bg1">
              <a:lumMod val="95000"/>
            </a:schemeClr>
          </a:solidFill>
          <a:ln w="76200">
            <a:solidFill>
              <a:schemeClr val="tx1"/>
            </a:solidFill>
          </a:ln>
        </p:spPr>
        <p:txBody>
          <a:bodyPr vert="horz" lIns="91440" tIns="45720" rIns="91440" bIns="45720" rtlCol="0" anchor="ctr">
            <a:normAutofit/>
          </a:bodyPr>
          <a:lstStyle/>
          <a:p>
            <a:pPr marL="457200" indent="-342900" defTabSz="914400">
              <a:lnSpc>
                <a:spcPct val="90000"/>
              </a:lnSpc>
              <a:spcAft>
                <a:spcPts val="4200"/>
              </a:spcAft>
              <a:buClr>
                <a:srgbClr val="FF0000"/>
              </a:buClr>
              <a:buFont typeface="Wingdings" panose="05000000000000000000" pitchFamily="2" charset="2"/>
              <a:buChar char="v"/>
            </a:pPr>
            <a:r>
              <a:rPr lang="en-US" sz="2400" dirty="0"/>
              <a:t>The realm of international relations is thus a ‘formally anarchical but substantively orderly social environment’ (Linklater and </a:t>
            </a:r>
            <a:r>
              <a:rPr lang="en-US" sz="2400" dirty="0" err="1"/>
              <a:t>Suganami</a:t>
            </a:r>
            <a:r>
              <a:rPr lang="en-US" sz="2400" dirty="0"/>
              <a:t> 2006: 47). </a:t>
            </a:r>
          </a:p>
          <a:p>
            <a:pPr marL="457200" indent="-342900" defTabSz="914400">
              <a:lnSpc>
                <a:spcPct val="90000"/>
              </a:lnSpc>
              <a:spcAft>
                <a:spcPts val="4200"/>
              </a:spcAft>
              <a:buClr>
                <a:srgbClr val="FF0000"/>
              </a:buClr>
              <a:buFont typeface="Wingdings" panose="05000000000000000000" pitchFamily="2" charset="2"/>
              <a:buChar char="v"/>
            </a:pPr>
            <a:r>
              <a:rPr lang="en-US" sz="2400" dirty="0"/>
              <a:t>International organizations, NGOs and MNCs are important but subordinate to sovereign states. </a:t>
            </a:r>
          </a:p>
          <a:p>
            <a:pPr marL="457200" indent="-342900" defTabSz="914400">
              <a:lnSpc>
                <a:spcPct val="90000"/>
              </a:lnSpc>
              <a:spcAft>
                <a:spcPts val="4200"/>
              </a:spcAft>
              <a:buClr>
                <a:srgbClr val="FF0000"/>
              </a:buClr>
              <a:buFont typeface="Wingdings" panose="05000000000000000000" pitchFamily="2" charset="2"/>
              <a:buChar char="v"/>
            </a:pPr>
            <a:r>
              <a:rPr lang="en-US" sz="2400" dirty="0"/>
              <a:t>The international sphere differs from the national but there are still common interests, rules, institutions, and organizations that are created and shared by states.</a:t>
            </a:r>
          </a:p>
        </p:txBody>
      </p:sp>
    </p:spTree>
    <p:extLst>
      <p:ext uri="{BB962C8B-B14F-4D97-AF65-F5344CB8AC3E}">
        <p14:creationId xmlns:p14="http://schemas.microsoft.com/office/powerpoint/2010/main" val="1663551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097A1506-9EF4-7D9D-09EF-0DB6469ECF00}"/>
              </a:ext>
            </a:extLst>
          </p:cNvPr>
          <p:cNvSpPr>
            <a:spLocks noGrp="1"/>
          </p:cNvSpPr>
          <p:nvPr>
            <p:ph sz="half" idx="4294967295"/>
          </p:nvPr>
        </p:nvSpPr>
        <p:spPr>
          <a:xfrm>
            <a:off x="868296" y="768403"/>
            <a:ext cx="10333104" cy="5449835"/>
          </a:xfrm>
          <a:solidFill>
            <a:schemeClr val="bg1">
              <a:lumMod val="95000"/>
            </a:schemeClr>
          </a:solidFill>
          <a:ln w="76200">
            <a:solidFill>
              <a:schemeClr val="tx1"/>
            </a:solidFill>
          </a:ln>
        </p:spPr>
        <p:txBody>
          <a:bodyPr>
            <a:normAutofit fontScale="92500"/>
          </a:bodyPr>
          <a:lstStyle/>
          <a:p>
            <a:pPr marL="0" indent="0">
              <a:buNone/>
            </a:pPr>
            <a:r>
              <a:rPr lang="en-GR" sz="2800" b="1" dirty="0">
                <a:solidFill>
                  <a:srgbClr val="FF0000"/>
                </a:solidFill>
              </a:rPr>
              <a:t>International society vs international system</a:t>
            </a:r>
          </a:p>
          <a:p>
            <a:pPr algn="just">
              <a:buFont typeface="Wingdings" panose="05000000000000000000" pitchFamily="2" charset="2"/>
              <a:buChar char="v"/>
            </a:pPr>
            <a:r>
              <a:rPr lang="en-GB" dirty="0"/>
              <a:t>Existed in historical state systems</a:t>
            </a:r>
            <a:endParaRPr lang="en-GR" dirty="0"/>
          </a:p>
          <a:p>
            <a:pPr algn="just">
              <a:buFont typeface="Wingdings" panose="05000000000000000000" pitchFamily="2" charset="2"/>
              <a:buChar char="v"/>
            </a:pPr>
            <a:r>
              <a:rPr lang="en-GR" dirty="0"/>
              <a:t>Best example: </a:t>
            </a:r>
            <a:r>
              <a:rPr lang="en-US" dirty="0"/>
              <a:t>European society that grew In the 18th-19th century</a:t>
            </a:r>
            <a:r>
              <a:rPr lang="en-GR" dirty="0"/>
              <a:t>.</a:t>
            </a:r>
          </a:p>
          <a:p>
            <a:pPr algn="just">
              <a:buFont typeface="Wingdings" panose="05000000000000000000" pitchFamily="2" charset="2"/>
              <a:buChar char="v"/>
            </a:pPr>
            <a:r>
              <a:rPr lang="en-GB" dirty="0"/>
              <a:t>C</a:t>
            </a:r>
            <a:r>
              <a:rPr lang="en-GR" dirty="0"/>
              <a:t>ultural unity </a:t>
            </a:r>
            <a:r>
              <a:rPr lang="en-US" dirty="0"/>
              <a:t>among states is essential for</a:t>
            </a:r>
            <a:r>
              <a:rPr lang="en-GR" dirty="0"/>
              <a:t> orderly relations.</a:t>
            </a:r>
          </a:p>
          <a:p>
            <a:pPr algn="just">
              <a:buFont typeface="Wingdings" panose="05000000000000000000" pitchFamily="2" charset="2"/>
              <a:buChar char="v"/>
            </a:pPr>
            <a:r>
              <a:rPr lang="en-GB" dirty="0"/>
              <a:t>The more international relations constitute a society and the less they compose a system is an indication of the extent to which world politics forms a distinctive human civilization with its own norms, rules, institutions, and values.</a:t>
            </a:r>
          </a:p>
          <a:p>
            <a:pPr algn="just">
              <a:buFont typeface="Wingdings" panose="05000000000000000000" pitchFamily="2" charset="2"/>
              <a:buChar char="v"/>
            </a:pPr>
            <a:r>
              <a:rPr lang="en-GB" dirty="0"/>
              <a:t>Shared participation in institutions and rules = international order</a:t>
            </a:r>
          </a:p>
          <a:p>
            <a:pPr algn="just">
              <a:buFont typeface="Wingdings" panose="05000000000000000000" pitchFamily="2" charset="2"/>
              <a:buChar char="v"/>
            </a:pPr>
            <a:r>
              <a:rPr lang="en-US" dirty="0"/>
              <a:t>The realm of international relations is thus a ‘formally anarchical but substantively orderly social environment’ (Linklater and </a:t>
            </a:r>
            <a:r>
              <a:rPr lang="en-US" dirty="0" err="1"/>
              <a:t>Suganami</a:t>
            </a:r>
            <a:r>
              <a:rPr lang="en-US" dirty="0"/>
              <a:t> 2006: 47). </a:t>
            </a:r>
          </a:p>
          <a:p>
            <a:pPr algn="just">
              <a:buFont typeface="Wingdings" panose="05000000000000000000" pitchFamily="2" charset="2"/>
              <a:buChar char="v"/>
            </a:pPr>
            <a:r>
              <a:rPr lang="en-US" dirty="0"/>
              <a:t>International organizations, NGOs and MNCs are important but subordinate to sovereign states. </a:t>
            </a:r>
          </a:p>
          <a:p>
            <a:pPr algn="just">
              <a:buFont typeface="Wingdings" panose="05000000000000000000" pitchFamily="2" charset="2"/>
              <a:buChar char="v"/>
            </a:pPr>
            <a:r>
              <a:rPr lang="en-US" dirty="0"/>
              <a:t>The international sphere differs from the national but there are still common interests, rules, institutions, and organizations that are created and shared by states.</a:t>
            </a:r>
          </a:p>
          <a:p>
            <a:endParaRPr lang="en-GB" dirty="0"/>
          </a:p>
          <a:p>
            <a:endParaRPr lang="en-GR" dirty="0"/>
          </a:p>
        </p:txBody>
      </p:sp>
    </p:spTree>
    <p:extLst>
      <p:ext uri="{BB962C8B-B14F-4D97-AF65-F5344CB8AC3E}">
        <p14:creationId xmlns:p14="http://schemas.microsoft.com/office/powerpoint/2010/main" val="3145791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936324" y="2084629"/>
            <a:ext cx="8319352" cy="2942214"/>
          </a:xfrm>
          <a:prstGeom prst="rect">
            <a:avLst/>
          </a:prstGeom>
        </p:spPr>
        <p:txBody>
          <a:bodyPr vert="horz" lIns="91440" tIns="45720" rIns="91440" bIns="45720" rtlCol="0" anchor="ctr">
            <a:normAutofit/>
          </a:bodyPr>
          <a:lstStyle/>
          <a:p>
            <a:pPr marL="571500" indent="-457200" defTabSz="914400">
              <a:lnSpc>
                <a:spcPct val="90000"/>
              </a:lnSpc>
              <a:spcAft>
                <a:spcPts val="600"/>
              </a:spcAft>
              <a:buClr>
                <a:schemeClr val="bg1">
                  <a:lumMod val="95000"/>
                </a:schemeClr>
              </a:buClr>
              <a:buFont typeface="+mj-lt"/>
              <a:buAutoNum type="alphaLcParenR"/>
            </a:pPr>
            <a:r>
              <a:rPr lang="en-US" sz="2400" dirty="0"/>
              <a:t>States as power agencies that pursue their own interests (realism - Machiavelli, Hobbes)</a:t>
            </a:r>
          </a:p>
          <a:p>
            <a:pPr marL="571500" indent="-457200" defTabSz="914400">
              <a:lnSpc>
                <a:spcPct val="90000"/>
              </a:lnSpc>
              <a:spcAft>
                <a:spcPts val="600"/>
              </a:spcAft>
              <a:buClr>
                <a:schemeClr val="bg1">
                  <a:lumMod val="95000"/>
                </a:schemeClr>
              </a:buClr>
              <a:buFont typeface="+mj-lt"/>
              <a:buAutoNum type="alphaLcParenR"/>
            </a:pPr>
            <a:r>
              <a:rPr lang="en-US" sz="2400" dirty="0"/>
              <a:t>States as legal organization that operate based on international law and diplomatic practice (rationalism - Grotius)</a:t>
            </a:r>
          </a:p>
          <a:p>
            <a:pPr marL="571500" indent="-457200" defTabSz="914400">
              <a:lnSpc>
                <a:spcPct val="90000"/>
              </a:lnSpc>
              <a:spcAft>
                <a:spcPts val="600"/>
              </a:spcAft>
              <a:buClr>
                <a:schemeClr val="bg1">
                  <a:lumMod val="95000"/>
                </a:schemeClr>
              </a:buClr>
              <a:buFont typeface="+mj-lt"/>
              <a:buAutoNum type="alphaLcParenR"/>
            </a:pPr>
            <a:r>
              <a:rPr lang="en-US" sz="2400" dirty="0"/>
              <a:t>Minimization of the importance of states and emphasis on human being (</a:t>
            </a:r>
            <a:r>
              <a:rPr lang="en-US" sz="2400" dirty="0" err="1"/>
              <a:t>revolutionarism</a:t>
            </a:r>
            <a:r>
              <a:rPr lang="en-US" sz="2400" dirty="0"/>
              <a:t> - Kant)</a:t>
            </a:r>
          </a:p>
        </p:txBody>
      </p:sp>
      <p:sp>
        <p:nvSpPr>
          <p:cNvPr id="3" name="TextBox 2">
            <a:extLst>
              <a:ext uri="{FF2B5EF4-FFF2-40B4-BE49-F238E27FC236}">
                <a16:creationId xmlns:a16="http://schemas.microsoft.com/office/drawing/2014/main" id="{F15A91E8-0FEA-D0F3-8184-0F88F2D0658F}"/>
              </a:ext>
            </a:extLst>
          </p:cNvPr>
          <p:cNvSpPr txBox="1"/>
          <p:nvPr/>
        </p:nvSpPr>
        <p:spPr>
          <a:xfrm>
            <a:off x="1682803" y="1202116"/>
            <a:ext cx="8467804" cy="646331"/>
          </a:xfrm>
          <a:prstGeom prst="rect">
            <a:avLst/>
          </a:prstGeom>
          <a:noFill/>
        </p:spPr>
        <p:txBody>
          <a:bodyPr wrap="square">
            <a:spAutoFit/>
          </a:bodyPr>
          <a:lstStyle/>
          <a:p>
            <a:pPr algn="ctr"/>
            <a:r>
              <a:rPr lang="en-US" b="1" dirty="0">
                <a:solidFill>
                  <a:schemeClr val="bg1">
                    <a:lumMod val="95000"/>
                  </a:schemeClr>
                </a:solidFill>
              </a:rPr>
              <a:t>According to international society theorists IR can be understood through an aggregated views of many scholars </a:t>
            </a:r>
          </a:p>
        </p:txBody>
      </p:sp>
    </p:spTree>
    <p:extLst>
      <p:ext uri="{BB962C8B-B14F-4D97-AF65-F5344CB8AC3E}">
        <p14:creationId xmlns:p14="http://schemas.microsoft.com/office/powerpoint/2010/main" val="2365273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EB9B698-6EF2-65CB-08F7-97E78EEE5200}"/>
              </a:ext>
            </a:extLst>
          </p:cNvPr>
          <p:cNvSpPr>
            <a:spLocks noGrp="1"/>
          </p:cNvSpPr>
          <p:nvPr>
            <p:ph type="body" idx="1"/>
          </p:nvPr>
        </p:nvSpPr>
        <p:spPr>
          <a:xfrm>
            <a:off x="509066" y="633333"/>
            <a:ext cx="3456432" cy="617320"/>
          </a:xfrm>
          <a:solidFill>
            <a:schemeClr val="accent4">
              <a:lumMod val="20000"/>
              <a:lumOff val="80000"/>
            </a:schemeClr>
          </a:solidFill>
        </p:spPr>
        <p:txBody>
          <a:bodyPr/>
          <a:lstStyle/>
          <a:p>
            <a:r>
              <a:rPr lang="en-GR" dirty="0">
                <a:solidFill>
                  <a:srgbClr val="FF0000"/>
                </a:solidFill>
              </a:rPr>
              <a:t>Realism</a:t>
            </a:r>
            <a:r>
              <a:rPr lang="en-US" dirty="0">
                <a:solidFill>
                  <a:srgbClr val="FF0000"/>
                </a:solidFill>
              </a:rPr>
              <a:t> (theory)</a:t>
            </a:r>
            <a:endParaRPr lang="en-GR" dirty="0">
              <a:solidFill>
                <a:srgbClr val="FF0000"/>
              </a:solidFill>
            </a:endParaRPr>
          </a:p>
        </p:txBody>
      </p:sp>
      <p:sp>
        <p:nvSpPr>
          <p:cNvPr id="4" name="Text Placeholder 3">
            <a:extLst>
              <a:ext uri="{FF2B5EF4-FFF2-40B4-BE49-F238E27FC236}">
                <a16:creationId xmlns:a16="http://schemas.microsoft.com/office/drawing/2014/main" id="{A2681018-DE68-4C75-E7C0-1707BFB9EABA}"/>
              </a:ext>
            </a:extLst>
          </p:cNvPr>
          <p:cNvSpPr>
            <a:spLocks noGrp="1"/>
          </p:cNvSpPr>
          <p:nvPr>
            <p:ph type="body" sz="quarter" idx="3"/>
          </p:nvPr>
        </p:nvSpPr>
        <p:spPr>
          <a:xfrm>
            <a:off x="4166177" y="633333"/>
            <a:ext cx="3456432" cy="626534"/>
          </a:xfrm>
          <a:solidFill>
            <a:schemeClr val="accent4">
              <a:lumMod val="20000"/>
              <a:lumOff val="80000"/>
            </a:schemeClr>
          </a:solidFill>
        </p:spPr>
        <p:txBody>
          <a:bodyPr/>
          <a:lstStyle/>
          <a:p>
            <a:r>
              <a:rPr lang="en-GR" dirty="0">
                <a:solidFill>
                  <a:srgbClr val="FF0000"/>
                </a:solidFill>
              </a:rPr>
              <a:t>Rationalism</a:t>
            </a:r>
            <a:r>
              <a:rPr lang="en-US" dirty="0">
                <a:solidFill>
                  <a:srgbClr val="FF0000"/>
                </a:solidFill>
              </a:rPr>
              <a:t> (approach)</a:t>
            </a:r>
            <a:endParaRPr lang="en-GR" dirty="0">
              <a:solidFill>
                <a:srgbClr val="FF0000"/>
              </a:solidFill>
            </a:endParaRPr>
          </a:p>
        </p:txBody>
      </p:sp>
      <p:sp>
        <p:nvSpPr>
          <p:cNvPr id="5" name="Text Placeholder 4">
            <a:extLst>
              <a:ext uri="{FF2B5EF4-FFF2-40B4-BE49-F238E27FC236}">
                <a16:creationId xmlns:a16="http://schemas.microsoft.com/office/drawing/2014/main" id="{DCBD5214-12BF-FC74-12E1-1038CE8C6870}"/>
              </a:ext>
            </a:extLst>
          </p:cNvPr>
          <p:cNvSpPr>
            <a:spLocks noGrp="1"/>
          </p:cNvSpPr>
          <p:nvPr>
            <p:ph type="body" sz="quarter" idx="13"/>
          </p:nvPr>
        </p:nvSpPr>
        <p:spPr>
          <a:xfrm>
            <a:off x="7823289" y="633333"/>
            <a:ext cx="3859645" cy="617320"/>
          </a:xfrm>
          <a:solidFill>
            <a:schemeClr val="accent4">
              <a:lumMod val="20000"/>
              <a:lumOff val="80000"/>
            </a:schemeClr>
          </a:solidFill>
        </p:spPr>
        <p:txBody>
          <a:bodyPr/>
          <a:lstStyle/>
          <a:p>
            <a:r>
              <a:rPr lang="en-GR" dirty="0">
                <a:solidFill>
                  <a:srgbClr val="FF0000"/>
                </a:solidFill>
              </a:rPr>
              <a:t>Revolutionism</a:t>
            </a:r>
            <a:r>
              <a:rPr lang="en-US" dirty="0">
                <a:solidFill>
                  <a:srgbClr val="FF0000"/>
                </a:solidFill>
              </a:rPr>
              <a:t> (approach)</a:t>
            </a:r>
            <a:endParaRPr lang="en-GR" dirty="0">
              <a:solidFill>
                <a:srgbClr val="FF0000"/>
              </a:solidFill>
            </a:endParaRPr>
          </a:p>
        </p:txBody>
      </p:sp>
      <p:sp>
        <p:nvSpPr>
          <p:cNvPr id="7" name="Text Placeholder 6">
            <a:extLst>
              <a:ext uri="{FF2B5EF4-FFF2-40B4-BE49-F238E27FC236}">
                <a16:creationId xmlns:a16="http://schemas.microsoft.com/office/drawing/2014/main" id="{1268A315-44F5-E590-5FC7-89A2F9DDD7EC}"/>
              </a:ext>
            </a:extLst>
          </p:cNvPr>
          <p:cNvSpPr>
            <a:spLocks noGrp="1"/>
          </p:cNvSpPr>
          <p:nvPr>
            <p:ph type="body" sz="half" idx="15"/>
          </p:nvPr>
        </p:nvSpPr>
        <p:spPr>
          <a:xfrm>
            <a:off x="509066" y="1602365"/>
            <a:ext cx="3456432" cy="5021272"/>
          </a:xfrm>
          <a:solidFill>
            <a:schemeClr val="bg1">
              <a:lumMod val="95000"/>
            </a:schemeClr>
          </a:solidFill>
        </p:spPr>
        <p:txBody>
          <a:bodyPr>
            <a:noAutofit/>
          </a:bodyPr>
          <a:lstStyle/>
          <a:p>
            <a:pPr marL="285750" indent="-285750">
              <a:buFont typeface="Arial" panose="020B0604020202020204" pitchFamily="34" charset="0"/>
              <a:buChar char="•"/>
            </a:pPr>
            <a:r>
              <a:rPr lang="en-GB" sz="2000" dirty="0"/>
              <a:t>A</a:t>
            </a:r>
            <a:r>
              <a:rPr lang="en-GR" sz="2000" dirty="0"/>
              <a:t>narchy</a:t>
            </a:r>
          </a:p>
          <a:p>
            <a:pPr marL="285750" indent="-285750">
              <a:buFont typeface="Arial" panose="020B0604020202020204" pitchFamily="34" charset="0"/>
              <a:buChar char="•"/>
            </a:pPr>
            <a:r>
              <a:rPr lang="en-GB" sz="2000" dirty="0"/>
              <a:t>rivalry and conflict between states are ‘inherent’ </a:t>
            </a:r>
            <a:r>
              <a:rPr lang="en-GB" sz="2000" i="1" dirty="0"/>
              <a:t>concentration</a:t>
            </a:r>
            <a:r>
              <a:rPr lang="en-GB" sz="2000" dirty="0"/>
              <a:t> on the actual (and not the ideal)</a:t>
            </a:r>
          </a:p>
          <a:p>
            <a:pPr marL="285750" indent="-285750">
              <a:buFont typeface="Arial" panose="020B0604020202020204" pitchFamily="34" charset="0"/>
              <a:buChar char="•"/>
            </a:pPr>
            <a:r>
              <a:rPr lang="en-GB" sz="2000" dirty="0"/>
              <a:t>Pessimistic about human nature &gt; world politics cannot progress</a:t>
            </a:r>
          </a:p>
          <a:p>
            <a:pPr marL="285750" indent="-285750">
              <a:buFont typeface="Arial" panose="020B0604020202020204" pitchFamily="34" charset="0"/>
              <a:buChar char="•"/>
            </a:pPr>
            <a:r>
              <a:rPr lang="en-GB" sz="2000" dirty="0"/>
              <a:t>No international obligations between states.</a:t>
            </a:r>
          </a:p>
          <a:p>
            <a:pPr marL="285750" indent="-285750">
              <a:buFont typeface="Arial" panose="020B0604020202020204" pitchFamily="34" charset="0"/>
              <a:buChar char="•"/>
            </a:pPr>
            <a:endParaRPr lang="en-GR" sz="2000" dirty="0"/>
          </a:p>
        </p:txBody>
      </p:sp>
      <p:sp>
        <p:nvSpPr>
          <p:cNvPr id="8" name="Text Placeholder 7">
            <a:extLst>
              <a:ext uri="{FF2B5EF4-FFF2-40B4-BE49-F238E27FC236}">
                <a16:creationId xmlns:a16="http://schemas.microsoft.com/office/drawing/2014/main" id="{B20F8F5D-6034-F517-CEC3-02096F802C9C}"/>
              </a:ext>
            </a:extLst>
          </p:cNvPr>
          <p:cNvSpPr>
            <a:spLocks noGrp="1"/>
          </p:cNvSpPr>
          <p:nvPr>
            <p:ph type="body" sz="half" idx="16"/>
          </p:nvPr>
        </p:nvSpPr>
        <p:spPr>
          <a:xfrm>
            <a:off x="4280543" y="1602365"/>
            <a:ext cx="3102023" cy="4036105"/>
          </a:xfrm>
          <a:solidFill>
            <a:schemeClr val="bg1">
              <a:lumMod val="95000"/>
            </a:schemeClr>
          </a:solidFill>
        </p:spPr>
        <p:txBody>
          <a:bodyPr>
            <a:normAutofit/>
          </a:bodyPr>
          <a:lstStyle/>
          <a:p>
            <a:pPr marL="285750" indent="-285750">
              <a:buFont typeface="Arial" panose="020B0604020202020204" pitchFamily="34" charset="0"/>
              <a:buChar char="•"/>
            </a:pPr>
            <a:r>
              <a:rPr lang="en-GB" sz="2000" dirty="0"/>
              <a:t>humans are reasonable </a:t>
            </a:r>
          </a:p>
          <a:p>
            <a:pPr marL="285750" indent="-285750">
              <a:buFont typeface="Arial" panose="020B0604020202020204" pitchFamily="34" charset="0"/>
              <a:buChar char="•"/>
            </a:pPr>
            <a:r>
              <a:rPr lang="en-GB" sz="2000" dirty="0"/>
              <a:t>They can live together in societies</a:t>
            </a:r>
          </a:p>
          <a:p>
            <a:pPr marL="285750" indent="-285750">
              <a:buFont typeface="Arial" panose="020B0604020202020204" pitchFamily="34" charset="0"/>
              <a:buChar char="•"/>
            </a:pPr>
            <a:r>
              <a:rPr lang="en-GB" sz="2000" dirty="0"/>
              <a:t>Mutual respect and rule of law </a:t>
            </a:r>
          </a:p>
          <a:p>
            <a:pPr marL="285750" indent="-285750">
              <a:buFont typeface="Arial" panose="020B0604020202020204" pitchFamily="34" charset="0"/>
              <a:buChar char="•"/>
            </a:pPr>
            <a:endParaRPr lang="en-GB" sz="2000" dirty="0"/>
          </a:p>
        </p:txBody>
      </p:sp>
      <p:sp>
        <p:nvSpPr>
          <p:cNvPr id="9" name="Text Placeholder 8">
            <a:extLst>
              <a:ext uri="{FF2B5EF4-FFF2-40B4-BE49-F238E27FC236}">
                <a16:creationId xmlns:a16="http://schemas.microsoft.com/office/drawing/2014/main" id="{E758AE79-9C6D-A987-0675-F2A860A91745}"/>
              </a:ext>
            </a:extLst>
          </p:cNvPr>
          <p:cNvSpPr>
            <a:spLocks noGrp="1"/>
          </p:cNvSpPr>
          <p:nvPr>
            <p:ph type="body" sz="half" idx="17"/>
          </p:nvPr>
        </p:nvSpPr>
        <p:spPr>
          <a:xfrm>
            <a:off x="7823289" y="1602366"/>
            <a:ext cx="3456432" cy="4124554"/>
          </a:xfrm>
          <a:solidFill>
            <a:schemeClr val="bg1">
              <a:lumMod val="95000"/>
            </a:schemeClr>
          </a:solidFill>
        </p:spPr>
        <p:txBody>
          <a:bodyPr>
            <a:normAutofit fontScale="92500" lnSpcReduction="10000"/>
          </a:bodyPr>
          <a:lstStyle/>
          <a:p>
            <a:pPr marL="342900" indent="-342900">
              <a:buFont typeface="Arial" panose="020B0604020202020204" pitchFamily="34" charset="0"/>
              <a:buChar char="•"/>
            </a:pPr>
            <a:r>
              <a:rPr lang="en-GB" sz="2000" dirty="0"/>
              <a:t>M</a:t>
            </a:r>
            <a:r>
              <a:rPr lang="en-GR" sz="2000" dirty="0"/>
              <a:t>oral unity of society beyond the state</a:t>
            </a:r>
          </a:p>
          <a:p>
            <a:pPr marL="342900" indent="-342900">
              <a:buFont typeface="Arial" panose="020B0604020202020204" pitchFamily="34" charset="0"/>
              <a:buChar char="•"/>
            </a:pPr>
            <a:r>
              <a:rPr lang="en-GB" sz="2000" dirty="0"/>
              <a:t>C</a:t>
            </a:r>
            <a:r>
              <a:rPr lang="en-GR" sz="2000" dirty="0"/>
              <a:t>osmopolitan thinkers</a:t>
            </a:r>
          </a:p>
          <a:p>
            <a:pPr marL="342900" indent="-342900">
              <a:buFont typeface="Arial" panose="020B0604020202020204" pitchFamily="34" charset="0"/>
              <a:buChar char="•"/>
            </a:pPr>
            <a:r>
              <a:rPr lang="en-GB" sz="2000" dirty="0"/>
              <a:t>S</a:t>
            </a:r>
            <a:r>
              <a:rPr lang="en-GR" sz="2000" dirty="0"/>
              <a:t>olidarity</a:t>
            </a:r>
          </a:p>
          <a:p>
            <a:pPr marL="342900" indent="-342900">
              <a:buFont typeface="Arial" panose="020B0604020202020204" pitchFamily="34" charset="0"/>
              <a:buChar char="•"/>
            </a:pPr>
            <a:r>
              <a:rPr lang="en-GB" sz="2000" dirty="0"/>
              <a:t>Optimisms about human nature </a:t>
            </a:r>
          </a:p>
          <a:p>
            <a:pPr marL="342900" indent="-342900">
              <a:buFont typeface="Arial" panose="020B0604020202020204" pitchFamily="34" charset="0"/>
              <a:buChar char="•"/>
            </a:pPr>
            <a:r>
              <a:rPr lang="en-GB" sz="2000" dirty="0"/>
              <a:t>Purpose of international history to achieve fulfilment and freedom</a:t>
            </a:r>
          </a:p>
          <a:p>
            <a:pPr marL="342900" indent="-342900">
              <a:buFont typeface="Arial" panose="020B0604020202020204" pitchFamily="34" charset="0"/>
              <a:buChar char="•"/>
            </a:pPr>
            <a:r>
              <a:rPr lang="en-GB" sz="2000" dirty="0"/>
              <a:t>World society</a:t>
            </a:r>
            <a:endParaRPr lang="en-GR" sz="2000" dirty="0"/>
          </a:p>
        </p:txBody>
      </p:sp>
    </p:spTree>
    <p:extLst>
      <p:ext uri="{BB962C8B-B14F-4D97-AF65-F5344CB8AC3E}">
        <p14:creationId xmlns:p14="http://schemas.microsoft.com/office/powerpoint/2010/main" val="3507628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856232" y="1861030"/>
            <a:ext cx="7701860" cy="3536574"/>
          </a:xfrm>
          <a:prstGeom prst="rect">
            <a:avLst/>
          </a:prstGeom>
        </p:spPr>
        <p:txBody>
          <a:bodyPr vert="horz" lIns="91440" tIns="45720" rIns="91440" bIns="45720" rtlCol="0" anchor="ctr">
            <a:normAutofit/>
          </a:bodyPr>
          <a:lstStyle/>
          <a:p>
            <a:pPr marL="457200" indent="-342900" defTabSz="914400">
              <a:lnSpc>
                <a:spcPct val="90000"/>
              </a:lnSpc>
              <a:spcAft>
                <a:spcPts val="600"/>
              </a:spcAft>
              <a:buClr>
                <a:schemeClr val="bg1">
                  <a:lumMod val="85000"/>
                </a:schemeClr>
              </a:buClr>
              <a:buFont typeface="Wingdings" panose="05000000000000000000" pitchFamily="2" charset="2"/>
              <a:buChar char="v"/>
            </a:pPr>
            <a:r>
              <a:rPr lang="en-US" sz="2400" dirty="0"/>
              <a:t>Common interests and shared values that link “all parts of the human community (Bull 1995) </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t>States are defenders of humankind and protectors of human rights.</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t>World society is illustrated in international organizations with a humanitarian purpose. </a:t>
            </a:r>
          </a:p>
          <a:p>
            <a:pPr marL="457200" indent="-342900" defTabSz="914400">
              <a:lnSpc>
                <a:spcPct val="90000"/>
              </a:lnSpc>
              <a:spcAft>
                <a:spcPts val="600"/>
              </a:spcAft>
              <a:buClr>
                <a:schemeClr val="bg1">
                  <a:lumMod val="95000"/>
                </a:schemeClr>
              </a:buClr>
              <a:buFont typeface="Wingdings" panose="05000000000000000000" pitchFamily="2" charset="2"/>
              <a:buChar char="v"/>
            </a:pPr>
            <a:r>
              <a:rPr lang="en-US" sz="2400" dirty="0"/>
              <a:t>Division of international society and limitations of solidarity on humanitarian law enforcement.  </a:t>
            </a:r>
          </a:p>
        </p:txBody>
      </p:sp>
      <p:sp>
        <p:nvSpPr>
          <p:cNvPr id="3" name="TextBox 2">
            <a:extLst>
              <a:ext uri="{FF2B5EF4-FFF2-40B4-BE49-F238E27FC236}">
                <a16:creationId xmlns:a16="http://schemas.microsoft.com/office/drawing/2014/main" id="{485BE538-0284-C50F-3D85-182B5EBD57F1}"/>
              </a:ext>
            </a:extLst>
          </p:cNvPr>
          <p:cNvSpPr txBox="1"/>
          <p:nvPr/>
        </p:nvSpPr>
        <p:spPr>
          <a:xfrm>
            <a:off x="1952244" y="1337810"/>
            <a:ext cx="6917436" cy="523220"/>
          </a:xfrm>
          <a:prstGeom prst="rect">
            <a:avLst/>
          </a:prstGeom>
          <a:noFill/>
        </p:spPr>
        <p:txBody>
          <a:bodyPr wrap="square">
            <a:spAutoFit/>
          </a:bodyPr>
          <a:lstStyle/>
          <a:p>
            <a:r>
              <a:rPr lang="en-US" sz="2800" b="1" dirty="0">
                <a:solidFill>
                  <a:schemeClr val="bg1">
                    <a:lumMod val="95000"/>
                  </a:schemeClr>
                </a:solidFill>
              </a:rPr>
              <a:t>World Society</a:t>
            </a:r>
          </a:p>
        </p:txBody>
      </p:sp>
    </p:spTree>
    <p:extLst>
      <p:ext uri="{BB962C8B-B14F-4D97-AF65-F5344CB8AC3E}">
        <p14:creationId xmlns:p14="http://schemas.microsoft.com/office/powerpoint/2010/main" val="877816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219900B9-C153-7541-BEE9-024CB3629613}"/>
              </a:ext>
            </a:extLst>
          </p:cNvPr>
          <p:cNvSpPr txBox="1"/>
          <p:nvPr/>
        </p:nvSpPr>
        <p:spPr>
          <a:xfrm>
            <a:off x="1819835" y="2182266"/>
            <a:ext cx="8552330" cy="2790454"/>
          </a:xfrm>
          <a:prstGeom prst="rect">
            <a:avLst/>
          </a:prstGeom>
        </p:spPr>
        <p:txBody>
          <a:bodyPr vert="horz" lIns="91440" tIns="45720" rIns="91440" bIns="45720" rtlCol="0" anchor="ctr">
            <a:normAutofit/>
          </a:bodyPr>
          <a:lstStyle/>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International order</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international justice (the right to self-determination, the right of non-intervention, equality of states)</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State sovereignty: non-intervention</a:t>
            </a:r>
          </a:p>
          <a:p>
            <a:pPr marL="457200" indent="-342900" defTabSz="914400">
              <a:lnSpc>
                <a:spcPct val="90000"/>
              </a:lnSpc>
              <a:spcBef>
                <a:spcPts val="1800"/>
              </a:spcBef>
              <a:spcAft>
                <a:spcPts val="600"/>
              </a:spcAft>
              <a:buClr>
                <a:schemeClr val="bg1">
                  <a:lumMod val="95000"/>
                </a:schemeClr>
              </a:buClr>
              <a:buFont typeface="Wingdings" panose="05000000000000000000" pitchFamily="2" charset="2"/>
              <a:buChar char="v"/>
            </a:pPr>
            <a:r>
              <a:rPr lang="en-US" sz="2400" dirty="0"/>
              <a:t>Human rights: regardless of the state of their citizenship</a:t>
            </a:r>
          </a:p>
        </p:txBody>
      </p:sp>
      <p:sp>
        <p:nvSpPr>
          <p:cNvPr id="3" name="TextBox 2">
            <a:extLst>
              <a:ext uri="{FF2B5EF4-FFF2-40B4-BE49-F238E27FC236}">
                <a16:creationId xmlns:a16="http://schemas.microsoft.com/office/drawing/2014/main" id="{B9EB64FC-83B3-95EE-E05F-78CF3A5420D0}"/>
              </a:ext>
            </a:extLst>
          </p:cNvPr>
          <p:cNvSpPr txBox="1"/>
          <p:nvPr/>
        </p:nvSpPr>
        <p:spPr>
          <a:xfrm>
            <a:off x="1997849" y="1271272"/>
            <a:ext cx="8736746" cy="461665"/>
          </a:xfrm>
          <a:prstGeom prst="rect">
            <a:avLst/>
          </a:prstGeom>
          <a:noFill/>
        </p:spPr>
        <p:txBody>
          <a:bodyPr wrap="square">
            <a:spAutoFit/>
          </a:bodyPr>
          <a:lstStyle/>
          <a:p>
            <a:r>
              <a:rPr lang="en-US" sz="2400" dirty="0"/>
              <a:t>IR are human activities concerned with </a:t>
            </a:r>
            <a:r>
              <a:rPr lang="en-US" sz="2400" dirty="0">
                <a:solidFill>
                  <a:schemeClr val="bg1">
                    <a:lumMod val="95000"/>
                  </a:schemeClr>
                </a:solidFill>
              </a:rPr>
              <a:t>fundamental values</a:t>
            </a:r>
            <a:endParaRPr lang="en-US" sz="2400" dirty="0"/>
          </a:p>
        </p:txBody>
      </p:sp>
    </p:spTree>
    <p:extLst>
      <p:ext uri="{BB962C8B-B14F-4D97-AF65-F5344CB8AC3E}">
        <p14:creationId xmlns:p14="http://schemas.microsoft.com/office/powerpoint/2010/main" val="57369303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TM16401371[[fn=Atlas]]</Template>
  <TotalTime>2247</TotalTime>
  <Words>2557</Words>
  <Application>Microsoft Office PowerPoint</Application>
  <PresentationFormat>Widescreen</PresentationFormat>
  <Paragraphs>206</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Arial</vt:lpstr>
      <vt:lpstr>Calibri Light</vt:lpstr>
      <vt:lpstr>CentennialLTStd-Roman</vt:lpstr>
      <vt:lpstr>Corbel</vt:lpstr>
      <vt:lpstr>Rockwell</vt:lpstr>
      <vt:lpstr>TimesNewRomanPSMT</vt:lpstr>
      <vt:lpstr>Wingdings</vt:lpstr>
      <vt:lpstr>Atlas</vt:lpstr>
      <vt:lpstr>English school, post-Positive and other IR  approaches</vt:lpstr>
      <vt:lpstr>Charles Manning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Constructivism (Social Constructivism)</vt:lpstr>
      <vt:lpstr>PowerPoint Presentation</vt:lpstr>
      <vt:lpstr>PowerPoint Presentation</vt:lpstr>
      <vt:lpstr>PowerPoint Presentation</vt:lpstr>
      <vt:lpstr>It depends which one is more internalized by the actors</vt:lpstr>
      <vt:lpstr>PowerPoint Presentation</vt:lpstr>
      <vt:lpstr>PowerPoint Presentation</vt:lpstr>
      <vt:lpstr>PowerPoint Presentation</vt:lpstr>
      <vt:lpstr>Other post-positivist  theories</vt:lpstr>
      <vt:lpstr>PowerPoint Presentation</vt:lpstr>
      <vt:lpstr>Post-Colonialism</vt:lpstr>
      <vt:lpstr>Post-Colonialism</vt:lpstr>
      <vt:lpstr>Feminism</vt:lpstr>
      <vt:lpstr>Feminism</vt:lpstr>
      <vt:lpstr>PowerPoint Presentation</vt:lpstr>
      <vt:lpstr>Post-Structuralist</vt:lpstr>
      <vt:lpstr>Linguistic turn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Zakia Aqra</dc:creator>
  <cp:lastModifiedBy>Zakia Aqra</cp:lastModifiedBy>
  <cp:revision>17</cp:revision>
  <dcterms:created xsi:type="dcterms:W3CDTF">2025-04-13T16:32:51Z</dcterms:created>
  <dcterms:modified xsi:type="dcterms:W3CDTF">2025-05-05T13:44:50Z</dcterms:modified>
</cp:coreProperties>
</file>