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3" r:id="rId1"/>
  </p:sldMasterIdLst>
  <p:sldIdLst>
    <p:sldId id="256" r:id="rId2"/>
    <p:sldId id="275" r:id="rId3"/>
    <p:sldId id="266" r:id="rId4"/>
    <p:sldId id="268" r:id="rId5"/>
    <p:sldId id="269" r:id="rId6"/>
    <p:sldId id="270" r:id="rId7"/>
    <p:sldId id="257" r:id="rId8"/>
    <p:sldId id="259" r:id="rId9"/>
    <p:sldId id="260" r:id="rId10"/>
    <p:sldId id="261" r:id="rId11"/>
    <p:sldId id="262" r:id="rId12"/>
    <p:sldId id="263" r:id="rId13"/>
    <p:sldId id="264" r:id="rId14"/>
    <p:sldId id="265" r:id="rId15"/>
    <p:sldId id="277" r:id="rId16"/>
    <p:sldId id="278" r:id="rId17"/>
    <p:sldId id="279" r:id="rId18"/>
    <p:sldId id="280" r:id="rId19"/>
    <p:sldId id="272" r:id="rId20"/>
    <p:sldId id="273" r:id="rId21"/>
    <p:sldId id="274" r:id="rId22"/>
    <p:sldId id="283"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049"/>
    <p:restoredTop sz="95645"/>
  </p:normalViewPr>
  <p:slideViewPr>
    <p:cSldViewPr snapToGrid="0" snapToObjects="1">
      <p:cViewPr varScale="1">
        <p:scale>
          <a:sx n="61" d="100"/>
          <a:sy n="61" d="100"/>
        </p:scale>
        <p:origin x="232" y="1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GB"/>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smtClean="0"/>
              <a:t>5/22/25</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106353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5/22/25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958156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9" name="Picture 8"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GB"/>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smtClean="0"/>
              <a:pPr/>
              <a:t>5/22/25</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377477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1" name="Picture 10"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GB"/>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smtClean="0"/>
              <a:pPr/>
              <a:t>5/22/25</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smtClean="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3340047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GB"/>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smtClean="0"/>
              <a:pPr/>
              <a:t>5/22/25</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488310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GB"/>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t>5/22/25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367843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GB"/>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t>5/22/25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459426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5/22/25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375701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9" name="Picture 8"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GB"/>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smtClean="0"/>
              <a:pPr/>
              <a:t>5/22/25</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99001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5/22/25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58085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GB"/>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smtClean="0"/>
              <a:pPr/>
              <a:t>5/22/25</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6626970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5/22/25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680304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GB"/>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5/22/25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4433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5/22/25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351212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5/22/25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610495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GB"/>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5/22/25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777864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5/22/25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49473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2-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smtClean="0"/>
              <a:pPr/>
              <a:t>5/22/25</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732715931"/>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 id="2147483735" r:id="rId12"/>
    <p:sldLayoutId id="2147483736" r:id="rId13"/>
    <p:sldLayoutId id="2147483737" r:id="rId14"/>
    <p:sldLayoutId id="2147483738" r:id="rId15"/>
    <p:sldLayoutId id="2147483739" r:id="rId16"/>
    <p:sldLayoutId id="2147483740"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 name="Rectangle 25">
            <a:extLst>
              <a:ext uri="{FF2B5EF4-FFF2-40B4-BE49-F238E27FC236}">
                <a16:creationId xmlns:a16="http://schemas.microsoft.com/office/drawing/2014/main" id="{077D6507-8E8D-40E1-A7B9-63012EF949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map of the world&#10;&#10;Description automatically generated with medium confidence">
            <a:extLst>
              <a:ext uri="{FF2B5EF4-FFF2-40B4-BE49-F238E27FC236}">
                <a16:creationId xmlns:a16="http://schemas.microsoft.com/office/drawing/2014/main" id="{3962E2B0-957E-A24B-8155-B38C2723D83D}"/>
              </a:ext>
            </a:extLst>
          </p:cNvPr>
          <p:cNvPicPr>
            <a:picLocks noChangeAspect="1"/>
          </p:cNvPicPr>
          <p:nvPr/>
        </p:nvPicPr>
        <p:blipFill rotWithShape="1">
          <a:blip r:embed="rId2">
            <a:alphaModFix amt="40000"/>
          </a:blip>
          <a:srcRect l="17537" r="9574"/>
          <a:stretch/>
        </p:blipFill>
        <p:spPr>
          <a:xfrm>
            <a:off x="20" y="10"/>
            <a:ext cx="12191980" cy="6857990"/>
          </a:xfrm>
          <a:prstGeom prst="rect">
            <a:avLst/>
          </a:prstGeom>
        </p:spPr>
      </p:pic>
      <p:sp>
        <p:nvSpPr>
          <p:cNvPr id="2" name="Title 1">
            <a:extLst>
              <a:ext uri="{FF2B5EF4-FFF2-40B4-BE49-F238E27FC236}">
                <a16:creationId xmlns:a16="http://schemas.microsoft.com/office/drawing/2014/main" id="{0C5C91C0-6A11-1943-9B74-36E54DC3D504}"/>
              </a:ext>
            </a:extLst>
          </p:cNvPr>
          <p:cNvSpPr>
            <a:spLocks noGrp="1"/>
          </p:cNvSpPr>
          <p:nvPr>
            <p:ph type="ctrTitle"/>
          </p:nvPr>
        </p:nvSpPr>
        <p:spPr>
          <a:xfrm>
            <a:off x="1371600" y="3014139"/>
            <a:ext cx="9448800" cy="1825096"/>
          </a:xfrm>
        </p:spPr>
        <p:txBody>
          <a:bodyPr>
            <a:normAutofit/>
          </a:bodyPr>
          <a:lstStyle/>
          <a:p>
            <a:r>
              <a:rPr lang="en-US" sz="4200" dirty="0"/>
              <a:t>DNOm380 INTERNATIONAL ECONOMIC LAW </a:t>
            </a:r>
            <a:br>
              <a:rPr lang="en-US" sz="4200" dirty="0"/>
            </a:br>
            <a:endParaRPr lang="en-GR" sz="4200" dirty="0"/>
          </a:p>
        </p:txBody>
      </p:sp>
      <p:sp>
        <p:nvSpPr>
          <p:cNvPr id="3" name="Subtitle 2">
            <a:extLst>
              <a:ext uri="{FF2B5EF4-FFF2-40B4-BE49-F238E27FC236}">
                <a16:creationId xmlns:a16="http://schemas.microsoft.com/office/drawing/2014/main" id="{29C64F91-5DA6-0D48-8FCE-619855CC7502}"/>
              </a:ext>
            </a:extLst>
          </p:cNvPr>
          <p:cNvSpPr>
            <a:spLocks noGrp="1"/>
          </p:cNvSpPr>
          <p:nvPr>
            <p:ph type="subTitle" idx="1"/>
          </p:nvPr>
        </p:nvSpPr>
        <p:spPr>
          <a:xfrm>
            <a:off x="1371600" y="4842935"/>
            <a:ext cx="9448800" cy="762218"/>
          </a:xfrm>
        </p:spPr>
        <p:txBody>
          <a:bodyPr>
            <a:noAutofit/>
          </a:bodyPr>
          <a:lstStyle/>
          <a:p>
            <a:r>
              <a:rPr lang="el-GR" dirty="0"/>
              <a:t>4</a:t>
            </a:r>
            <a:r>
              <a:rPr lang="en-US" dirty="0" err="1"/>
              <a:t>th</a:t>
            </a:r>
            <a:r>
              <a:rPr lang="en-GR" dirty="0"/>
              <a:t> teleconference</a:t>
            </a:r>
          </a:p>
          <a:p>
            <a:r>
              <a:rPr lang="en-GR" dirty="0"/>
              <a:t>DR. ELENI GAVRIIL</a:t>
            </a:r>
          </a:p>
        </p:txBody>
      </p:sp>
      <p:pic>
        <p:nvPicPr>
          <p:cNvPr id="6" name="Picture 5" descr="A picture containing graphical user interface&#10;&#10;Description automatically generated">
            <a:extLst>
              <a:ext uri="{FF2B5EF4-FFF2-40B4-BE49-F238E27FC236}">
                <a16:creationId xmlns:a16="http://schemas.microsoft.com/office/drawing/2014/main" id="{B28A7DE5-EEEF-214E-98B8-8213DF31C0E5}"/>
              </a:ext>
            </a:extLst>
          </p:cNvPr>
          <p:cNvPicPr>
            <a:picLocks noChangeAspect="1"/>
          </p:cNvPicPr>
          <p:nvPr/>
        </p:nvPicPr>
        <p:blipFill>
          <a:blip r:embed="rId3"/>
          <a:stretch>
            <a:fillRect/>
          </a:stretch>
        </p:blipFill>
        <p:spPr>
          <a:xfrm>
            <a:off x="207406" y="275175"/>
            <a:ext cx="1638300" cy="1231900"/>
          </a:xfrm>
          <a:prstGeom prst="rect">
            <a:avLst/>
          </a:prstGeom>
        </p:spPr>
      </p:pic>
    </p:spTree>
    <p:extLst>
      <p:ext uri="{BB962C8B-B14F-4D97-AF65-F5344CB8AC3E}">
        <p14:creationId xmlns:p14="http://schemas.microsoft.com/office/powerpoint/2010/main" val="3770180619"/>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500"/>
                                  </p:stCondLst>
                                  <p:iterate>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00"/>
                                        <p:tgtEl>
                                          <p:spTgt spid="3">
                                            <p:txEl>
                                              <p:pRg st="0" end="0"/>
                                            </p:txEl>
                                          </p:spTgt>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7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1500"/>
                                  </p:stCondLst>
                                  <p:iterate>
                                    <p:tmPct val="10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7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863144B-989C-4947-AC95-DC14104C86F2}"/>
              </a:ext>
            </a:extLst>
          </p:cNvPr>
          <p:cNvSpPr txBox="1"/>
          <p:nvPr/>
        </p:nvSpPr>
        <p:spPr>
          <a:xfrm>
            <a:off x="986013" y="344384"/>
            <a:ext cx="9845190" cy="948644"/>
          </a:xfrm>
          <a:prstGeom prst="rect">
            <a:avLst/>
          </a:prstGeom>
        </p:spPr>
        <p:txBody>
          <a:bodyPr vert="horz" lIns="91440" tIns="45720" rIns="91440" bIns="45720" rtlCol="0" anchor="ctr">
            <a:normAutofit fontScale="92500" lnSpcReduction="20000"/>
          </a:bodyPr>
          <a:lstStyle/>
          <a:p>
            <a:pPr defTabSz="914400">
              <a:lnSpc>
                <a:spcPct val="90000"/>
              </a:lnSpc>
              <a:spcBef>
                <a:spcPct val="0"/>
              </a:spcBef>
              <a:spcAft>
                <a:spcPts val="600"/>
              </a:spcAft>
            </a:pPr>
            <a:r>
              <a:rPr lang="en-US" sz="4000" cap="all" dirty="0">
                <a:latin typeface="+mj-lt"/>
                <a:ea typeface="+mj-ea"/>
                <a:cs typeface="+mj-cs"/>
              </a:rPr>
              <a:t>Risks in foreign investments and risk insurance</a:t>
            </a:r>
          </a:p>
        </p:txBody>
      </p:sp>
      <p:sp>
        <p:nvSpPr>
          <p:cNvPr id="6" name="TextBox 5">
            <a:extLst>
              <a:ext uri="{FF2B5EF4-FFF2-40B4-BE49-F238E27FC236}">
                <a16:creationId xmlns:a16="http://schemas.microsoft.com/office/drawing/2014/main" id="{219900B9-C153-7541-BEE9-024CB3629613}"/>
              </a:ext>
            </a:extLst>
          </p:cNvPr>
          <p:cNvSpPr txBox="1"/>
          <p:nvPr/>
        </p:nvSpPr>
        <p:spPr>
          <a:xfrm>
            <a:off x="986013" y="1374773"/>
            <a:ext cx="10117416" cy="4996441"/>
          </a:xfrm>
          <a:prstGeom prst="rect">
            <a:avLst/>
          </a:prstGeom>
        </p:spPr>
        <p:txBody>
          <a:bodyPr vert="horz" lIns="91440" tIns="45720" rIns="91440" bIns="45720" rtlCol="0" anchor="t">
            <a:normAutofit/>
          </a:bodyPr>
          <a:lstStyle/>
          <a:p>
            <a:pPr marL="114300" defTabSz="914400">
              <a:lnSpc>
                <a:spcPct val="90000"/>
              </a:lnSpc>
              <a:spcAft>
                <a:spcPts val="600"/>
              </a:spcAft>
            </a:pPr>
            <a:r>
              <a:rPr lang="en-US" sz="2400" dirty="0"/>
              <a:t>Types of risks:</a:t>
            </a:r>
          </a:p>
          <a:p>
            <a:pPr marL="457200" indent="-457200" algn="just">
              <a:buFont typeface="+mj-lt"/>
              <a:buAutoNum type="arabicPeriod"/>
            </a:pPr>
            <a:r>
              <a:rPr lang="en-GR" sz="2400" dirty="0"/>
              <a:t>Political hostility to foreign investment. </a:t>
            </a:r>
          </a:p>
          <a:p>
            <a:pPr marL="457200" indent="-457200" algn="just">
              <a:buFont typeface="+mj-lt"/>
              <a:buAutoNum type="arabicPeriod"/>
            </a:pPr>
            <a:r>
              <a:rPr lang="en-GR" sz="2400" dirty="0"/>
              <a:t>Nationalistic concern over the domination of the economy by foreign elements. </a:t>
            </a:r>
          </a:p>
          <a:p>
            <a:pPr marL="457200" indent="-457200" algn="just">
              <a:buFont typeface="+mj-lt"/>
              <a:buAutoNum type="arabicPeriod"/>
            </a:pPr>
            <a:r>
              <a:rPr lang="en-GB" sz="2400" dirty="0"/>
              <a:t>C</a:t>
            </a:r>
            <a:r>
              <a:rPr lang="en-GR" sz="2400" dirty="0"/>
              <a:t>hanges that take place withing an industry at a global level.</a:t>
            </a:r>
          </a:p>
          <a:p>
            <a:pPr marL="457200" indent="-457200" algn="just">
              <a:buFont typeface="+mj-lt"/>
              <a:buAutoNum type="arabicPeriod"/>
            </a:pPr>
            <a:r>
              <a:rPr lang="en-GB" sz="2400" dirty="0"/>
              <a:t>When an incoming government seeks to rewrite contracts made by the previous regime.</a:t>
            </a:r>
          </a:p>
          <a:p>
            <a:pPr algn="just"/>
            <a:endParaRPr lang="en-GB" sz="2400" dirty="0"/>
          </a:p>
          <a:p>
            <a:pPr marL="342900" indent="-228600" defTabSz="914400">
              <a:lnSpc>
                <a:spcPct val="90000"/>
              </a:lnSpc>
              <a:spcAft>
                <a:spcPts val="600"/>
              </a:spcAft>
              <a:buFont typeface="Arial" panose="020B0604020202020204" pitchFamily="34" charset="0"/>
              <a:buChar char="•"/>
            </a:pPr>
            <a:endParaRPr lang="en-US" sz="2400" dirty="0"/>
          </a:p>
          <a:p>
            <a:pPr marL="342900" indent="-228600" defTabSz="914400">
              <a:lnSpc>
                <a:spcPct val="90000"/>
              </a:lnSpc>
              <a:spcAft>
                <a:spcPts val="600"/>
              </a:spcAft>
              <a:buFont typeface="Arial" panose="020B0604020202020204" pitchFamily="34" charset="0"/>
              <a:buChar char="•"/>
            </a:pPr>
            <a:endParaRPr lang="en-US" sz="2400" dirty="0"/>
          </a:p>
        </p:txBody>
      </p:sp>
    </p:spTree>
    <p:extLst>
      <p:ext uri="{BB962C8B-B14F-4D97-AF65-F5344CB8AC3E}">
        <p14:creationId xmlns:p14="http://schemas.microsoft.com/office/powerpoint/2010/main" val="11103207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863144B-989C-4947-AC95-DC14104C86F2}"/>
              </a:ext>
            </a:extLst>
          </p:cNvPr>
          <p:cNvSpPr txBox="1"/>
          <p:nvPr/>
        </p:nvSpPr>
        <p:spPr>
          <a:xfrm>
            <a:off x="986013" y="344384"/>
            <a:ext cx="9845190" cy="948644"/>
          </a:xfrm>
          <a:prstGeom prst="rect">
            <a:avLst/>
          </a:prstGeom>
        </p:spPr>
        <p:txBody>
          <a:bodyPr vert="horz" lIns="91440" tIns="45720" rIns="91440" bIns="45720" rtlCol="0" anchor="ctr">
            <a:normAutofit fontScale="92500" lnSpcReduction="20000"/>
          </a:bodyPr>
          <a:lstStyle/>
          <a:p>
            <a:pPr defTabSz="914400">
              <a:lnSpc>
                <a:spcPct val="90000"/>
              </a:lnSpc>
              <a:spcBef>
                <a:spcPct val="0"/>
              </a:spcBef>
              <a:spcAft>
                <a:spcPts val="600"/>
              </a:spcAft>
            </a:pPr>
            <a:r>
              <a:rPr lang="en-US" sz="4000" cap="all" dirty="0">
                <a:latin typeface="+mj-lt"/>
                <a:ea typeface="+mj-ea"/>
                <a:cs typeface="+mj-cs"/>
              </a:rPr>
              <a:t>Risks in foreign investments and risk insurance</a:t>
            </a:r>
          </a:p>
        </p:txBody>
      </p:sp>
      <p:sp>
        <p:nvSpPr>
          <p:cNvPr id="6" name="TextBox 5">
            <a:extLst>
              <a:ext uri="{FF2B5EF4-FFF2-40B4-BE49-F238E27FC236}">
                <a16:creationId xmlns:a16="http://schemas.microsoft.com/office/drawing/2014/main" id="{219900B9-C153-7541-BEE9-024CB3629613}"/>
              </a:ext>
            </a:extLst>
          </p:cNvPr>
          <p:cNvSpPr txBox="1"/>
          <p:nvPr/>
        </p:nvSpPr>
        <p:spPr>
          <a:xfrm>
            <a:off x="986013" y="1374773"/>
            <a:ext cx="10117416" cy="4996441"/>
          </a:xfrm>
          <a:prstGeom prst="rect">
            <a:avLst/>
          </a:prstGeom>
        </p:spPr>
        <p:txBody>
          <a:bodyPr vert="horz" lIns="91440" tIns="45720" rIns="91440" bIns="45720" rtlCol="0" anchor="t">
            <a:normAutofit/>
          </a:bodyPr>
          <a:lstStyle/>
          <a:p>
            <a:pPr marL="457200" indent="-457200" algn="just">
              <a:buFont typeface="+mj-lt"/>
              <a:buAutoNum type="arabicPeriod" startAt="5"/>
            </a:pPr>
            <a:r>
              <a:rPr lang="en-GB" sz="2400" dirty="0"/>
              <a:t>When the state finds the fulfilment of the contract inconvenient due to changed circumstances.</a:t>
            </a:r>
          </a:p>
          <a:p>
            <a:pPr marL="457200" indent="-457200" algn="just">
              <a:buFont typeface="+mj-lt"/>
              <a:buAutoNum type="arabicPeriod" startAt="5"/>
            </a:pPr>
            <a:r>
              <a:rPr lang="en-GB" sz="2400" dirty="0"/>
              <a:t>Deterioration in the general law-and-order situation in the country which makes the foreign investment a target for attack.</a:t>
            </a:r>
          </a:p>
          <a:p>
            <a:pPr marL="457200" indent="-457200" algn="just">
              <a:buFont typeface="+mj-lt"/>
              <a:buAutoNum type="arabicPeriod" startAt="5"/>
            </a:pPr>
            <a:r>
              <a:rPr lang="en-GB" sz="2400" dirty="0"/>
              <a:t>When a state feels it is necessary to intervene in a foreign investment in order to exercise a regulatory power such as the protection of investment or some economic interest.</a:t>
            </a:r>
          </a:p>
          <a:p>
            <a:pPr marL="457200" indent="-457200" algn="just">
              <a:buFont typeface="+mj-lt"/>
              <a:buAutoNum type="arabicPeriod" startAt="5"/>
            </a:pPr>
            <a:r>
              <a:rPr lang="en-GB" sz="2400" dirty="0"/>
              <a:t>When there is internal corruption or where a corrupt government has been replaced by a new government. </a:t>
            </a:r>
            <a:endParaRPr lang="en-GR" sz="2400" dirty="0"/>
          </a:p>
          <a:p>
            <a:pPr marL="114300" defTabSz="914400">
              <a:lnSpc>
                <a:spcPct val="90000"/>
              </a:lnSpc>
              <a:spcAft>
                <a:spcPts val="600"/>
              </a:spcAft>
            </a:pPr>
            <a:endParaRPr lang="en-US" sz="2400" dirty="0"/>
          </a:p>
        </p:txBody>
      </p:sp>
    </p:spTree>
    <p:extLst>
      <p:ext uri="{BB962C8B-B14F-4D97-AF65-F5344CB8AC3E}">
        <p14:creationId xmlns:p14="http://schemas.microsoft.com/office/powerpoint/2010/main" val="2705601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863144B-989C-4947-AC95-DC14104C86F2}"/>
              </a:ext>
            </a:extLst>
          </p:cNvPr>
          <p:cNvSpPr txBox="1"/>
          <p:nvPr/>
        </p:nvSpPr>
        <p:spPr>
          <a:xfrm>
            <a:off x="986013" y="344384"/>
            <a:ext cx="9845190" cy="948644"/>
          </a:xfrm>
          <a:prstGeom prst="rect">
            <a:avLst/>
          </a:prstGeom>
        </p:spPr>
        <p:txBody>
          <a:bodyPr vert="horz" lIns="91440" tIns="45720" rIns="91440" bIns="45720" rtlCol="0" anchor="ctr">
            <a:normAutofit fontScale="92500" lnSpcReduction="20000"/>
          </a:bodyPr>
          <a:lstStyle/>
          <a:p>
            <a:pPr defTabSz="914400">
              <a:lnSpc>
                <a:spcPct val="90000"/>
              </a:lnSpc>
              <a:spcBef>
                <a:spcPct val="0"/>
              </a:spcBef>
              <a:spcAft>
                <a:spcPts val="600"/>
              </a:spcAft>
            </a:pPr>
            <a:r>
              <a:rPr lang="en-US" sz="4000" cap="all" dirty="0">
                <a:latin typeface="+mj-lt"/>
                <a:ea typeface="+mj-ea"/>
                <a:cs typeface="+mj-cs"/>
              </a:rPr>
              <a:t>Risks in foreign investments and risk insurance</a:t>
            </a:r>
          </a:p>
        </p:txBody>
      </p:sp>
      <p:sp>
        <p:nvSpPr>
          <p:cNvPr id="6" name="TextBox 5">
            <a:extLst>
              <a:ext uri="{FF2B5EF4-FFF2-40B4-BE49-F238E27FC236}">
                <a16:creationId xmlns:a16="http://schemas.microsoft.com/office/drawing/2014/main" id="{219900B9-C153-7541-BEE9-024CB3629613}"/>
              </a:ext>
            </a:extLst>
          </p:cNvPr>
          <p:cNvSpPr txBox="1"/>
          <p:nvPr/>
        </p:nvSpPr>
        <p:spPr>
          <a:xfrm>
            <a:off x="986013" y="1374773"/>
            <a:ext cx="10117416" cy="4996441"/>
          </a:xfrm>
          <a:prstGeom prst="rect">
            <a:avLst/>
          </a:prstGeom>
        </p:spPr>
        <p:txBody>
          <a:bodyPr vert="horz" lIns="91440" tIns="45720" rIns="91440" bIns="45720" rtlCol="0" anchor="t">
            <a:normAutofit fontScale="92500"/>
          </a:bodyPr>
          <a:lstStyle/>
          <a:p>
            <a:pPr marL="342900" indent="-228600" defTabSz="914400">
              <a:lnSpc>
                <a:spcPct val="90000"/>
              </a:lnSpc>
              <a:spcAft>
                <a:spcPts val="600"/>
              </a:spcAft>
              <a:buFont typeface="Arial" panose="020B0604020202020204" pitchFamily="34" charset="0"/>
              <a:buChar char="•"/>
            </a:pPr>
            <a:r>
              <a:rPr lang="en-US" sz="2400" b="1" dirty="0"/>
              <a:t>Ideological hostility: </a:t>
            </a:r>
            <a:r>
              <a:rPr lang="en-US" sz="2400" dirty="0"/>
              <a:t>Communist ideology is opposed to private capital and private means of production. </a:t>
            </a:r>
          </a:p>
          <a:p>
            <a:pPr marL="342900" indent="-228600" defTabSz="914400">
              <a:lnSpc>
                <a:spcPct val="90000"/>
              </a:lnSpc>
              <a:spcAft>
                <a:spcPts val="600"/>
              </a:spcAft>
              <a:buFont typeface="Arial" panose="020B0604020202020204" pitchFamily="34" charset="0"/>
              <a:buChar char="•"/>
            </a:pPr>
            <a:r>
              <a:rPr lang="en-US" sz="2400" dirty="0"/>
              <a:t>Remaining communist countries like China, permit foreign investments and joint ventures with state entities that control public sectors.</a:t>
            </a:r>
          </a:p>
          <a:p>
            <a:pPr marL="342900" indent="-228600" defTabSz="914400">
              <a:lnSpc>
                <a:spcPct val="90000"/>
              </a:lnSpc>
              <a:spcAft>
                <a:spcPts val="600"/>
              </a:spcAft>
              <a:buFont typeface="Arial" panose="020B0604020202020204" pitchFamily="34" charset="0"/>
              <a:buChar char="•"/>
            </a:pPr>
            <a:r>
              <a:rPr lang="en-US" sz="2400" dirty="0"/>
              <a:t>When authority of a host states with ideological beliefs opposed to foreign investment comes to power, then there is a definite threat to foreign investment. </a:t>
            </a:r>
          </a:p>
          <a:p>
            <a:pPr marL="342900" indent="-228600" defTabSz="914400">
              <a:lnSpc>
                <a:spcPct val="90000"/>
              </a:lnSpc>
              <a:spcAft>
                <a:spcPts val="600"/>
              </a:spcAft>
              <a:buFont typeface="Arial" panose="020B0604020202020204" pitchFamily="34" charset="0"/>
              <a:buChar char="•"/>
            </a:pPr>
            <a:r>
              <a:rPr lang="en-GB" sz="2400" dirty="0"/>
              <a:t>Multinational corporations have tried to involve into the politics of host state in order to minimise the possibilities of unfavourable regime changes </a:t>
            </a:r>
            <a:r>
              <a:rPr lang="en-GB" sz="2400" b="1" dirty="0"/>
              <a:t>&gt;</a:t>
            </a:r>
            <a:r>
              <a:rPr lang="en-GB" sz="2400" dirty="0"/>
              <a:t> problematic.</a:t>
            </a:r>
            <a:endParaRPr lang="en-GR" sz="2400" dirty="0"/>
          </a:p>
          <a:p>
            <a:pPr marL="342900" indent="-228600" defTabSz="914400">
              <a:lnSpc>
                <a:spcPct val="90000"/>
              </a:lnSpc>
              <a:spcAft>
                <a:spcPts val="600"/>
              </a:spcAft>
              <a:buFont typeface="Arial" panose="020B0604020202020204" pitchFamily="34" charset="0"/>
              <a:buChar char="•"/>
            </a:pPr>
            <a:r>
              <a:rPr lang="en-GB" sz="2400" dirty="0"/>
              <a:t>A recent instance is the fall of Suharto in Indonesia. The incoming government sought to rescind existing contracts, alleging that they were improperly made. The situation resulted in many disputes, some going to arbitration, for example </a:t>
            </a:r>
            <a:r>
              <a:rPr lang="en-GB" sz="2400" i="1" dirty="0" err="1"/>
              <a:t>Himpurna</a:t>
            </a:r>
            <a:r>
              <a:rPr lang="en-GB" sz="2400" i="1" dirty="0"/>
              <a:t> v Indonesia </a:t>
            </a:r>
            <a:r>
              <a:rPr lang="en-GB" sz="2400" dirty="0"/>
              <a:t>(2000)</a:t>
            </a:r>
            <a:r>
              <a:rPr lang="en-US" sz="2400" dirty="0"/>
              <a:t>. </a:t>
            </a:r>
          </a:p>
        </p:txBody>
      </p:sp>
    </p:spTree>
    <p:extLst>
      <p:ext uri="{BB962C8B-B14F-4D97-AF65-F5344CB8AC3E}">
        <p14:creationId xmlns:p14="http://schemas.microsoft.com/office/powerpoint/2010/main" val="39472312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863144B-989C-4947-AC95-DC14104C86F2}"/>
              </a:ext>
            </a:extLst>
          </p:cNvPr>
          <p:cNvSpPr txBox="1"/>
          <p:nvPr/>
        </p:nvSpPr>
        <p:spPr>
          <a:xfrm>
            <a:off x="986013" y="344384"/>
            <a:ext cx="9845190" cy="948644"/>
          </a:xfrm>
          <a:prstGeom prst="rect">
            <a:avLst/>
          </a:prstGeom>
        </p:spPr>
        <p:txBody>
          <a:bodyPr vert="horz" lIns="91440" tIns="45720" rIns="91440" bIns="45720" rtlCol="0" anchor="ctr">
            <a:normAutofit fontScale="92500" lnSpcReduction="20000"/>
          </a:bodyPr>
          <a:lstStyle/>
          <a:p>
            <a:pPr defTabSz="914400">
              <a:lnSpc>
                <a:spcPct val="90000"/>
              </a:lnSpc>
              <a:spcBef>
                <a:spcPct val="0"/>
              </a:spcBef>
              <a:spcAft>
                <a:spcPts val="600"/>
              </a:spcAft>
            </a:pPr>
            <a:r>
              <a:rPr lang="en-US" sz="4000" cap="all" dirty="0">
                <a:latin typeface="+mj-lt"/>
                <a:ea typeface="+mj-ea"/>
                <a:cs typeface="+mj-cs"/>
              </a:rPr>
              <a:t>Risks in foreign investments and risk insurance</a:t>
            </a:r>
          </a:p>
        </p:txBody>
      </p:sp>
      <p:sp>
        <p:nvSpPr>
          <p:cNvPr id="6" name="TextBox 5">
            <a:extLst>
              <a:ext uri="{FF2B5EF4-FFF2-40B4-BE49-F238E27FC236}">
                <a16:creationId xmlns:a16="http://schemas.microsoft.com/office/drawing/2014/main" id="{219900B9-C153-7541-BEE9-024CB3629613}"/>
              </a:ext>
            </a:extLst>
          </p:cNvPr>
          <p:cNvSpPr txBox="1"/>
          <p:nvPr/>
        </p:nvSpPr>
        <p:spPr>
          <a:xfrm>
            <a:off x="986013" y="1374773"/>
            <a:ext cx="10117416" cy="4996441"/>
          </a:xfrm>
          <a:prstGeom prst="rect">
            <a:avLst/>
          </a:prstGeom>
        </p:spPr>
        <p:txBody>
          <a:bodyPr vert="horz" lIns="91440" tIns="45720" rIns="91440" bIns="45720" rtlCol="0" anchor="t">
            <a:normAutofit fontScale="92500" lnSpcReduction="10000"/>
          </a:bodyPr>
          <a:lstStyle/>
          <a:p>
            <a:pPr marL="342900" indent="-228600" defTabSz="914400">
              <a:lnSpc>
                <a:spcPct val="90000"/>
              </a:lnSpc>
              <a:spcAft>
                <a:spcPts val="600"/>
              </a:spcAft>
              <a:buFont typeface="Arial" panose="020B0604020202020204" pitchFamily="34" charset="0"/>
              <a:buChar char="•"/>
            </a:pPr>
            <a:r>
              <a:rPr lang="en-US" sz="2400" b="1" dirty="0"/>
              <a:t>Nationalism: </a:t>
            </a:r>
            <a:r>
              <a:rPr lang="en-US" sz="2400" dirty="0"/>
              <a:t>Opportunist politicians may take advantage of such a situation to bring a change of government. It is easier to deliver the promise of taking over a foreign-owned business which is often a popular measure.</a:t>
            </a:r>
          </a:p>
          <a:p>
            <a:pPr marL="0" indent="0" algn="just">
              <a:buNone/>
            </a:pPr>
            <a:r>
              <a:rPr lang="en-GB" sz="2400" dirty="0"/>
              <a:t>Example: </a:t>
            </a:r>
            <a:r>
              <a:rPr lang="en-GB" sz="2400" i="1" dirty="0"/>
              <a:t>In SPP v Egypt, </a:t>
            </a:r>
            <a:r>
              <a:rPr lang="en-GB" sz="2400" dirty="0"/>
              <a:t>the government of President Sadat relaxed the rules on the admission of foreign investment in Egypt. In response to the government’s efforts to promote investment in the tourist trade, Southern Pacific Properties Ltd (SPP) entered into an agreement with the Egyptian Government Tourist Corporation to build a tourist complex near the pyramid. </a:t>
            </a:r>
          </a:p>
          <a:p>
            <a:pPr marL="0" indent="0" algn="just">
              <a:buNone/>
            </a:pPr>
            <a:r>
              <a:rPr lang="en-GB" sz="2400" dirty="0"/>
              <a:t>An outcry arose due to the closeness of the building to monuments. After the assassination of President Sadat, the incoming government of President Mubarak found it prudent to stop the building of the complex. SPP had to pull out, even though it had begun construction of the project. </a:t>
            </a:r>
          </a:p>
        </p:txBody>
      </p:sp>
    </p:spTree>
    <p:extLst>
      <p:ext uri="{BB962C8B-B14F-4D97-AF65-F5344CB8AC3E}">
        <p14:creationId xmlns:p14="http://schemas.microsoft.com/office/powerpoint/2010/main" val="22743787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863144B-989C-4947-AC95-DC14104C86F2}"/>
              </a:ext>
            </a:extLst>
          </p:cNvPr>
          <p:cNvSpPr txBox="1"/>
          <p:nvPr/>
        </p:nvSpPr>
        <p:spPr>
          <a:xfrm>
            <a:off x="986013" y="344384"/>
            <a:ext cx="9845190" cy="948644"/>
          </a:xfrm>
          <a:prstGeom prst="rect">
            <a:avLst/>
          </a:prstGeom>
        </p:spPr>
        <p:txBody>
          <a:bodyPr vert="horz" lIns="91440" tIns="45720" rIns="91440" bIns="45720" rtlCol="0" anchor="ctr">
            <a:normAutofit fontScale="92500" lnSpcReduction="20000"/>
          </a:bodyPr>
          <a:lstStyle/>
          <a:p>
            <a:pPr defTabSz="914400">
              <a:lnSpc>
                <a:spcPct val="90000"/>
              </a:lnSpc>
              <a:spcBef>
                <a:spcPct val="0"/>
              </a:spcBef>
              <a:spcAft>
                <a:spcPts val="600"/>
              </a:spcAft>
            </a:pPr>
            <a:r>
              <a:rPr lang="en-US" sz="4000" cap="all" dirty="0">
                <a:latin typeface="+mj-lt"/>
                <a:ea typeface="+mj-ea"/>
                <a:cs typeface="+mj-cs"/>
              </a:rPr>
              <a:t>Risks in foreign investments and risk insurance</a:t>
            </a:r>
          </a:p>
        </p:txBody>
      </p:sp>
      <p:sp>
        <p:nvSpPr>
          <p:cNvPr id="6" name="TextBox 5">
            <a:extLst>
              <a:ext uri="{FF2B5EF4-FFF2-40B4-BE49-F238E27FC236}">
                <a16:creationId xmlns:a16="http://schemas.microsoft.com/office/drawing/2014/main" id="{219900B9-C153-7541-BEE9-024CB3629613}"/>
              </a:ext>
            </a:extLst>
          </p:cNvPr>
          <p:cNvSpPr txBox="1"/>
          <p:nvPr/>
        </p:nvSpPr>
        <p:spPr>
          <a:xfrm>
            <a:off x="986013" y="1374773"/>
            <a:ext cx="10117416" cy="4996441"/>
          </a:xfrm>
          <a:prstGeom prst="rect">
            <a:avLst/>
          </a:prstGeom>
        </p:spPr>
        <p:txBody>
          <a:bodyPr vert="horz" lIns="91440" tIns="45720" rIns="91440" bIns="45720" rtlCol="0" anchor="t">
            <a:normAutofit/>
          </a:bodyPr>
          <a:lstStyle/>
          <a:p>
            <a:pPr marL="342900" indent="-228600" defTabSz="914400">
              <a:lnSpc>
                <a:spcPct val="90000"/>
              </a:lnSpc>
              <a:spcAft>
                <a:spcPts val="600"/>
              </a:spcAft>
              <a:buFont typeface="Arial" panose="020B0604020202020204" pitchFamily="34" charset="0"/>
              <a:buChar char="•"/>
            </a:pPr>
            <a:r>
              <a:rPr lang="en-US" sz="2400" b="1" dirty="0"/>
              <a:t>The factor of ethnicity: </a:t>
            </a:r>
            <a:r>
              <a:rPr lang="en-US" sz="2400" dirty="0"/>
              <a:t>In the developing world, foreign investors make alliances with minorities that control business and thereby provoke a backlash in the majority community which holds political power due to its numerical superiority, particularly in developing countries which operate on democratic principles.</a:t>
            </a:r>
          </a:p>
          <a:p>
            <a:pPr marL="342900" indent="-228600" defTabSz="914400">
              <a:lnSpc>
                <a:spcPct val="90000"/>
              </a:lnSpc>
              <a:spcAft>
                <a:spcPts val="600"/>
              </a:spcAft>
              <a:buFont typeface="Arial" panose="020B0604020202020204" pitchFamily="34" charset="0"/>
              <a:buChar char="•"/>
            </a:pPr>
            <a:r>
              <a:rPr lang="en-US" sz="2400" dirty="0"/>
              <a:t>Measures like privatisation, taking place in the context of corruption, visible increase the wealth of this minority groups and allies &gt; source of instability. </a:t>
            </a:r>
          </a:p>
          <a:p>
            <a:pPr marL="342900" indent="-228600" defTabSz="914400">
              <a:lnSpc>
                <a:spcPct val="90000"/>
              </a:lnSpc>
              <a:spcAft>
                <a:spcPts val="600"/>
              </a:spcAft>
              <a:buFont typeface="Arial" panose="020B0604020202020204" pitchFamily="34" charset="0"/>
              <a:buChar char="•"/>
            </a:pPr>
            <a:r>
              <a:rPr lang="en-US" sz="2400" b="1" dirty="0"/>
              <a:t>Changes in industry patterns: </a:t>
            </a:r>
            <a:r>
              <a:rPr lang="en-US" sz="2400" dirty="0"/>
              <a:t>Where there are changes in an industry, those changes will likely affect ownership patterns within that industry, and this will affect the foreign investor’s interests globally. E.g., oil industry</a:t>
            </a:r>
          </a:p>
          <a:p>
            <a:pPr marL="342900" indent="-228600" defTabSz="914400">
              <a:lnSpc>
                <a:spcPct val="90000"/>
              </a:lnSpc>
              <a:spcAft>
                <a:spcPts val="600"/>
              </a:spcAft>
              <a:buFont typeface="Arial" panose="020B0604020202020204" pitchFamily="34" charset="0"/>
              <a:buChar char="•"/>
            </a:pPr>
            <a:endParaRPr lang="en-US" sz="2400" dirty="0"/>
          </a:p>
          <a:p>
            <a:pPr marL="342900" indent="-228600" defTabSz="914400">
              <a:lnSpc>
                <a:spcPct val="90000"/>
              </a:lnSpc>
              <a:spcAft>
                <a:spcPts val="600"/>
              </a:spcAft>
              <a:buFont typeface="Arial" panose="020B0604020202020204" pitchFamily="34" charset="0"/>
              <a:buChar char="•"/>
            </a:pPr>
            <a:endParaRPr lang="en-US" sz="2400" dirty="0"/>
          </a:p>
          <a:p>
            <a:pPr marL="342900" indent="-228600" defTabSz="914400">
              <a:lnSpc>
                <a:spcPct val="90000"/>
              </a:lnSpc>
              <a:spcAft>
                <a:spcPts val="600"/>
              </a:spcAft>
              <a:buFont typeface="Arial" panose="020B0604020202020204" pitchFamily="34" charset="0"/>
              <a:buChar char="•"/>
            </a:pPr>
            <a:endParaRPr lang="en-US" sz="2400" dirty="0"/>
          </a:p>
          <a:p>
            <a:pPr marL="342900" indent="-228600" defTabSz="914400">
              <a:lnSpc>
                <a:spcPct val="90000"/>
              </a:lnSpc>
              <a:spcAft>
                <a:spcPts val="600"/>
              </a:spcAft>
              <a:buFont typeface="Arial" panose="020B0604020202020204" pitchFamily="34" charset="0"/>
              <a:buChar char="•"/>
            </a:pPr>
            <a:endParaRPr lang="en-US" sz="2400" dirty="0"/>
          </a:p>
        </p:txBody>
      </p:sp>
    </p:spTree>
    <p:extLst>
      <p:ext uri="{BB962C8B-B14F-4D97-AF65-F5344CB8AC3E}">
        <p14:creationId xmlns:p14="http://schemas.microsoft.com/office/powerpoint/2010/main" val="27023691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863144B-989C-4947-AC95-DC14104C86F2}"/>
              </a:ext>
            </a:extLst>
          </p:cNvPr>
          <p:cNvSpPr txBox="1"/>
          <p:nvPr/>
        </p:nvSpPr>
        <p:spPr>
          <a:xfrm>
            <a:off x="986013" y="344384"/>
            <a:ext cx="9845190" cy="948644"/>
          </a:xfrm>
          <a:prstGeom prst="rect">
            <a:avLst/>
          </a:prstGeom>
        </p:spPr>
        <p:txBody>
          <a:bodyPr vert="horz" lIns="91440" tIns="45720" rIns="91440" bIns="45720" rtlCol="0" anchor="ctr">
            <a:normAutofit fontScale="92500" lnSpcReduction="20000"/>
          </a:bodyPr>
          <a:lstStyle/>
          <a:p>
            <a:pPr defTabSz="914400">
              <a:lnSpc>
                <a:spcPct val="90000"/>
              </a:lnSpc>
              <a:spcBef>
                <a:spcPct val="0"/>
              </a:spcBef>
              <a:spcAft>
                <a:spcPts val="600"/>
              </a:spcAft>
            </a:pPr>
            <a:r>
              <a:rPr lang="en-US" sz="4000" cap="all" dirty="0">
                <a:latin typeface="+mj-lt"/>
                <a:ea typeface="+mj-ea"/>
                <a:cs typeface="+mj-cs"/>
              </a:rPr>
              <a:t>Risks in foreign investments and risk insurance</a:t>
            </a:r>
          </a:p>
        </p:txBody>
      </p:sp>
      <p:sp>
        <p:nvSpPr>
          <p:cNvPr id="6" name="TextBox 5">
            <a:extLst>
              <a:ext uri="{FF2B5EF4-FFF2-40B4-BE49-F238E27FC236}">
                <a16:creationId xmlns:a16="http://schemas.microsoft.com/office/drawing/2014/main" id="{219900B9-C153-7541-BEE9-024CB3629613}"/>
              </a:ext>
            </a:extLst>
          </p:cNvPr>
          <p:cNvSpPr txBox="1"/>
          <p:nvPr/>
        </p:nvSpPr>
        <p:spPr>
          <a:xfrm>
            <a:off x="986013" y="1374773"/>
            <a:ext cx="10117416" cy="4996441"/>
          </a:xfrm>
          <a:prstGeom prst="rect">
            <a:avLst/>
          </a:prstGeom>
        </p:spPr>
        <p:txBody>
          <a:bodyPr vert="horz" lIns="91440" tIns="45720" rIns="91440" bIns="45720" rtlCol="0" anchor="t">
            <a:normAutofit/>
          </a:bodyPr>
          <a:lstStyle/>
          <a:p>
            <a:pPr marL="342900" indent="-228600" defTabSz="914400">
              <a:lnSpc>
                <a:spcPct val="90000"/>
              </a:lnSpc>
              <a:spcAft>
                <a:spcPts val="600"/>
              </a:spcAft>
              <a:buFont typeface="Arial" panose="020B0604020202020204" pitchFamily="34" charset="0"/>
              <a:buChar char="•"/>
            </a:pPr>
            <a:r>
              <a:rPr lang="en-US" sz="2400" b="1" dirty="0"/>
              <a:t>Contracts made by previous regimes: </a:t>
            </a:r>
            <a:r>
              <a:rPr lang="en-US" sz="2400" dirty="0"/>
              <a:t>Incoming governments may wish to change the contracts made with foreign investors by previous governments. This may take place where there are allegations of corruption in the making of contracts or where the legitimacy of the previous government is doubted on objective grounds by the incoming government.</a:t>
            </a:r>
          </a:p>
          <a:p>
            <a:pPr marL="342900" indent="-228600" defTabSz="914400">
              <a:lnSpc>
                <a:spcPct val="90000"/>
              </a:lnSpc>
              <a:spcAft>
                <a:spcPts val="600"/>
              </a:spcAft>
              <a:buFont typeface="Arial" panose="020B0604020202020204" pitchFamily="34" charset="0"/>
              <a:buChar char="•"/>
            </a:pPr>
            <a:r>
              <a:rPr lang="en-US" sz="2400" dirty="0"/>
              <a:t>According to one view, the foreign investor who made the investment agreement with a totalitarian government consciously took the risk of its validity being contested by a later democratic government and hence need not be protected.</a:t>
            </a:r>
          </a:p>
          <a:p>
            <a:pPr marL="342900" indent="-228600" defTabSz="914400">
              <a:lnSpc>
                <a:spcPct val="90000"/>
              </a:lnSpc>
              <a:spcAft>
                <a:spcPts val="600"/>
              </a:spcAft>
              <a:buFont typeface="Arial" panose="020B0604020202020204" pitchFamily="34" charset="0"/>
              <a:buChar char="•"/>
            </a:pPr>
            <a:r>
              <a:rPr lang="en-US" sz="2400" b="1" dirty="0"/>
              <a:t>Inconvenient contracts</a:t>
            </a:r>
            <a:r>
              <a:rPr lang="en-US" sz="2400" dirty="0"/>
              <a:t> </a:t>
            </a:r>
          </a:p>
          <a:p>
            <a:pPr marL="342900" indent="-228600" defTabSz="914400">
              <a:lnSpc>
                <a:spcPct val="90000"/>
              </a:lnSpc>
              <a:spcAft>
                <a:spcPts val="600"/>
              </a:spcAft>
              <a:buFont typeface="Arial" panose="020B0604020202020204" pitchFamily="34" charset="0"/>
              <a:buChar char="•"/>
            </a:pPr>
            <a:endParaRPr lang="en-US" sz="2400" dirty="0"/>
          </a:p>
        </p:txBody>
      </p:sp>
    </p:spTree>
    <p:extLst>
      <p:ext uri="{BB962C8B-B14F-4D97-AF65-F5344CB8AC3E}">
        <p14:creationId xmlns:p14="http://schemas.microsoft.com/office/powerpoint/2010/main" val="30026351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863144B-989C-4947-AC95-DC14104C86F2}"/>
              </a:ext>
            </a:extLst>
          </p:cNvPr>
          <p:cNvSpPr txBox="1"/>
          <p:nvPr/>
        </p:nvSpPr>
        <p:spPr>
          <a:xfrm>
            <a:off x="986013" y="344384"/>
            <a:ext cx="9845190" cy="948644"/>
          </a:xfrm>
          <a:prstGeom prst="rect">
            <a:avLst/>
          </a:prstGeom>
        </p:spPr>
        <p:txBody>
          <a:bodyPr vert="horz" lIns="91440" tIns="45720" rIns="91440" bIns="45720" rtlCol="0" anchor="ctr">
            <a:normAutofit fontScale="92500" lnSpcReduction="20000"/>
          </a:bodyPr>
          <a:lstStyle/>
          <a:p>
            <a:pPr defTabSz="914400">
              <a:lnSpc>
                <a:spcPct val="90000"/>
              </a:lnSpc>
              <a:spcBef>
                <a:spcPct val="0"/>
              </a:spcBef>
              <a:spcAft>
                <a:spcPts val="600"/>
              </a:spcAft>
            </a:pPr>
            <a:r>
              <a:rPr lang="en-US" sz="4000" cap="all" dirty="0">
                <a:latin typeface="+mj-lt"/>
                <a:ea typeface="+mj-ea"/>
                <a:cs typeface="+mj-cs"/>
              </a:rPr>
              <a:t>Risks in foreign investments and risk insurance</a:t>
            </a:r>
          </a:p>
        </p:txBody>
      </p:sp>
      <p:sp>
        <p:nvSpPr>
          <p:cNvPr id="6" name="TextBox 5">
            <a:extLst>
              <a:ext uri="{FF2B5EF4-FFF2-40B4-BE49-F238E27FC236}">
                <a16:creationId xmlns:a16="http://schemas.microsoft.com/office/drawing/2014/main" id="{219900B9-C153-7541-BEE9-024CB3629613}"/>
              </a:ext>
            </a:extLst>
          </p:cNvPr>
          <p:cNvSpPr txBox="1"/>
          <p:nvPr/>
        </p:nvSpPr>
        <p:spPr>
          <a:xfrm>
            <a:off x="986013" y="1374773"/>
            <a:ext cx="10117416" cy="4996441"/>
          </a:xfrm>
          <a:prstGeom prst="rect">
            <a:avLst/>
          </a:prstGeom>
        </p:spPr>
        <p:txBody>
          <a:bodyPr vert="horz" lIns="91440" tIns="45720" rIns="91440" bIns="45720" rtlCol="0" anchor="t">
            <a:normAutofit/>
          </a:bodyPr>
          <a:lstStyle/>
          <a:p>
            <a:pPr marL="342900" indent="-228600" defTabSz="914400">
              <a:lnSpc>
                <a:spcPct val="90000"/>
              </a:lnSpc>
              <a:spcAft>
                <a:spcPts val="600"/>
              </a:spcAft>
              <a:buFont typeface="Arial" panose="020B0604020202020204" pitchFamily="34" charset="0"/>
              <a:buChar char="•"/>
            </a:pPr>
            <a:r>
              <a:rPr lang="en-US" sz="2400" b="1" dirty="0"/>
              <a:t>Regulation of the economy:  </a:t>
            </a:r>
            <a:r>
              <a:rPr lang="en-US" sz="2400" dirty="0"/>
              <a:t>Since the financial crisis in 2008, there is an increase in the regulation of foreign investment, especially in developed countries &gt;  ‘investment protectionism’.</a:t>
            </a:r>
          </a:p>
          <a:p>
            <a:pPr marL="342900" indent="-228600" defTabSz="914400">
              <a:lnSpc>
                <a:spcPct val="90000"/>
              </a:lnSpc>
              <a:spcAft>
                <a:spcPts val="600"/>
              </a:spcAft>
              <a:buFont typeface="Arial" panose="020B0604020202020204" pitchFamily="34" charset="0"/>
              <a:buChar char="•"/>
            </a:pPr>
            <a:r>
              <a:rPr lang="en-US" sz="2400" dirty="0"/>
              <a:t>Investment protectionism’ is a new increasing phenomenon which witnesses the imposition of controls over the entry of foreign investment either through existing laws on mergers or national security or through the adoption of new methods of investment control. </a:t>
            </a:r>
          </a:p>
          <a:p>
            <a:pPr marL="342900" indent="-228600" defTabSz="914400">
              <a:lnSpc>
                <a:spcPct val="90000"/>
              </a:lnSpc>
              <a:spcAft>
                <a:spcPts val="600"/>
              </a:spcAft>
              <a:buFont typeface="Arial" panose="020B0604020202020204" pitchFamily="34" charset="0"/>
              <a:buChar char="•"/>
            </a:pPr>
            <a:r>
              <a:rPr lang="en-GR" sz="2400" dirty="0"/>
              <a:t>The adoption of such policies icrease interference with foreign investments – withrawl of licence. </a:t>
            </a:r>
            <a:endParaRPr lang="en-US" sz="2400" dirty="0"/>
          </a:p>
          <a:p>
            <a:pPr marL="342900" indent="-228600" defTabSz="914400">
              <a:lnSpc>
                <a:spcPct val="90000"/>
              </a:lnSpc>
              <a:spcAft>
                <a:spcPts val="600"/>
              </a:spcAft>
              <a:buFont typeface="Arial" panose="020B0604020202020204" pitchFamily="34" charset="0"/>
              <a:buChar char="•"/>
            </a:pPr>
            <a:endParaRPr lang="en-US" sz="2400" dirty="0"/>
          </a:p>
        </p:txBody>
      </p:sp>
    </p:spTree>
    <p:extLst>
      <p:ext uri="{BB962C8B-B14F-4D97-AF65-F5344CB8AC3E}">
        <p14:creationId xmlns:p14="http://schemas.microsoft.com/office/powerpoint/2010/main" val="36303952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863144B-989C-4947-AC95-DC14104C86F2}"/>
              </a:ext>
            </a:extLst>
          </p:cNvPr>
          <p:cNvSpPr txBox="1"/>
          <p:nvPr/>
        </p:nvSpPr>
        <p:spPr>
          <a:xfrm>
            <a:off x="986013" y="344384"/>
            <a:ext cx="9845190" cy="948644"/>
          </a:xfrm>
          <a:prstGeom prst="rect">
            <a:avLst/>
          </a:prstGeom>
        </p:spPr>
        <p:txBody>
          <a:bodyPr vert="horz" lIns="91440" tIns="45720" rIns="91440" bIns="45720" rtlCol="0" anchor="ctr">
            <a:normAutofit fontScale="92500" lnSpcReduction="20000"/>
          </a:bodyPr>
          <a:lstStyle/>
          <a:p>
            <a:pPr defTabSz="914400">
              <a:lnSpc>
                <a:spcPct val="90000"/>
              </a:lnSpc>
              <a:spcBef>
                <a:spcPct val="0"/>
              </a:spcBef>
              <a:spcAft>
                <a:spcPts val="600"/>
              </a:spcAft>
            </a:pPr>
            <a:r>
              <a:rPr lang="en-US" sz="4000" cap="all" dirty="0">
                <a:latin typeface="+mj-lt"/>
                <a:ea typeface="+mj-ea"/>
                <a:cs typeface="+mj-cs"/>
              </a:rPr>
              <a:t>Risks in foreign investments and risk insurance</a:t>
            </a:r>
          </a:p>
        </p:txBody>
      </p:sp>
      <p:sp>
        <p:nvSpPr>
          <p:cNvPr id="6" name="TextBox 5">
            <a:extLst>
              <a:ext uri="{FF2B5EF4-FFF2-40B4-BE49-F238E27FC236}">
                <a16:creationId xmlns:a16="http://schemas.microsoft.com/office/drawing/2014/main" id="{219900B9-C153-7541-BEE9-024CB3629613}"/>
              </a:ext>
            </a:extLst>
          </p:cNvPr>
          <p:cNvSpPr txBox="1"/>
          <p:nvPr/>
        </p:nvSpPr>
        <p:spPr>
          <a:xfrm>
            <a:off x="986013" y="1374773"/>
            <a:ext cx="10117416" cy="4996441"/>
          </a:xfrm>
          <a:prstGeom prst="rect">
            <a:avLst/>
          </a:prstGeom>
        </p:spPr>
        <p:txBody>
          <a:bodyPr vert="horz" lIns="91440" tIns="45720" rIns="91440" bIns="45720" rtlCol="0" anchor="t">
            <a:normAutofit/>
          </a:bodyPr>
          <a:lstStyle/>
          <a:p>
            <a:pPr marL="342900" indent="-228600" defTabSz="914400">
              <a:lnSpc>
                <a:spcPct val="90000"/>
              </a:lnSpc>
              <a:spcAft>
                <a:spcPts val="600"/>
              </a:spcAft>
              <a:buFont typeface="Arial" panose="020B0604020202020204" pitchFamily="34" charset="0"/>
              <a:buChar char="•"/>
            </a:pPr>
            <a:r>
              <a:rPr lang="en-US" sz="2400" b="1" dirty="0"/>
              <a:t>Human rights and environmental concerns: </a:t>
            </a:r>
            <a:r>
              <a:rPr lang="en-US" sz="2400" dirty="0"/>
              <a:t>The creation of competing objectives of protecting human rights and the environment from the abuse of multinational corporations leads to a recognition of the regulatory right of the state to interfere in circumstances where the multinational corporate investor abuses human rights such as labour rights or causes environmental damage &gt; may undermine investment protection.</a:t>
            </a:r>
          </a:p>
          <a:p>
            <a:pPr marL="342900" indent="-228600" defTabSz="914400">
              <a:lnSpc>
                <a:spcPct val="90000"/>
              </a:lnSpc>
              <a:spcAft>
                <a:spcPts val="600"/>
              </a:spcAft>
              <a:buFont typeface="Arial" panose="020B0604020202020204" pitchFamily="34" charset="0"/>
              <a:buChar char="•"/>
            </a:pPr>
            <a:r>
              <a:rPr lang="en-US" sz="2400" dirty="0"/>
              <a:t>There are growing efforts towards the recognition of responsibility in terms of international law for the violation of human rights. </a:t>
            </a:r>
          </a:p>
          <a:p>
            <a:pPr marL="342900" indent="-228600" defTabSz="914400">
              <a:lnSpc>
                <a:spcPct val="90000"/>
              </a:lnSpc>
              <a:spcAft>
                <a:spcPts val="600"/>
              </a:spcAft>
              <a:buFont typeface="Arial" panose="020B0604020202020204" pitchFamily="34" charset="0"/>
              <a:buChar char="•"/>
            </a:pPr>
            <a:r>
              <a:rPr lang="en-US" sz="2400" dirty="0"/>
              <a:t>There are movements within international law towards the recognition of the liability of multinational corporations for environmental and human rights abuses. </a:t>
            </a:r>
          </a:p>
          <a:p>
            <a:pPr marL="342900" indent="-228600" defTabSz="914400">
              <a:lnSpc>
                <a:spcPct val="90000"/>
              </a:lnSpc>
              <a:spcAft>
                <a:spcPts val="600"/>
              </a:spcAft>
              <a:buFont typeface="Arial" panose="020B0604020202020204" pitchFamily="34" charset="0"/>
              <a:buChar char="•"/>
            </a:pPr>
            <a:endParaRPr lang="en-US" sz="2400" dirty="0"/>
          </a:p>
        </p:txBody>
      </p:sp>
    </p:spTree>
    <p:extLst>
      <p:ext uri="{BB962C8B-B14F-4D97-AF65-F5344CB8AC3E}">
        <p14:creationId xmlns:p14="http://schemas.microsoft.com/office/powerpoint/2010/main" val="8049755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863144B-989C-4947-AC95-DC14104C86F2}"/>
              </a:ext>
            </a:extLst>
          </p:cNvPr>
          <p:cNvSpPr txBox="1"/>
          <p:nvPr/>
        </p:nvSpPr>
        <p:spPr>
          <a:xfrm>
            <a:off x="986013" y="344384"/>
            <a:ext cx="9845190" cy="948644"/>
          </a:xfrm>
          <a:prstGeom prst="rect">
            <a:avLst/>
          </a:prstGeom>
        </p:spPr>
        <p:txBody>
          <a:bodyPr vert="horz" lIns="91440" tIns="45720" rIns="91440" bIns="45720" rtlCol="0" anchor="ctr">
            <a:normAutofit fontScale="92500" lnSpcReduction="20000"/>
          </a:bodyPr>
          <a:lstStyle/>
          <a:p>
            <a:pPr defTabSz="914400">
              <a:lnSpc>
                <a:spcPct val="90000"/>
              </a:lnSpc>
              <a:spcBef>
                <a:spcPct val="0"/>
              </a:spcBef>
              <a:spcAft>
                <a:spcPts val="600"/>
              </a:spcAft>
            </a:pPr>
            <a:r>
              <a:rPr lang="en-US" sz="4000" cap="all" dirty="0">
                <a:latin typeface="+mj-lt"/>
                <a:ea typeface="+mj-ea"/>
                <a:cs typeface="+mj-cs"/>
              </a:rPr>
              <a:t>Risks in foreign investments and risk insurance</a:t>
            </a:r>
          </a:p>
        </p:txBody>
      </p:sp>
      <p:sp>
        <p:nvSpPr>
          <p:cNvPr id="6" name="TextBox 5">
            <a:extLst>
              <a:ext uri="{FF2B5EF4-FFF2-40B4-BE49-F238E27FC236}">
                <a16:creationId xmlns:a16="http://schemas.microsoft.com/office/drawing/2014/main" id="{219900B9-C153-7541-BEE9-024CB3629613}"/>
              </a:ext>
            </a:extLst>
          </p:cNvPr>
          <p:cNvSpPr txBox="1"/>
          <p:nvPr/>
        </p:nvSpPr>
        <p:spPr>
          <a:xfrm>
            <a:off x="986013" y="1374773"/>
            <a:ext cx="10117416" cy="4996441"/>
          </a:xfrm>
          <a:prstGeom prst="rect">
            <a:avLst/>
          </a:prstGeom>
        </p:spPr>
        <p:txBody>
          <a:bodyPr vert="horz" lIns="91440" tIns="45720" rIns="91440" bIns="45720" rtlCol="0" anchor="t">
            <a:normAutofit/>
          </a:bodyPr>
          <a:lstStyle/>
          <a:p>
            <a:pPr marL="342900" indent="-228600" defTabSz="914400">
              <a:lnSpc>
                <a:spcPct val="90000"/>
              </a:lnSpc>
              <a:spcAft>
                <a:spcPts val="600"/>
              </a:spcAft>
              <a:buFont typeface="Arial" panose="020B0604020202020204" pitchFamily="34" charset="0"/>
              <a:buChar char="•"/>
            </a:pPr>
            <a:r>
              <a:rPr lang="en-US" sz="2400" b="1" dirty="0"/>
              <a:t>The-law-and-order situation: </a:t>
            </a:r>
            <a:r>
              <a:rPr lang="en-US" sz="2400" dirty="0"/>
              <a:t>this threat concerns cases when the government is unable to contain mobs and gangs of criminals or when the government itself generates uprisings against foreign investors. </a:t>
            </a:r>
          </a:p>
          <a:p>
            <a:pPr marL="342900" indent="-228600" defTabSz="914400">
              <a:lnSpc>
                <a:spcPct val="90000"/>
              </a:lnSpc>
              <a:spcAft>
                <a:spcPts val="600"/>
              </a:spcAft>
              <a:buFont typeface="Arial" panose="020B0604020202020204" pitchFamily="34" charset="0"/>
              <a:buChar char="•"/>
            </a:pPr>
            <a:r>
              <a:rPr lang="en-GR" sz="2400" dirty="0"/>
              <a:t>Example: In 2002, Zimbabwe felt itself under political </a:t>
            </a:r>
            <a:r>
              <a:rPr lang="en-US" sz="2400" dirty="0"/>
              <a:t>threat and generated uprisings against foreign investors. The Mugabe regime, facing opposition, diverted attention by means of a scheme for seizing the property of white farmers and handing the property over to the indigenous people. A claim brought by several farmers on the basis of the Netherlands– Zimbabwe investment treaty.</a:t>
            </a:r>
            <a:endParaRPr lang="en-GR" sz="2400" dirty="0"/>
          </a:p>
          <a:p>
            <a:pPr marL="342900" indent="-228600" defTabSz="914400">
              <a:lnSpc>
                <a:spcPct val="90000"/>
              </a:lnSpc>
              <a:spcAft>
                <a:spcPts val="600"/>
              </a:spcAft>
              <a:buFont typeface="Arial" panose="020B0604020202020204" pitchFamily="34" charset="0"/>
              <a:buChar char="•"/>
            </a:pPr>
            <a:endParaRPr lang="en-US" sz="2400" dirty="0"/>
          </a:p>
          <a:p>
            <a:pPr marL="342900" indent="-228600" defTabSz="914400">
              <a:lnSpc>
                <a:spcPct val="90000"/>
              </a:lnSpc>
              <a:spcAft>
                <a:spcPts val="600"/>
              </a:spcAft>
              <a:buFont typeface="Arial" panose="020B0604020202020204" pitchFamily="34" charset="0"/>
              <a:buChar char="•"/>
            </a:pPr>
            <a:endParaRPr lang="en-US" sz="2400" dirty="0"/>
          </a:p>
        </p:txBody>
      </p:sp>
    </p:spTree>
    <p:extLst>
      <p:ext uri="{BB962C8B-B14F-4D97-AF65-F5344CB8AC3E}">
        <p14:creationId xmlns:p14="http://schemas.microsoft.com/office/powerpoint/2010/main" val="7646162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863144B-989C-4947-AC95-DC14104C86F2}"/>
              </a:ext>
            </a:extLst>
          </p:cNvPr>
          <p:cNvSpPr txBox="1"/>
          <p:nvPr/>
        </p:nvSpPr>
        <p:spPr>
          <a:xfrm>
            <a:off x="986013" y="344384"/>
            <a:ext cx="9845190" cy="948644"/>
          </a:xfrm>
          <a:prstGeom prst="rect">
            <a:avLst/>
          </a:prstGeom>
        </p:spPr>
        <p:txBody>
          <a:bodyPr vert="horz" lIns="91440" tIns="45720" rIns="91440" bIns="45720" rtlCol="0" anchor="ctr">
            <a:normAutofit fontScale="92500" lnSpcReduction="20000"/>
          </a:bodyPr>
          <a:lstStyle/>
          <a:p>
            <a:pPr defTabSz="914400">
              <a:lnSpc>
                <a:spcPct val="90000"/>
              </a:lnSpc>
              <a:spcBef>
                <a:spcPct val="0"/>
              </a:spcBef>
              <a:spcAft>
                <a:spcPts val="600"/>
              </a:spcAft>
            </a:pPr>
            <a:r>
              <a:rPr lang="en-US" sz="4000" cap="all" dirty="0">
                <a:latin typeface="+mj-lt"/>
                <a:ea typeface="+mj-ea"/>
                <a:cs typeface="+mj-cs"/>
              </a:rPr>
              <a:t>Risks in foreign investments and risk insurance</a:t>
            </a:r>
          </a:p>
        </p:txBody>
      </p:sp>
      <p:sp>
        <p:nvSpPr>
          <p:cNvPr id="6" name="TextBox 5">
            <a:extLst>
              <a:ext uri="{FF2B5EF4-FFF2-40B4-BE49-F238E27FC236}">
                <a16:creationId xmlns:a16="http://schemas.microsoft.com/office/drawing/2014/main" id="{219900B9-C153-7541-BEE9-024CB3629613}"/>
              </a:ext>
            </a:extLst>
          </p:cNvPr>
          <p:cNvSpPr txBox="1"/>
          <p:nvPr/>
        </p:nvSpPr>
        <p:spPr>
          <a:xfrm>
            <a:off x="986013" y="1374773"/>
            <a:ext cx="10117416" cy="4996441"/>
          </a:xfrm>
          <a:prstGeom prst="rect">
            <a:avLst/>
          </a:prstGeom>
        </p:spPr>
        <p:txBody>
          <a:bodyPr vert="horz" lIns="91440" tIns="45720" rIns="91440" bIns="45720" rtlCol="0" anchor="t">
            <a:normAutofit/>
          </a:bodyPr>
          <a:lstStyle/>
          <a:p>
            <a:pPr marL="342900" indent="-228600" defTabSz="914400">
              <a:lnSpc>
                <a:spcPct val="90000"/>
              </a:lnSpc>
              <a:spcAft>
                <a:spcPts val="600"/>
              </a:spcAft>
              <a:buFont typeface="Arial" panose="020B0604020202020204" pitchFamily="34" charset="0"/>
              <a:buChar char="•"/>
            </a:pPr>
            <a:r>
              <a:rPr lang="en-US" sz="2400" dirty="0"/>
              <a:t>When deciding to invest, political stability and security are the two most important factors that foreign investors take into account. </a:t>
            </a:r>
          </a:p>
          <a:p>
            <a:pPr marL="342900" indent="-228600" defTabSz="914400">
              <a:lnSpc>
                <a:spcPct val="90000"/>
              </a:lnSpc>
              <a:spcAft>
                <a:spcPts val="600"/>
              </a:spcAft>
              <a:buFont typeface="Arial" panose="020B0604020202020204" pitchFamily="34" charset="0"/>
              <a:buChar char="•"/>
            </a:pPr>
            <a:r>
              <a:rPr lang="en-US" sz="2400" dirty="0"/>
              <a:t>Furthermore, investors consider the legal and regulatory environment to be one of the most important factors shaping their investment entry decisions.</a:t>
            </a:r>
          </a:p>
          <a:p>
            <a:pPr marL="342900" indent="-228600" defTabSz="914400">
              <a:lnSpc>
                <a:spcPct val="90000"/>
              </a:lnSpc>
              <a:spcAft>
                <a:spcPts val="600"/>
              </a:spcAft>
              <a:buFont typeface="Arial" panose="020B0604020202020204" pitchFamily="34" charset="0"/>
              <a:buChar char="•"/>
            </a:pPr>
            <a:r>
              <a:rPr lang="en-US" sz="2400" dirty="0"/>
              <a:t>Higher institutional quality attracts more FDIs. </a:t>
            </a:r>
          </a:p>
          <a:p>
            <a:pPr marL="114300" defTabSz="914400">
              <a:lnSpc>
                <a:spcPct val="90000"/>
              </a:lnSpc>
              <a:spcAft>
                <a:spcPts val="600"/>
              </a:spcAft>
            </a:pPr>
            <a:endParaRPr lang="en-US" sz="2400" dirty="0"/>
          </a:p>
          <a:p>
            <a:pPr marL="342900" indent="-228600" defTabSz="914400">
              <a:lnSpc>
                <a:spcPct val="90000"/>
              </a:lnSpc>
              <a:spcAft>
                <a:spcPts val="600"/>
              </a:spcAft>
              <a:buFont typeface="Arial" panose="020B0604020202020204" pitchFamily="34" charset="0"/>
              <a:buChar char="•"/>
            </a:pPr>
            <a:endParaRPr lang="en-US" sz="2400" dirty="0"/>
          </a:p>
        </p:txBody>
      </p:sp>
    </p:spTree>
    <p:extLst>
      <p:ext uri="{BB962C8B-B14F-4D97-AF65-F5344CB8AC3E}">
        <p14:creationId xmlns:p14="http://schemas.microsoft.com/office/powerpoint/2010/main" val="7205422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219900B9-C153-7541-BEE9-024CB3629613}"/>
              </a:ext>
            </a:extLst>
          </p:cNvPr>
          <p:cNvSpPr txBox="1"/>
          <p:nvPr/>
        </p:nvSpPr>
        <p:spPr>
          <a:xfrm>
            <a:off x="986013" y="1374773"/>
            <a:ext cx="10117416" cy="4996441"/>
          </a:xfrm>
          <a:prstGeom prst="rect">
            <a:avLst/>
          </a:prstGeom>
        </p:spPr>
        <p:txBody>
          <a:bodyPr vert="horz" lIns="91440" tIns="45720" rIns="91440" bIns="45720" rtlCol="0" anchor="t">
            <a:normAutofit/>
          </a:bodyPr>
          <a:lstStyle/>
          <a:p>
            <a:pPr marL="114300" defTabSz="914400">
              <a:lnSpc>
                <a:spcPct val="90000"/>
              </a:lnSpc>
              <a:spcAft>
                <a:spcPts val="600"/>
              </a:spcAft>
            </a:pPr>
            <a:endParaRPr lang="en-US" sz="2400" dirty="0"/>
          </a:p>
          <a:p>
            <a:pPr marL="114300" defTabSz="914400">
              <a:lnSpc>
                <a:spcPct val="90000"/>
              </a:lnSpc>
              <a:spcAft>
                <a:spcPts val="600"/>
              </a:spcAft>
            </a:pPr>
            <a:r>
              <a:rPr lang="en-GR" sz="2400" b="1" u="sng" dirty="0">
                <a:solidFill>
                  <a:schemeClr val="accent3"/>
                </a:solidFill>
              </a:rPr>
              <a:t>The National Treatment Standard (NT)</a:t>
            </a:r>
          </a:p>
          <a:p>
            <a:pPr marL="342900" indent="-228600" defTabSz="914400">
              <a:lnSpc>
                <a:spcPct val="90000"/>
              </a:lnSpc>
              <a:spcAft>
                <a:spcPts val="600"/>
              </a:spcAft>
              <a:buFont typeface="Arial" panose="020B0604020202020204" pitchFamily="34" charset="0"/>
              <a:buChar char="•"/>
            </a:pPr>
            <a:r>
              <a:rPr lang="en-US" sz="2400" dirty="0"/>
              <a:t>The national treatment standard seeks to ensure a degree of competitive equality between national and foreign investors.</a:t>
            </a:r>
          </a:p>
          <a:p>
            <a:pPr marL="342900" indent="-228600" defTabSz="914400">
              <a:lnSpc>
                <a:spcPct val="90000"/>
              </a:lnSpc>
              <a:spcAft>
                <a:spcPts val="600"/>
              </a:spcAft>
              <a:buFont typeface="Arial" panose="020B0604020202020204" pitchFamily="34" charset="0"/>
              <a:buChar char="•"/>
            </a:pPr>
            <a:r>
              <a:rPr lang="en-US" sz="2400" dirty="0"/>
              <a:t>National treatment is a relative standard based on the treatment given to other investors – identification of the appropriate comparator. </a:t>
            </a:r>
          </a:p>
          <a:p>
            <a:pPr marL="342900" indent="-228600" defTabSz="914400">
              <a:lnSpc>
                <a:spcPct val="90000"/>
              </a:lnSpc>
              <a:spcAft>
                <a:spcPts val="600"/>
              </a:spcAft>
              <a:buFont typeface="Arial" panose="020B0604020202020204" pitchFamily="34" charset="0"/>
              <a:buChar char="•"/>
            </a:pPr>
            <a:endParaRPr lang="en-US" sz="2400" dirty="0"/>
          </a:p>
          <a:p>
            <a:pPr marL="342900" indent="-228600" defTabSz="914400">
              <a:lnSpc>
                <a:spcPct val="90000"/>
              </a:lnSpc>
              <a:spcAft>
                <a:spcPts val="600"/>
              </a:spcAft>
              <a:buFont typeface="Arial" panose="020B0604020202020204" pitchFamily="34" charset="0"/>
              <a:buChar char="•"/>
            </a:pPr>
            <a:endParaRPr lang="en-US" sz="2400" dirty="0"/>
          </a:p>
        </p:txBody>
      </p:sp>
      <p:sp>
        <p:nvSpPr>
          <p:cNvPr id="2" name="TextBox 1">
            <a:extLst>
              <a:ext uri="{FF2B5EF4-FFF2-40B4-BE49-F238E27FC236}">
                <a16:creationId xmlns:a16="http://schemas.microsoft.com/office/drawing/2014/main" id="{D442F3BA-49CC-6586-F5F9-2587015AAF76}"/>
              </a:ext>
            </a:extLst>
          </p:cNvPr>
          <p:cNvSpPr txBox="1"/>
          <p:nvPr/>
        </p:nvSpPr>
        <p:spPr>
          <a:xfrm>
            <a:off x="986013" y="344384"/>
            <a:ext cx="9845190" cy="948644"/>
          </a:xfrm>
          <a:prstGeom prst="rect">
            <a:avLst/>
          </a:prstGeom>
        </p:spPr>
        <p:txBody>
          <a:bodyPr vert="horz" lIns="91440" tIns="45720" rIns="91440" bIns="45720" rtlCol="0" anchor="ctr">
            <a:normAutofit/>
          </a:bodyPr>
          <a:lstStyle/>
          <a:p>
            <a:pPr defTabSz="914400">
              <a:lnSpc>
                <a:spcPct val="90000"/>
              </a:lnSpc>
              <a:spcBef>
                <a:spcPct val="0"/>
              </a:spcBef>
              <a:spcAft>
                <a:spcPts val="600"/>
              </a:spcAft>
            </a:pPr>
            <a:r>
              <a:rPr lang="en-US" sz="4000" cap="all" dirty="0">
                <a:latin typeface="+mj-lt"/>
                <a:ea typeface="+mj-ea"/>
                <a:cs typeface="+mj-cs"/>
              </a:rPr>
              <a:t>Standards of Protection II</a:t>
            </a:r>
          </a:p>
        </p:txBody>
      </p:sp>
    </p:spTree>
    <p:extLst>
      <p:ext uri="{BB962C8B-B14F-4D97-AF65-F5344CB8AC3E}">
        <p14:creationId xmlns:p14="http://schemas.microsoft.com/office/powerpoint/2010/main" val="40264265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863144B-989C-4947-AC95-DC14104C86F2}"/>
              </a:ext>
            </a:extLst>
          </p:cNvPr>
          <p:cNvSpPr txBox="1"/>
          <p:nvPr/>
        </p:nvSpPr>
        <p:spPr>
          <a:xfrm>
            <a:off x="986013" y="344384"/>
            <a:ext cx="9845190" cy="948644"/>
          </a:xfrm>
          <a:prstGeom prst="rect">
            <a:avLst/>
          </a:prstGeom>
        </p:spPr>
        <p:txBody>
          <a:bodyPr vert="horz" lIns="91440" tIns="45720" rIns="91440" bIns="45720" rtlCol="0" anchor="ctr">
            <a:normAutofit fontScale="92500" lnSpcReduction="20000"/>
          </a:bodyPr>
          <a:lstStyle/>
          <a:p>
            <a:pPr defTabSz="914400">
              <a:lnSpc>
                <a:spcPct val="90000"/>
              </a:lnSpc>
              <a:spcBef>
                <a:spcPct val="0"/>
              </a:spcBef>
              <a:spcAft>
                <a:spcPts val="600"/>
              </a:spcAft>
            </a:pPr>
            <a:r>
              <a:rPr lang="en-US" sz="4000" cap="all" dirty="0">
                <a:latin typeface="+mj-lt"/>
                <a:ea typeface="+mj-ea"/>
                <a:cs typeface="+mj-cs"/>
              </a:rPr>
              <a:t>Risks in foreign investments and risk insurance</a:t>
            </a:r>
          </a:p>
        </p:txBody>
      </p:sp>
      <p:sp>
        <p:nvSpPr>
          <p:cNvPr id="6" name="TextBox 5">
            <a:extLst>
              <a:ext uri="{FF2B5EF4-FFF2-40B4-BE49-F238E27FC236}">
                <a16:creationId xmlns:a16="http://schemas.microsoft.com/office/drawing/2014/main" id="{219900B9-C153-7541-BEE9-024CB3629613}"/>
              </a:ext>
            </a:extLst>
          </p:cNvPr>
          <p:cNvSpPr txBox="1"/>
          <p:nvPr/>
        </p:nvSpPr>
        <p:spPr>
          <a:xfrm>
            <a:off x="986013" y="1374773"/>
            <a:ext cx="10117416" cy="4996441"/>
          </a:xfrm>
          <a:prstGeom prst="rect">
            <a:avLst/>
          </a:prstGeom>
        </p:spPr>
        <p:txBody>
          <a:bodyPr vert="horz" lIns="91440" tIns="45720" rIns="91440" bIns="45720" rtlCol="0" anchor="t">
            <a:normAutofit/>
          </a:bodyPr>
          <a:lstStyle/>
          <a:p>
            <a:pPr marL="114300" defTabSz="914400">
              <a:lnSpc>
                <a:spcPct val="90000"/>
              </a:lnSpc>
              <a:spcAft>
                <a:spcPts val="600"/>
              </a:spcAft>
            </a:pPr>
            <a:r>
              <a:rPr lang="en-US" sz="2400" b="1" dirty="0"/>
              <a:t>Tools to help mitigate political risks</a:t>
            </a:r>
          </a:p>
          <a:p>
            <a:pPr marL="342900" indent="-228600" defTabSz="914400">
              <a:lnSpc>
                <a:spcPct val="90000"/>
              </a:lnSpc>
              <a:spcAft>
                <a:spcPts val="600"/>
              </a:spcAft>
              <a:buFont typeface="Arial" panose="020B0604020202020204" pitchFamily="34" charset="0"/>
              <a:buChar char="•"/>
            </a:pPr>
            <a:r>
              <a:rPr lang="en-US" sz="2400" dirty="0"/>
              <a:t>Direct engagement with local public authorities.</a:t>
            </a:r>
          </a:p>
          <a:p>
            <a:pPr marL="342900" indent="-228600" defTabSz="914400">
              <a:lnSpc>
                <a:spcPct val="90000"/>
              </a:lnSpc>
              <a:spcAft>
                <a:spcPts val="600"/>
              </a:spcAft>
              <a:buFont typeface="Arial" panose="020B0604020202020204" pitchFamily="34" charset="0"/>
              <a:buChar char="•"/>
            </a:pPr>
            <a:r>
              <a:rPr lang="en-US" sz="2400" dirty="0"/>
              <a:t>Risk analysis and risk consultants. </a:t>
            </a:r>
          </a:p>
          <a:p>
            <a:pPr marL="342900" indent="-228600" defTabSz="914400">
              <a:lnSpc>
                <a:spcPct val="90000"/>
              </a:lnSpc>
              <a:spcAft>
                <a:spcPts val="600"/>
              </a:spcAft>
              <a:buFont typeface="Arial" panose="020B0604020202020204" pitchFamily="34" charset="0"/>
              <a:buChar char="•"/>
            </a:pPr>
            <a:r>
              <a:rPr lang="en-US" sz="2400" dirty="0"/>
              <a:t>Political risk insurance – costly - does not cover all types of risks. </a:t>
            </a:r>
          </a:p>
          <a:p>
            <a:pPr marL="342900" indent="-228600" defTabSz="914400">
              <a:lnSpc>
                <a:spcPct val="90000"/>
              </a:lnSpc>
              <a:spcAft>
                <a:spcPts val="600"/>
              </a:spcAft>
              <a:buFont typeface="Arial" panose="020B0604020202020204" pitchFamily="34" charset="0"/>
              <a:buChar char="•"/>
            </a:pPr>
            <a:r>
              <a:rPr lang="en-US" sz="2400" dirty="0"/>
              <a:t>Improvement of the legal framework that protects investors.</a:t>
            </a:r>
          </a:p>
          <a:p>
            <a:pPr marL="342900" indent="-228600" defTabSz="914400">
              <a:lnSpc>
                <a:spcPct val="90000"/>
              </a:lnSpc>
              <a:spcAft>
                <a:spcPts val="600"/>
              </a:spcAft>
              <a:buFont typeface="Arial" panose="020B0604020202020204" pitchFamily="34" charset="0"/>
              <a:buChar char="•"/>
            </a:pPr>
            <a:r>
              <a:rPr lang="en-US" sz="2400" dirty="0"/>
              <a:t>Standards of protection and the rule of law = predictability, certainty.</a:t>
            </a:r>
          </a:p>
          <a:p>
            <a:pPr marL="114300" defTabSz="914400">
              <a:lnSpc>
                <a:spcPct val="90000"/>
              </a:lnSpc>
              <a:spcAft>
                <a:spcPts val="600"/>
              </a:spcAft>
            </a:pPr>
            <a:endParaRPr lang="en-US" sz="2400" dirty="0"/>
          </a:p>
          <a:p>
            <a:pPr marL="342900" indent="-228600" defTabSz="914400">
              <a:lnSpc>
                <a:spcPct val="90000"/>
              </a:lnSpc>
              <a:spcAft>
                <a:spcPts val="600"/>
              </a:spcAft>
              <a:buFont typeface="Arial" panose="020B0604020202020204" pitchFamily="34" charset="0"/>
              <a:buChar char="•"/>
            </a:pPr>
            <a:endParaRPr lang="en-US" sz="2400" dirty="0"/>
          </a:p>
        </p:txBody>
      </p:sp>
    </p:spTree>
    <p:extLst>
      <p:ext uri="{BB962C8B-B14F-4D97-AF65-F5344CB8AC3E}">
        <p14:creationId xmlns:p14="http://schemas.microsoft.com/office/powerpoint/2010/main" val="40699882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863144B-989C-4947-AC95-DC14104C86F2}"/>
              </a:ext>
            </a:extLst>
          </p:cNvPr>
          <p:cNvSpPr txBox="1"/>
          <p:nvPr/>
        </p:nvSpPr>
        <p:spPr>
          <a:xfrm>
            <a:off x="986013" y="344384"/>
            <a:ext cx="9845190" cy="948644"/>
          </a:xfrm>
          <a:prstGeom prst="rect">
            <a:avLst/>
          </a:prstGeom>
        </p:spPr>
        <p:txBody>
          <a:bodyPr vert="horz" lIns="91440" tIns="45720" rIns="91440" bIns="45720" rtlCol="0" anchor="ctr">
            <a:normAutofit fontScale="92500" lnSpcReduction="20000"/>
          </a:bodyPr>
          <a:lstStyle/>
          <a:p>
            <a:pPr defTabSz="914400">
              <a:lnSpc>
                <a:spcPct val="90000"/>
              </a:lnSpc>
              <a:spcBef>
                <a:spcPct val="0"/>
              </a:spcBef>
              <a:spcAft>
                <a:spcPts val="600"/>
              </a:spcAft>
            </a:pPr>
            <a:r>
              <a:rPr lang="en-US" sz="4000" cap="all" dirty="0">
                <a:latin typeface="+mj-lt"/>
                <a:ea typeface="+mj-ea"/>
                <a:cs typeface="+mj-cs"/>
              </a:rPr>
              <a:t>Risks in foreign investments and risk insurance</a:t>
            </a:r>
          </a:p>
        </p:txBody>
      </p:sp>
      <p:sp>
        <p:nvSpPr>
          <p:cNvPr id="6" name="TextBox 5">
            <a:extLst>
              <a:ext uri="{FF2B5EF4-FFF2-40B4-BE49-F238E27FC236}">
                <a16:creationId xmlns:a16="http://schemas.microsoft.com/office/drawing/2014/main" id="{219900B9-C153-7541-BEE9-024CB3629613}"/>
              </a:ext>
            </a:extLst>
          </p:cNvPr>
          <p:cNvSpPr txBox="1"/>
          <p:nvPr/>
        </p:nvSpPr>
        <p:spPr>
          <a:xfrm>
            <a:off x="986013" y="1374773"/>
            <a:ext cx="10117416" cy="4996441"/>
          </a:xfrm>
          <a:prstGeom prst="rect">
            <a:avLst/>
          </a:prstGeom>
        </p:spPr>
        <p:txBody>
          <a:bodyPr vert="horz" lIns="91440" tIns="45720" rIns="91440" bIns="45720" rtlCol="0" anchor="t">
            <a:normAutofit/>
          </a:bodyPr>
          <a:lstStyle/>
          <a:p>
            <a:pPr marL="342900" indent="-228600" defTabSz="914400">
              <a:lnSpc>
                <a:spcPct val="90000"/>
              </a:lnSpc>
              <a:spcAft>
                <a:spcPts val="600"/>
              </a:spcAft>
              <a:buFont typeface="Arial" panose="020B0604020202020204" pitchFamily="34" charset="0"/>
              <a:buChar char="•"/>
            </a:pPr>
            <a:r>
              <a:rPr lang="en-US" sz="2400" dirty="0"/>
              <a:t>1950s: insurers run by governments that promoted outgoing investment by their nationals. </a:t>
            </a:r>
          </a:p>
          <a:p>
            <a:pPr marL="342900" indent="-228600" defTabSz="914400">
              <a:lnSpc>
                <a:spcPct val="90000"/>
              </a:lnSpc>
              <a:spcAft>
                <a:spcPts val="600"/>
              </a:spcAft>
              <a:buFont typeface="Arial" panose="020B0604020202020204" pitchFamily="34" charset="0"/>
              <a:buChar char="•"/>
            </a:pPr>
            <a:r>
              <a:rPr lang="en-US" sz="2400" dirty="0"/>
              <a:t>1970s: private insurers</a:t>
            </a:r>
          </a:p>
          <a:p>
            <a:pPr marL="342900" indent="-228600" defTabSz="914400">
              <a:lnSpc>
                <a:spcPct val="90000"/>
              </a:lnSpc>
              <a:spcAft>
                <a:spcPts val="600"/>
              </a:spcAft>
              <a:buFont typeface="Arial" panose="020B0604020202020204" pitchFamily="34" charset="0"/>
              <a:buChar char="•"/>
            </a:pPr>
            <a:r>
              <a:rPr lang="en-US" sz="2400" dirty="0"/>
              <a:t>1985: establishment of the </a:t>
            </a:r>
            <a:r>
              <a:rPr lang="en-US" sz="2400" b="1" dirty="0"/>
              <a:t>Multilateral Investment Agency Guarantee agency (MIGA) </a:t>
            </a:r>
            <a:r>
              <a:rPr lang="en-US" sz="2400" dirty="0"/>
              <a:t>by the World Bank. </a:t>
            </a:r>
          </a:p>
          <a:p>
            <a:pPr marL="342900" indent="-228600" defTabSz="914400">
              <a:lnSpc>
                <a:spcPct val="90000"/>
              </a:lnSpc>
              <a:spcAft>
                <a:spcPts val="600"/>
              </a:spcAft>
              <a:buFont typeface="Arial" panose="020B0604020202020204" pitchFamily="34" charset="0"/>
              <a:buChar char="•"/>
            </a:pPr>
            <a:r>
              <a:rPr lang="en-US" sz="2400" dirty="0"/>
              <a:t>‘the flow of foreign investment to developing countries would be facilitated and further encouraged by alleviating concerns related to non-commercial risks’.</a:t>
            </a:r>
          </a:p>
          <a:p>
            <a:pPr marL="342900" indent="-228600" defTabSz="914400">
              <a:lnSpc>
                <a:spcPct val="90000"/>
              </a:lnSpc>
              <a:spcAft>
                <a:spcPts val="600"/>
              </a:spcAft>
              <a:buFont typeface="Arial" panose="020B0604020202020204" pitchFamily="34" charset="0"/>
              <a:buChar char="•"/>
            </a:pPr>
            <a:r>
              <a:rPr lang="en-US" sz="2400" dirty="0"/>
              <a:t>Covered risks are usually expropriation, non-convertibility of currency and political violence. </a:t>
            </a:r>
          </a:p>
          <a:p>
            <a:pPr marL="342900" indent="-228600" defTabSz="914400">
              <a:lnSpc>
                <a:spcPct val="90000"/>
              </a:lnSpc>
              <a:spcAft>
                <a:spcPts val="600"/>
              </a:spcAft>
              <a:buFont typeface="Arial" panose="020B0604020202020204" pitchFamily="34" charset="0"/>
              <a:buChar char="•"/>
            </a:pPr>
            <a:endParaRPr lang="en-US" sz="2400" dirty="0"/>
          </a:p>
          <a:p>
            <a:pPr marL="342900" indent="-228600" defTabSz="914400">
              <a:lnSpc>
                <a:spcPct val="90000"/>
              </a:lnSpc>
              <a:spcAft>
                <a:spcPts val="600"/>
              </a:spcAft>
              <a:buFont typeface="Arial" panose="020B0604020202020204" pitchFamily="34" charset="0"/>
              <a:buChar char="•"/>
            </a:pPr>
            <a:endParaRPr lang="en-US" sz="2400" dirty="0"/>
          </a:p>
        </p:txBody>
      </p:sp>
    </p:spTree>
    <p:extLst>
      <p:ext uri="{BB962C8B-B14F-4D97-AF65-F5344CB8AC3E}">
        <p14:creationId xmlns:p14="http://schemas.microsoft.com/office/powerpoint/2010/main" val="25063448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863144B-989C-4947-AC95-DC14104C86F2}"/>
              </a:ext>
            </a:extLst>
          </p:cNvPr>
          <p:cNvSpPr txBox="1"/>
          <p:nvPr/>
        </p:nvSpPr>
        <p:spPr>
          <a:xfrm>
            <a:off x="986013" y="344384"/>
            <a:ext cx="9845190" cy="948644"/>
          </a:xfrm>
          <a:prstGeom prst="rect">
            <a:avLst/>
          </a:prstGeom>
        </p:spPr>
        <p:txBody>
          <a:bodyPr vert="horz" lIns="91440" tIns="45720" rIns="91440" bIns="45720" rtlCol="0" anchor="ctr">
            <a:normAutofit fontScale="92500" lnSpcReduction="20000"/>
          </a:bodyPr>
          <a:lstStyle/>
          <a:p>
            <a:pPr defTabSz="914400">
              <a:lnSpc>
                <a:spcPct val="90000"/>
              </a:lnSpc>
              <a:spcBef>
                <a:spcPct val="0"/>
              </a:spcBef>
              <a:spcAft>
                <a:spcPts val="600"/>
              </a:spcAft>
            </a:pPr>
            <a:r>
              <a:rPr lang="en-US" sz="4000" cap="all" dirty="0">
                <a:latin typeface="+mj-lt"/>
                <a:ea typeface="+mj-ea"/>
                <a:cs typeface="+mj-cs"/>
              </a:rPr>
              <a:t>Risks in foreign investments and risk insurance</a:t>
            </a:r>
          </a:p>
        </p:txBody>
      </p:sp>
      <p:sp>
        <p:nvSpPr>
          <p:cNvPr id="6" name="TextBox 5">
            <a:extLst>
              <a:ext uri="{FF2B5EF4-FFF2-40B4-BE49-F238E27FC236}">
                <a16:creationId xmlns:a16="http://schemas.microsoft.com/office/drawing/2014/main" id="{219900B9-C153-7541-BEE9-024CB3629613}"/>
              </a:ext>
            </a:extLst>
          </p:cNvPr>
          <p:cNvSpPr txBox="1"/>
          <p:nvPr/>
        </p:nvSpPr>
        <p:spPr>
          <a:xfrm>
            <a:off x="986013" y="1374773"/>
            <a:ext cx="10117416" cy="4996441"/>
          </a:xfrm>
          <a:prstGeom prst="rect">
            <a:avLst/>
          </a:prstGeom>
        </p:spPr>
        <p:txBody>
          <a:bodyPr vert="horz" lIns="91440" tIns="45720" rIns="91440" bIns="45720" rtlCol="0" anchor="t">
            <a:normAutofit fontScale="92500"/>
          </a:bodyPr>
          <a:lstStyle/>
          <a:p>
            <a:pPr marL="342900" indent="-228600" defTabSz="914400">
              <a:lnSpc>
                <a:spcPct val="90000"/>
              </a:lnSpc>
              <a:spcAft>
                <a:spcPts val="600"/>
              </a:spcAft>
              <a:buFont typeface="Arial" panose="020B0604020202020204" pitchFamily="34" charset="0"/>
              <a:buChar char="•"/>
            </a:pPr>
            <a:r>
              <a:rPr lang="en-US" sz="2400" dirty="0"/>
              <a:t>Private insurers have an advantage vis-à-vis the public sector of being able to tailor their products to the need of the individual company insured. They have the option to price and accept or reject risk based on commercial considerations and are able to act speedily and flexible.</a:t>
            </a:r>
          </a:p>
          <a:p>
            <a:pPr marL="342900" indent="-228600" defTabSz="914400">
              <a:lnSpc>
                <a:spcPct val="90000"/>
              </a:lnSpc>
              <a:spcAft>
                <a:spcPts val="600"/>
              </a:spcAft>
              <a:buFont typeface="Arial" panose="020B0604020202020204" pitchFamily="34" charset="0"/>
              <a:buChar char="•"/>
            </a:pPr>
            <a:r>
              <a:rPr lang="en-US" sz="2400" dirty="0"/>
              <a:t>The public sector offers coverage for up to 20 years while private companies usually limit their risk by offering protection for much shorter period, sometimes only for three years. </a:t>
            </a:r>
          </a:p>
          <a:p>
            <a:pPr marL="342900" indent="-228600" defTabSz="914400">
              <a:lnSpc>
                <a:spcPct val="90000"/>
              </a:lnSpc>
              <a:spcAft>
                <a:spcPts val="600"/>
              </a:spcAft>
              <a:buFont typeface="Arial" panose="020B0604020202020204" pitchFamily="34" charset="0"/>
              <a:buChar char="•"/>
            </a:pPr>
            <a:r>
              <a:rPr lang="en-US" sz="2400" dirty="0"/>
              <a:t>MIGA only insures risk in MIGA member countries where there is a bilateral agreement between MIGA and the host government.</a:t>
            </a:r>
          </a:p>
          <a:p>
            <a:pPr marL="342900" indent="-228600" defTabSz="914400">
              <a:lnSpc>
                <a:spcPct val="90000"/>
              </a:lnSpc>
              <a:spcAft>
                <a:spcPts val="600"/>
              </a:spcAft>
              <a:buFont typeface="Arial" panose="020B0604020202020204" pitchFamily="34" charset="0"/>
              <a:buChar char="•"/>
            </a:pPr>
            <a:r>
              <a:rPr lang="en-US" sz="2400" dirty="0"/>
              <a:t>Risks of war and civil disturbance are generally covered. OPIC (and most other government insurers and the larger private sector underwriters) will not cover projects that violate international environmental standards, create unreasonable health risks, or fail to respect human rights, in particular workers' rights.</a:t>
            </a:r>
          </a:p>
          <a:p>
            <a:pPr marL="342900" indent="-228600" defTabSz="914400">
              <a:lnSpc>
                <a:spcPct val="90000"/>
              </a:lnSpc>
              <a:spcAft>
                <a:spcPts val="600"/>
              </a:spcAft>
              <a:buFont typeface="Arial" panose="020B0604020202020204" pitchFamily="34" charset="0"/>
              <a:buChar char="•"/>
            </a:pPr>
            <a:endParaRPr lang="en-US" sz="2400" dirty="0"/>
          </a:p>
        </p:txBody>
      </p:sp>
    </p:spTree>
    <p:extLst>
      <p:ext uri="{BB962C8B-B14F-4D97-AF65-F5344CB8AC3E}">
        <p14:creationId xmlns:p14="http://schemas.microsoft.com/office/powerpoint/2010/main" val="6603197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863144B-989C-4947-AC95-DC14104C86F2}"/>
              </a:ext>
            </a:extLst>
          </p:cNvPr>
          <p:cNvSpPr txBox="1"/>
          <p:nvPr/>
        </p:nvSpPr>
        <p:spPr>
          <a:xfrm>
            <a:off x="986013" y="344384"/>
            <a:ext cx="9845190" cy="948644"/>
          </a:xfrm>
          <a:prstGeom prst="rect">
            <a:avLst/>
          </a:prstGeom>
        </p:spPr>
        <p:txBody>
          <a:bodyPr vert="horz" lIns="91440" tIns="45720" rIns="91440" bIns="45720" rtlCol="0" anchor="ctr">
            <a:normAutofit/>
          </a:bodyPr>
          <a:lstStyle/>
          <a:p>
            <a:pPr defTabSz="914400">
              <a:lnSpc>
                <a:spcPct val="90000"/>
              </a:lnSpc>
              <a:spcBef>
                <a:spcPct val="0"/>
              </a:spcBef>
              <a:spcAft>
                <a:spcPts val="600"/>
              </a:spcAft>
            </a:pPr>
            <a:r>
              <a:rPr lang="en-US" sz="4000" cap="all" dirty="0">
                <a:latin typeface="+mj-lt"/>
                <a:ea typeface="+mj-ea"/>
                <a:cs typeface="+mj-cs"/>
              </a:rPr>
              <a:t>Standards of Protection II</a:t>
            </a:r>
          </a:p>
        </p:txBody>
      </p:sp>
      <p:sp>
        <p:nvSpPr>
          <p:cNvPr id="6" name="TextBox 5">
            <a:extLst>
              <a:ext uri="{FF2B5EF4-FFF2-40B4-BE49-F238E27FC236}">
                <a16:creationId xmlns:a16="http://schemas.microsoft.com/office/drawing/2014/main" id="{219900B9-C153-7541-BEE9-024CB3629613}"/>
              </a:ext>
            </a:extLst>
          </p:cNvPr>
          <p:cNvSpPr txBox="1"/>
          <p:nvPr/>
        </p:nvSpPr>
        <p:spPr>
          <a:xfrm>
            <a:off x="986013" y="1374773"/>
            <a:ext cx="10117416" cy="4996441"/>
          </a:xfrm>
          <a:prstGeom prst="rect">
            <a:avLst/>
          </a:prstGeom>
        </p:spPr>
        <p:txBody>
          <a:bodyPr vert="horz" lIns="91440" tIns="45720" rIns="91440" bIns="45720" rtlCol="0" anchor="t">
            <a:normAutofit/>
          </a:bodyPr>
          <a:lstStyle/>
          <a:p>
            <a:pPr marL="342900" indent="-228600" defTabSz="914400">
              <a:lnSpc>
                <a:spcPct val="90000"/>
              </a:lnSpc>
              <a:spcAft>
                <a:spcPts val="600"/>
              </a:spcAft>
              <a:buFont typeface="Arial" panose="020B0604020202020204" pitchFamily="34" charset="0"/>
              <a:buChar char="•"/>
            </a:pPr>
            <a:r>
              <a:rPr lang="en-US" sz="2400" dirty="0"/>
              <a:t>Three steps of analysis will be necessary to determine whether the standard has been respected: </a:t>
            </a:r>
          </a:p>
          <a:p>
            <a:pPr marL="342900" indent="-228600" defTabSz="914400">
              <a:lnSpc>
                <a:spcPct val="90000"/>
              </a:lnSpc>
              <a:spcAft>
                <a:spcPts val="600"/>
              </a:spcAft>
              <a:buFont typeface="Arial" panose="020B0604020202020204" pitchFamily="34" charset="0"/>
              <a:buChar char="•"/>
            </a:pPr>
            <a:r>
              <a:rPr lang="en-US" sz="2400" dirty="0">
                <a:solidFill>
                  <a:schemeClr val="accent3"/>
                </a:solidFill>
              </a:rPr>
              <a:t>(a) </a:t>
            </a:r>
            <a:r>
              <a:rPr lang="en-US" sz="2400" dirty="0"/>
              <a:t>First, it has to be determined whether the foreign investor and the domestic investor are placed in 'a like situation' or in 'like circumstances’. </a:t>
            </a:r>
          </a:p>
          <a:p>
            <a:pPr marL="342900" indent="-228600" defTabSz="914400">
              <a:lnSpc>
                <a:spcPct val="90000"/>
              </a:lnSpc>
              <a:spcAft>
                <a:spcPts val="600"/>
              </a:spcAft>
              <a:buFont typeface="Arial" panose="020B0604020202020204" pitchFamily="34" charset="0"/>
              <a:buChar char="•"/>
            </a:pPr>
            <a:r>
              <a:rPr lang="en-US" sz="2400" dirty="0">
                <a:solidFill>
                  <a:schemeClr val="accent3"/>
                </a:solidFill>
              </a:rPr>
              <a:t>(b) </a:t>
            </a:r>
            <a:r>
              <a:rPr lang="en-US" sz="2400" dirty="0"/>
              <a:t>Second, it has to be determined whether the treatment accorded to the foreign investor is at least as favourable as the treatment accorded to domestic investors.</a:t>
            </a:r>
          </a:p>
          <a:p>
            <a:pPr marL="342900" indent="-228600" defTabSz="914400">
              <a:lnSpc>
                <a:spcPct val="90000"/>
              </a:lnSpc>
              <a:spcAft>
                <a:spcPts val="600"/>
              </a:spcAft>
              <a:buFont typeface="Arial" panose="020B0604020202020204" pitchFamily="34" charset="0"/>
              <a:buChar char="•"/>
            </a:pPr>
            <a:r>
              <a:rPr lang="en-US" sz="2400" dirty="0"/>
              <a:t> </a:t>
            </a:r>
            <a:r>
              <a:rPr lang="en-US" sz="2400" dirty="0">
                <a:solidFill>
                  <a:schemeClr val="accent3"/>
                </a:solidFill>
              </a:rPr>
              <a:t>(c) </a:t>
            </a:r>
            <a:r>
              <a:rPr lang="en-US" sz="2400" dirty="0"/>
              <a:t>Third, in the case of treatment that is less favourable, it must be determined whether the differentiation was justified.</a:t>
            </a:r>
          </a:p>
        </p:txBody>
      </p:sp>
    </p:spTree>
    <p:extLst>
      <p:ext uri="{BB962C8B-B14F-4D97-AF65-F5344CB8AC3E}">
        <p14:creationId xmlns:p14="http://schemas.microsoft.com/office/powerpoint/2010/main" val="28214040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863144B-989C-4947-AC95-DC14104C86F2}"/>
              </a:ext>
            </a:extLst>
          </p:cNvPr>
          <p:cNvSpPr txBox="1"/>
          <p:nvPr/>
        </p:nvSpPr>
        <p:spPr>
          <a:xfrm>
            <a:off x="986013" y="344384"/>
            <a:ext cx="9845190" cy="948644"/>
          </a:xfrm>
          <a:prstGeom prst="rect">
            <a:avLst/>
          </a:prstGeom>
        </p:spPr>
        <p:txBody>
          <a:bodyPr vert="horz" lIns="91440" tIns="45720" rIns="91440" bIns="45720" rtlCol="0" anchor="ctr">
            <a:normAutofit/>
          </a:bodyPr>
          <a:lstStyle/>
          <a:p>
            <a:pPr defTabSz="914400">
              <a:lnSpc>
                <a:spcPct val="90000"/>
              </a:lnSpc>
              <a:spcBef>
                <a:spcPct val="0"/>
              </a:spcBef>
              <a:spcAft>
                <a:spcPts val="600"/>
              </a:spcAft>
            </a:pPr>
            <a:r>
              <a:rPr lang="en-US" sz="4000" cap="all" dirty="0">
                <a:latin typeface="+mj-lt"/>
                <a:ea typeface="+mj-ea"/>
                <a:cs typeface="+mj-cs"/>
              </a:rPr>
              <a:t>Standards of Protection II</a:t>
            </a:r>
          </a:p>
        </p:txBody>
      </p:sp>
      <p:sp>
        <p:nvSpPr>
          <p:cNvPr id="6" name="TextBox 5">
            <a:extLst>
              <a:ext uri="{FF2B5EF4-FFF2-40B4-BE49-F238E27FC236}">
                <a16:creationId xmlns:a16="http://schemas.microsoft.com/office/drawing/2014/main" id="{219900B9-C153-7541-BEE9-024CB3629613}"/>
              </a:ext>
            </a:extLst>
          </p:cNvPr>
          <p:cNvSpPr txBox="1"/>
          <p:nvPr/>
        </p:nvSpPr>
        <p:spPr>
          <a:xfrm>
            <a:off x="986013" y="1374773"/>
            <a:ext cx="10117416" cy="4996441"/>
          </a:xfrm>
          <a:prstGeom prst="rect">
            <a:avLst/>
          </a:prstGeom>
        </p:spPr>
        <p:txBody>
          <a:bodyPr vert="horz" lIns="91440" tIns="45720" rIns="91440" bIns="45720" rtlCol="0" anchor="t">
            <a:normAutofit/>
          </a:bodyPr>
          <a:lstStyle/>
          <a:p>
            <a:pPr marL="114300" defTabSz="914400">
              <a:lnSpc>
                <a:spcPct val="90000"/>
              </a:lnSpc>
              <a:spcAft>
                <a:spcPts val="600"/>
              </a:spcAft>
            </a:pPr>
            <a:endParaRPr lang="en-US" sz="2400" dirty="0"/>
          </a:p>
          <a:p>
            <a:pPr marL="114300" defTabSz="914400">
              <a:lnSpc>
                <a:spcPct val="90000"/>
              </a:lnSpc>
              <a:spcAft>
                <a:spcPts val="600"/>
              </a:spcAft>
            </a:pPr>
            <a:r>
              <a:rPr lang="en-US" sz="2400" b="1" u="sng" dirty="0">
                <a:solidFill>
                  <a:schemeClr val="accent3"/>
                </a:solidFill>
              </a:rPr>
              <a:t>The Most-Favoured-Nation Treatment Standard (MFN)</a:t>
            </a:r>
            <a:endParaRPr lang="en-US" sz="2400" dirty="0">
              <a:solidFill>
                <a:schemeClr val="accent3"/>
              </a:solidFill>
            </a:endParaRPr>
          </a:p>
          <a:p>
            <a:pPr marL="342900" indent="-228600" defTabSz="914400">
              <a:lnSpc>
                <a:spcPct val="90000"/>
              </a:lnSpc>
              <a:spcAft>
                <a:spcPts val="600"/>
              </a:spcAft>
              <a:buFont typeface="Arial" panose="020B0604020202020204" pitchFamily="34" charset="0"/>
              <a:buChar char="•"/>
            </a:pPr>
            <a:r>
              <a:rPr lang="en-US" sz="2400" dirty="0"/>
              <a:t> The MFN along with NT safeguard foreign investors against discrimination. Both standards are comparative. However, the MFN clause compares the foreign investors with similarly situated foreign investors or investments.</a:t>
            </a:r>
            <a:endParaRPr lang="el-GR" sz="2400" dirty="0"/>
          </a:p>
          <a:p>
            <a:pPr marL="342900" indent="-228600" defTabSz="914400">
              <a:lnSpc>
                <a:spcPct val="90000"/>
              </a:lnSpc>
              <a:spcAft>
                <a:spcPts val="600"/>
              </a:spcAft>
              <a:buFont typeface="Arial" panose="020B0604020202020204" pitchFamily="34" charset="0"/>
              <a:buChar char="•"/>
            </a:pPr>
            <a:r>
              <a:rPr lang="en-US" sz="2400" dirty="0"/>
              <a:t>The MFN standard widens the rights of the investor. It enables foreign investors to profit from favourable treatment that may be given to nationals of third states by either contracting state.</a:t>
            </a:r>
          </a:p>
        </p:txBody>
      </p:sp>
    </p:spTree>
    <p:extLst>
      <p:ext uri="{BB962C8B-B14F-4D97-AF65-F5344CB8AC3E}">
        <p14:creationId xmlns:p14="http://schemas.microsoft.com/office/powerpoint/2010/main" val="1924642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863144B-989C-4947-AC95-DC14104C86F2}"/>
              </a:ext>
            </a:extLst>
          </p:cNvPr>
          <p:cNvSpPr txBox="1"/>
          <p:nvPr/>
        </p:nvSpPr>
        <p:spPr>
          <a:xfrm>
            <a:off x="986013" y="344384"/>
            <a:ext cx="9845190" cy="948644"/>
          </a:xfrm>
          <a:prstGeom prst="rect">
            <a:avLst/>
          </a:prstGeom>
        </p:spPr>
        <p:txBody>
          <a:bodyPr vert="horz" lIns="91440" tIns="45720" rIns="91440" bIns="45720" rtlCol="0" anchor="ctr">
            <a:normAutofit/>
          </a:bodyPr>
          <a:lstStyle/>
          <a:p>
            <a:pPr defTabSz="914400">
              <a:lnSpc>
                <a:spcPct val="90000"/>
              </a:lnSpc>
              <a:spcBef>
                <a:spcPct val="0"/>
              </a:spcBef>
              <a:spcAft>
                <a:spcPts val="600"/>
              </a:spcAft>
            </a:pPr>
            <a:r>
              <a:rPr lang="en-US" sz="4000" cap="all" dirty="0">
                <a:latin typeface="+mj-lt"/>
                <a:ea typeface="+mj-ea"/>
                <a:cs typeface="+mj-cs"/>
              </a:rPr>
              <a:t>Standards of Protection II</a:t>
            </a:r>
          </a:p>
        </p:txBody>
      </p:sp>
      <p:sp>
        <p:nvSpPr>
          <p:cNvPr id="6" name="TextBox 5">
            <a:extLst>
              <a:ext uri="{FF2B5EF4-FFF2-40B4-BE49-F238E27FC236}">
                <a16:creationId xmlns:a16="http://schemas.microsoft.com/office/drawing/2014/main" id="{219900B9-C153-7541-BEE9-024CB3629613}"/>
              </a:ext>
            </a:extLst>
          </p:cNvPr>
          <p:cNvSpPr txBox="1"/>
          <p:nvPr/>
        </p:nvSpPr>
        <p:spPr>
          <a:xfrm>
            <a:off x="986013" y="1374773"/>
            <a:ext cx="10117416" cy="4996441"/>
          </a:xfrm>
          <a:prstGeom prst="rect">
            <a:avLst/>
          </a:prstGeom>
        </p:spPr>
        <p:txBody>
          <a:bodyPr vert="horz" lIns="91440" tIns="45720" rIns="91440" bIns="45720" rtlCol="0" anchor="t">
            <a:normAutofit/>
          </a:bodyPr>
          <a:lstStyle/>
          <a:p>
            <a:pPr marL="342900" indent="-228600" defTabSz="914400">
              <a:lnSpc>
                <a:spcPct val="90000"/>
              </a:lnSpc>
              <a:spcAft>
                <a:spcPts val="600"/>
              </a:spcAft>
              <a:buFont typeface="Arial" panose="020B0604020202020204" pitchFamily="34" charset="0"/>
              <a:buChar char="•"/>
            </a:pPr>
            <a:r>
              <a:rPr lang="en-US" sz="2400" dirty="0"/>
              <a:t>The host state can grant different treatment to investors from different foreign states, if they are in a different situations.</a:t>
            </a:r>
          </a:p>
          <a:p>
            <a:pPr marL="342900" indent="-228600" defTabSz="914400">
              <a:lnSpc>
                <a:spcPct val="90000"/>
              </a:lnSpc>
              <a:spcAft>
                <a:spcPts val="600"/>
              </a:spcAft>
              <a:buFont typeface="Arial" panose="020B0604020202020204" pitchFamily="34" charset="0"/>
              <a:buChar char="•"/>
            </a:pPr>
            <a:r>
              <a:rPr lang="en-US" sz="2400" dirty="0"/>
              <a:t>That is why investment treaties often include the ‘in like situations’ or ‘in like circumstances’ requirement in their most-favoured-nation treatment clauses. This means that such clauses apply only to investors and investments that are ‘in like situations’ or ‘in like circumstances’.</a:t>
            </a:r>
          </a:p>
          <a:p>
            <a:pPr marL="342900" indent="-228600" defTabSz="914400">
              <a:lnSpc>
                <a:spcPct val="90000"/>
              </a:lnSpc>
              <a:spcAft>
                <a:spcPts val="600"/>
              </a:spcAft>
              <a:buFont typeface="Arial" panose="020B0604020202020204" pitchFamily="34" charset="0"/>
              <a:buChar char="•"/>
            </a:pPr>
            <a:r>
              <a:rPr lang="en-US" sz="2400" dirty="0"/>
              <a:t>According to UNCTAD, the purpose of an MFN clause is to ensure “that investments or investors of contracting parties to an investment treaty receive the best treatment that each of them has granted to the investments or investors of any other third country”.</a:t>
            </a:r>
          </a:p>
          <a:p>
            <a:pPr marL="342900" indent="-228600" defTabSz="914400">
              <a:lnSpc>
                <a:spcPct val="90000"/>
              </a:lnSpc>
              <a:spcAft>
                <a:spcPts val="600"/>
              </a:spcAft>
              <a:buFont typeface="Arial" panose="020B0604020202020204" pitchFamily="34" charset="0"/>
              <a:buChar char="•"/>
            </a:pPr>
            <a:endParaRPr lang="en-US" sz="2400" dirty="0"/>
          </a:p>
        </p:txBody>
      </p:sp>
    </p:spTree>
    <p:extLst>
      <p:ext uri="{BB962C8B-B14F-4D97-AF65-F5344CB8AC3E}">
        <p14:creationId xmlns:p14="http://schemas.microsoft.com/office/powerpoint/2010/main" val="12476542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863144B-989C-4947-AC95-DC14104C86F2}"/>
              </a:ext>
            </a:extLst>
          </p:cNvPr>
          <p:cNvSpPr txBox="1"/>
          <p:nvPr/>
        </p:nvSpPr>
        <p:spPr>
          <a:xfrm>
            <a:off x="986013" y="344384"/>
            <a:ext cx="9845190" cy="948644"/>
          </a:xfrm>
          <a:prstGeom prst="rect">
            <a:avLst/>
          </a:prstGeom>
        </p:spPr>
        <p:txBody>
          <a:bodyPr vert="horz" lIns="91440" tIns="45720" rIns="91440" bIns="45720" rtlCol="0" anchor="ctr">
            <a:normAutofit/>
          </a:bodyPr>
          <a:lstStyle/>
          <a:p>
            <a:pPr defTabSz="914400">
              <a:lnSpc>
                <a:spcPct val="90000"/>
              </a:lnSpc>
              <a:spcBef>
                <a:spcPct val="0"/>
              </a:spcBef>
              <a:spcAft>
                <a:spcPts val="600"/>
              </a:spcAft>
            </a:pPr>
            <a:r>
              <a:rPr lang="en-US" sz="4000" cap="all" dirty="0">
                <a:latin typeface="+mj-lt"/>
                <a:ea typeface="+mj-ea"/>
                <a:cs typeface="+mj-cs"/>
              </a:rPr>
              <a:t>Standards of Protection II</a:t>
            </a:r>
          </a:p>
        </p:txBody>
      </p:sp>
      <p:sp>
        <p:nvSpPr>
          <p:cNvPr id="6" name="TextBox 5">
            <a:extLst>
              <a:ext uri="{FF2B5EF4-FFF2-40B4-BE49-F238E27FC236}">
                <a16:creationId xmlns:a16="http://schemas.microsoft.com/office/drawing/2014/main" id="{219900B9-C153-7541-BEE9-024CB3629613}"/>
              </a:ext>
            </a:extLst>
          </p:cNvPr>
          <p:cNvSpPr txBox="1"/>
          <p:nvPr/>
        </p:nvSpPr>
        <p:spPr>
          <a:xfrm>
            <a:off x="986013" y="1374773"/>
            <a:ext cx="10117416" cy="4996441"/>
          </a:xfrm>
          <a:prstGeom prst="rect">
            <a:avLst/>
          </a:prstGeom>
        </p:spPr>
        <p:txBody>
          <a:bodyPr vert="horz" lIns="91440" tIns="45720" rIns="91440" bIns="45720" rtlCol="0" anchor="t">
            <a:normAutofit/>
          </a:bodyPr>
          <a:lstStyle/>
          <a:p>
            <a:pPr marL="342900" indent="-228600" defTabSz="914400">
              <a:lnSpc>
                <a:spcPct val="90000"/>
              </a:lnSpc>
              <a:spcAft>
                <a:spcPts val="600"/>
              </a:spcAft>
              <a:buFont typeface="Arial" panose="020B0604020202020204" pitchFamily="34" charset="0"/>
              <a:buChar char="•"/>
            </a:pPr>
            <a:r>
              <a:rPr lang="en-US" sz="2400" dirty="0"/>
              <a:t>One reason for criticising the MFN clause is the free rider effect. Meaning that one party may benefit from improvements only made by the other party without having to improve its own standards.</a:t>
            </a:r>
          </a:p>
          <a:p>
            <a:pPr marL="342900" indent="-228600" defTabSz="914400">
              <a:lnSpc>
                <a:spcPct val="90000"/>
              </a:lnSpc>
              <a:spcAft>
                <a:spcPts val="600"/>
              </a:spcAft>
              <a:buFont typeface="Arial" panose="020B0604020202020204" pitchFamily="34" charset="0"/>
              <a:buChar char="•"/>
            </a:pPr>
            <a:r>
              <a:rPr lang="en-US" sz="2400" dirty="0"/>
              <a:t>Different types and versions of MFN clauses have been adopted in treaty practice and each one is interpreted and applied in its own terms.</a:t>
            </a:r>
            <a:endParaRPr lang="el-GR" sz="2400" dirty="0"/>
          </a:p>
          <a:p>
            <a:pPr marL="342900" indent="-228600" defTabSz="914400">
              <a:lnSpc>
                <a:spcPct val="90000"/>
              </a:lnSpc>
              <a:spcAft>
                <a:spcPts val="600"/>
              </a:spcAft>
              <a:buFont typeface="Arial" panose="020B0604020202020204" pitchFamily="34" charset="0"/>
              <a:buChar char="•"/>
            </a:pPr>
            <a:r>
              <a:rPr lang="en-US" sz="2400" dirty="0"/>
              <a:t>Some parties have attempted to interpret the clause restrictively: Argentina and Panama have stated that the MFN clause in their existing BITs does not extend to dispute resolution clause &gt; host state can limit the scope of MFN clauses which are included in its international treaties.</a:t>
            </a:r>
          </a:p>
          <a:p>
            <a:pPr marL="114300" defTabSz="914400">
              <a:lnSpc>
                <a:spcPct val="90000"/>
              </a:lnSpc>
              <a:spcAft>
                <a:spcPts val="600"/>
              </a:spcAft>
            </a:pPr>
            <a:endParaRPr lang="en-US" sz="2400" dirty="0"/>
          </a:p>
        </p:txBody>
      </p:sp>
    </p:spTree>
    <p:extLst>
      <p:ext uri="{BB962C8B-B14F-4D97-AF65-F5344CB8AC3E}">
        <p14:creationId xmlns:p14="http://schemas.microsoft.com/office/powerpoint/2010/main" val="27374934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863144B-989C-4947-AC95-DC14104C86F2}"/>
              </a:ext>
            </a:extLst>
          </p:cNvPr>
          <p:cNvSpPr txBox="1"/>
          <p:nvPr/>
        </p:nvSpPr>
        <p:spPr>
          <a:xfrm>
            <a:off x="986013" y="344384"/>
            <a:ext cx="9845190" cy="948644"/>
          </a:xfrm>
          <a:prstGeom prst="rect">
            <a:avLst/>
          </a:prstGeom>
        </p:spPr>
        <p:txBody>
          <a:bodyPr vert="horz" lIns="91440" tIns="45720" rIns="91440" bIns="45720" rtlCol="0" anchor="ctr">
            <a:normAutofit fontScale="92500" lnSpcReduction="20000"/>
          </a:bodyPr>
          <a:lstStyle/>
          <a:p>
            <a:pPr defTabSz="914400">
              <a:lnSpc>
                <a:spcPct val="90000"/>
              </a:lnSpc>
              <a:spcBef>
                <a:spcPct val="0"/>
              </a:spcBef>
              <a:spcAft>
                <a:spcPts val="600"/>
              </a:spcAft>
            </a:pPr>
            <a:r>
              <a:rPr lang="en-US" sz="4000" cap="all" dirty="0">
                <a:latin typeface="+mj-lt"/>
                <a:ea typeface="+mj-ea"/>
                <a:cs typeface="+mj-cs"/>
              </a:rPr>
              <a:t>Risks in foreign investments and risk insurance</a:t>
            </a:r>
          </a:p>
        </p:txBody>
      </p:sp>
      <p:sp>
        <p:nvSpPr>
          <p:cNvPr id="6" name="TextBox 5">
            <a:extLst>
              <a:ext uri="{FF2B5EF4-FFF2-40B4-BE49-F238E27FC236}">
                <a16:creationId xmlns:a16="http://schemas.microsoft.com/office/drawing/2014/main" id="{219900B9-C153-7541-BEE9-024CB3629613}"/>
              </a:ext>
            </a:extLst>
          </p:cNvPr>
          <p:cNvSpPr txBox="1"/>
          <p:nvPr/>
        </p:nvSpPr>
        <p:spPr>
          <a:xfrm>
            <a:off x="986013" y="1374773"/>
            <a:ext cx="10117416" cy="4996441"/>
          </a:xfrm>
          <a:prstGeom prst="rect">
            <a:avLst/>
          </a:prstGeom>
        </p:spPr>
        <p:txBody>
          <a:bodyPr vert="horz" lIns="91440" tIns="45720" rIns="91440" bIns="45720" rtlCol="0" anchor="t">
            <a:normAutofit/>
          </a:bodyPr>
          <a:lstStyle/>
          <a:p>
            <a:pPr marL="342900" indent="-228600" defTabSz="914400">
              <a:lnSpc>
                <a:spcPct val="90000"/>
              </a:lnSpc>
              <a:spcAft>
                <a:spcPts val="600"/>
              </a:spcAft>
              <a:buFont typeface="Arial" panose="020B0604020202020204" pitchFamily="34" charset="0"/>
              <a:buChar char="•"/>
            </a:pPr>
            <a:endParaRPr lang="en-US" sz="2400" b="1" dirty="0"/>
          </a:p>
          <a:p>
            <a:pPr marL="342900" indent="-228600" defTabSz="914400">
              <a:lnSpc>
                <a:spcPct val="90000"/>
              </a:lnSpc>
              <a:spcAft>
                <a:spcPts val="600"/>
              </a:spcAft>
              <a:buFont typeface="Arial" panose="020B0604020202020204" pitchFamily="34" charset="0"/>
              <a:buChar char="•"/>
            </a:pPr>
            <a:r>
              <a:rPr lang="en-US" sz="2400" b="1" dirty="0"/>
              <a:t>Commercial risk:  </a:t>
            </a:r>
            <a:r>
              <a:rPr lang="en-US" sz="2400" dirty="0"/>
              <a:t>those risks related to the management of their own business in a different country. Commercial risk depend on how efficient the direction and management of the project are. </a:t>
            </a:r>
          </a:p>
          <a:p>
            <a:pPr marL="114300" defTabSz="914400">
              <a:lnSpc>
                <a:spcPct val="90000"/>
              </a:lnSpc>
              <a:spcAft>
                <a:spcPts val="600"/>
              </a:spcAft>
            </a:pPr>
            <a:endParaRPr lang="en-US" sz="2400" b="1" dirty="0"/>
          </a:p>
          <a:p>
            <a:pPr marL="342900" indent="-228600" defTabSz="914400">
              <a:lnSpc>
                <a:spcPct val="90000"/>
              </a:lnSpc>
              <a:spcAft>
                <a:spcPts val="600"/>
              </a:spcAft>
              <a:buFont typeface="Arial" panose="020B0604020202020204" pitchFamily="34" charset="0"/>
              <a:buChar char="•"/>
            </a:pPr>
            <a:r>
              <a:rPr lang="en-US" sz="2400" b="1" dirty="0"/>
              <a:t>Political risks: </a:t>
            </a:r>
            <a:r>
              <a:rPr lang="en-US" sz="2400" dirty="0"/>
              <a:t>those related to the political and macroeconomic environment of the host country.  Political risks are part of country risk categories. Central: change of host government. </a:t>
            </a:r>
          </a:p>
          <a:p>
            <a:pPr marL="114300" defTabSz="914400">
              <a:lnSpc>
                <a:spcPct val="90000"/>
              </a:lnSpc>
              <a:spcAft>
                <a:spcPts val="600"/>
              </a:spcAft>
            </a:pPr>
            <a:endParaRPr lang="en-US" sz="2400" dirty="0"/>
          </a:p>
          <a:p>
            <a:pPr marL="342900" indent="-228600" defTabSz="914400">
              <a:lnSpc>
                <a:spcPct val="90000"/>
              </a:lnSpc>
              <a:spcAft>
                <a:spcPts val="600"/>
              </a:spcAft>
              <a:buFont typeface="Arial" panose="020B0604020202020204" pitchFamily="34" charset="0"/>
              <a:buChar char="•"/>
            </a:pPr>
            <a:endParaRPr lang="en-US" sz="2400" dirty="0"/>
          </a:p>
        </p:txBody>
      </p:sp>
    </p:spTree>
    <p:extLst>
      <p:ext uri="{BB962C8B-B14F-4D97-AF65-F5344CB8AC3E}">
        <p14:creationId xmlns:p14="http://schemas.microsoft.com/office/powerpoint/2010/main" val="8599301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863144B-989C-4947-AC95-DC14104C86F2}"/>
              </a:ext>
            </a:extLst>
          </p:cNvPr>
          <p:cNvSpPr txBox="1"/>
          <p:nvPr/>
        </p:nvSpPr>
        <p:spPr>
          <a:xfrm>
            <a:off x="986013" y="344384"/>
            <a:ext cx="9845190" cy="948644"/>
          </a:xfrm>
          <a:prstGeom prst="rect">
            <a:avLst/>
          </a:prstGeom>
        </p:spPr>
        <p:txBody>
          <a:bodyPr vert="horz" lIns="91440" tIns="45720" rIns="91440" bIns="45720" rtlCol="0" anchor="ctr">
            <a:normAutofit fontScale="92500" lnSpcReduction="20000"/>
          </a:bodyPr>
          <a:lstStyle/>
          <a:p>
            <a:pPr defTabSz="914400">
              <a:lnSpc>
                <a:spcPct val="90000"/>
              </a:lnSpc>
              <a:spcBef>
                <a:spcPct val="0"/>
              </a:spcBef>
              <a:spcAft>
                <a:spcPts val="600"/>
              </a:spcAft>
            </a:pPr>
            <a:r>
              <a:rPr lang="en-US" sz="4000" cap="all" dirty="0">
                <a:latin typeface="+mj-lt"/>
                <a:ea typeface="+mj-ea"/>
                <a:cs typeface="+mj-cs"/>
              </a:rPr>
              <a:t>Risks in foreign investments and risk insurance</a:t>
            </a:r>
          </a:p>
        </p:txBody>
      </p:sp>
      <p:sp>
        <p:nvSpPr>
          <p:cNvPr id="6" name="TextBox 5">
            <a:extLst>
              <a:ext uri="{FF2B5EF4-FFF2-40B4-BE49-F238E27FC236}">
                <a16:creationId xmlns:a16="http://schemas.microsoft.com/office/drawing/2014/main" id="{219900B9-C153-7541-BEE9-024CB3629613}"/>
              </a:ext>
            </a:extLst>
          </p:cNvPr>
          <p:cNvSpPr txBox="1"/>
          <p:nvPr/>
        </p:nvSpPr>
        <p:spPr>
          <a:xfrm>
            <a:off x="986013" y="1374773"/>
            <a:ext cx="10117416" cy="4996441"/>
          </a:xfrm>
          <a:prstGeom prst="rect">
            <a:avLst/>
          </a:prstGeom>
        </p:spPr>
        <p:txBody>
          <a:bodyPr vert="horz" lIns="91440" tIns="45720" rIns="91440" bIns="45720" rtlCol="0" anchor="t">
            <a:normAutofit/>
          </a:bodyPr>
          <a:lstStyle/>
          <a:p>
            <a:pPr marL="342900" indent="-228600" defTabSz="914400">
              <a:lnSpc>
                <a:spcPct val="90000"/>
              </a:lnSpc>
              <a:spcAft>
                <a:spcPts val="600"/>
              </a:spcAft>
              <a:buFont typeface="Arial" panose="020B0604020202020204" pitchFamily="34" charset="0"/>
              <a:buChar char="•"/>
            </a:pPr>
            <a:r>
              <a:rPr lang="en-US" sz="2400" dirty="0"/>
              <a:t>Political refers to the persons in charge of the business of the state and also the activity of those who have an influence in public issues through their acts and through their opinions</a:t>
            </a:r>
          </a:p>
          <a:p>
            <a:pPr marL="342900" indent="-228600" defTabSz="914400">
              <a:lnSpc>
                <a:spcPct val="90000"/>
              </a:lnSpc>
              <a:spcAft>
                <a:spcPts val="600"/>
              </a:spcAft>
              <a:buFont typeface="Arial" panose="020B0604020202020204" pitchFamily="34" charset="0"/>
              <a:buChar char="•"/>
            </a:pPr>
            <a:r>
              <a:rPr lang="en-US" sz="2400" dirty="0"/>
              <a:t>A key feature of a foreign investment is to to lay down in advance the risks inherent in such a long-term relationship, both from a business perspective and from the legal point of view &gt; in that way they minimise risks.</a:t>
            </a:r>
          </a:p>
          <a:p>
            <a:pPr marL="342900" indent="-228600" defTabSz="914400">
              <a:lnSpc>
                <a:spcPct val="90000"/>
              </a:lnSpc>
              <a:spcAft>
                <a:spcPts val="600"/>
              </a:spcAft>
              <a:buFont typeface="Arial" panose="020B0604020202020204" pitchFamily="34" charset="0"/>
              <a:buChar char="•"/>
            </a:pPr>
            <a:r>
              <a:rPr lang="en-US" sz="2400" dirty="0"/>
              <a:t>The investor normally will bear the commercial risks inherent in possible changes in the market of the project.</a:t>
            </a:r>
          </a:p>
        </p:txBody>
      </p:sp>
    </p:spTree>
    <p:extLst>
      <p:ext uri="{BB962C8B-B14F-4D97-AF65-F5344CB8AC3E}">
        <p14:creationId xmlns:p14="http://schemas.microsoft.com/office/powerpoint/2010/main" val="41375368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863144B-989C-4947-AC95-DC14104C86F2}"/>
              </a:ext>
            </a:extLst>
          </p:cNvPr>
          <p:cNvSpPr txBox="1"/>
          <p:nvPr/>
        </p:nvSpPr>
        <p:spPr>
          <a:xfrm>
            <a:off x="986013" y="344384"/>
            <a:ext cx="9845190" cy="948644"/>
          </a:xfrm>
          <a:prstGeom prst="rect">
            <a:avLst/>
          </a:prstGeom>
        </p:spPr>
        <p:txBody>
          <a:bodyPr vert="horz" lIns="91440" tIns="45720" rIns="91440" bIns="45720" rtlCol="0" anchor="ctr">
            <a:normAutofit fontScale="92500" lnSpcReduction="20000"/>
          </a:bodyPr>
          <a:lstStyle/>
          <a:p>
            <a:pPr defTabSz="914400">
              <a:lnSpc>
                <a:spcPct val="90000"/>
              </a:lnSpc>
              <a:spcBef>
                <a:spcPct val="0"/>
              </a:spcBef>
              <a:spcAft>
                <a:spcPts val="600"/>
              </a:spcAft>
            </a:pPr>
            <a:r>
              <a:rPr lang="en-US" sz="4000" cap="all" dirty="0">
                <a:latin typeface="+mj-lt"/>
                <a:ea typeface="+mj-ea"/>
                <a:cs typeface="+mj-cs"/>
              </a:rPr>
              <a:t>Risks in foreign investments and risk insurance</a:t>
            </a:r>
          </a:p>
        </p:txBody>
      </p:sp>
      <p:sp>
        <p:nvSpPr>
          <p:cNvPr id="6" name="TextBox 5">
            <a:extLst>
              <a:ext uri="{FF2B5EF4-FFF2-40B4-BE49-F238E27FC236}">
                <a16:creationId xmlns:a16="http://schemas.microsoft.com/office/drawing/2014/main" id="{219900B9-C153-7541-BEE9-024CB3629613}"/>
              </a:ext>
            </a:extLst>
          </p:cNvPr>
          <p:cNvSpPr txBox="1"/>
          <p:nvPr/>
        </p:nvSpPr>
        <p:spPr>
          <a:xfrm>
            <a:off x="986013" y="1374773"/>
            <a:ext cx="10117416" cy="4996441"/>
          </a:xfrm>
          <a:prstGeom prst="rect">
            <a:avLst/>
          </a:prstGeom>
        </p:spPr>
        <p:txBody>
          <a:bodyPr vert="horz" lIns="91440" tIns="45720" rIns="91440" bIns="45720" rtlCol="0" anchor="t">
            <a:normAutofit/>
          </a:bodyPr>
          <a:lstStyle/>
          <a:p>
            <a:pPr marL="342900" indent="-228600" defTabSz="914400">
              <a:lnSpc>
                <a:spcPct val="90000"/>
              </a:lnSpc>
              <a:spcAft>
                <a:spcPts val="600"/>
              </a:spcAft>
              <a:buFont typeface="Arial" panose="020B0604020202020204" pitchFamily="34" charset="0"/>
              <a:buChar char="•"/>
            </a:pPr>
            <a:r>
              <a:rPr lang="en-US" sz="2400" dirty="0"/>
              <a:t>After the colonial period, risks of foreign investors increased. </a:t>
            </a:r>
          </a:p>
          <a:p>
            <a:pPr marL="342900" indent="-228600" defTabSz="914400">
              <a:lnSpc>
                <a:spcPct val="90000"/>
              </a:lnSpc>
              <a:spcAft>
                <a:spcPts val="600"/>
              </a:spcAft>
              <a:buFont typeface="Arial" panose="020B0604020202020204" pitchFamily="34" charset="0"/>
              <a:buChar char="•"/>
            </a:pPr>
            <a:r>
              <a:rPr lang="en-US" sz="2400" dirty="0"/>
              <a:t>The main risks to foreign investment come from either regime change or changes to the existing political and economic policies of the host state.</a:t>
            </a:r>
          </a:p>
          <a:p>
            <a:pPr marL="342900" indent="-228600" defTabSz="914400">
              <a:lnSpc>
                <a:spcPct val="90000"/>
              </a:lnSpc>
              <a:spcAft>
                <a:spcPts val="600"/>
              </a:spcAft>
              <a:buFont typeface="Arial" panose="020B0604020202020204" pitchFamily="34" charset="0"/>
              <a:buChar char="•"/>
            </a:pPr>
            <a:r>
              <a:rPr lang="en-US" sz="2400" dirty="0"/>
              <a:t>The right of a state to change its economic policy is recognised in modern international law. However, this is challenged by IIAs. </a:t>
            </a:r>
          </a:p>
          <a:p>
            <a:pPr marL="342900" indent="-228600" defTabSz="914400">
              <a:lnSpc>
                <a:spcPct val="90000"/>
              </a:lnSpc>
              <a:spcAft>
                <a:spcPts val="600"/>
              </a:spcAft>
              <a:buFont typeface="Arial" panose="020B0604020202020204" pitchFamily="34" charset="0"/>
              <a:buChar char="•"/>
            </a:pPr>
            <a:r>
              <a:rPr lang="en-US" sz="2400" dirty="0"/>
              <a:t>When a state decides to make changes to its economic policies, there is a potential threat to foreign investment.</a:t>
            </a:r>
          </a:p>
          <a:p>
            <a:pPr marL="342900" indent="-228600" defTabSz="914400">
              <a:lnSpc>
                <a:spcPct val="90000"/>
              </a:lnSpc>
              <a:spcAft>
                <a:spcPts val="600"/>
              </a:spcAft>
              <a:buFont typeface="Arial" panose="020B0604020202020204" pitchFamily="34" charset="0"/>
              <a:buChar char="•"/>
            </a:pPr>
            <a:endParaRPr lang="en-US" sz="2400" dirty="0"/>
          </a:p>
          <a:p>
            <a:pPr marL="342900" indent="-228600" defTabSz="914400">
              <a:lnSpc>
                <a:spcPct val="90000"/>
              </a:lnSpc>
              <a:spcAft>
                <a:spcPts val="600"/>
              </a:spcAft>
              <a:buFont typeface="Arial" panose="020B0604020202020204" pitchFamily="34" charset="0"/>
              <a:buChar char="•"/>
            </a:pPr>
            <a:endParaRPr lang="en-US" sz="2400" dirty="0"/>
          </a:p>
          <a:p>
            <a:pPr marL="342900" indent="-228600" defTabSz="914400">
              <a:lnSpc>
                <a:spcPct val="90000"/>
              </a:lnSpc>
              <a:spcAft>
                <a:spcPts val="600"/>
              </a:spcAft>
              <a:buFont typeface="Arial" panose="020B0604020202020204" pitchFamily="34" charset="0"/>
              <a:buChar char="•"/>
            </a:pPr>
            <a:endParaRPr lang="en-US" sz="2400" dirty="0"/>
          </a:p>
        </p:txBody>
      </p:sp>
    </p:spTree>
    <p:extLst>
      <p:ext uri="{BB962C8B-B14F-4D97-AF65-F5344CB8AC3E}">
        <p14:creationId xmlns:p14="http://schemas.microsoft.com/office/powerpoint/2010/main" val="2887133220"/>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E5224E"/>
      </a:accent1>
      <a:accent2>
        <a:srgbClr val="9D074E"/>
      </a:accent2>
      <a:accent3>
        <a:srgbClr val="7F2294"/>
      </a:accent3>
      <a:accent4>
        <a:srgbClr val="8D65EA"/>
      </a:accent4>
      <a:accent5>
        <a:srgbClr val="588FE2"/>
      </a:accent5>
      <a:accent6>
        <a:srgbClr val="127CA4"/>
      </a:accent6>
      <a:hlink>
        <a:srgbClr val="FB4AB6"/>
      </a:hlink>
      <a:folHlink>
        <a:srgbClr val="F98FE9"/>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6DB8EB18-3657-4051-A897-2ED38832359E}"/>
    </a:ext>
  </a:extLst>
</a:theme>
</file>

<file path=docProps/app.xml><?xml version="1.0" encoding="utf-8"?>
<Properties xmlns="http://schemas.openxmlformats.org/officeDocument/2006/extended-properties" xmlns:vt="http://schemas.openxmlformats.org/officeDocument/2006/docPropsVTypes">
  <Template>{39571868-3E70-9D4F-8618-C5365E590006}tf10001079</Template>
  <TotalTime>687</TotalTime>
  <Words>2087</Words>
  <Application>Microsoft Macintosh PowerPoint</Application>
  <PresentationFormat>Widescreen</PresentationFormat>
  <Paragraphs>106</Paragraphs>
  <Slides>22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22</vt:i4>
      </vt:variant>
    </vt:vector>
  </HeadingPairs>
  <TitlesOfParts>
    <vt:vector size="25" baseType="lpstr">
      <vt:lpstr>Arial</vt:lpstr>
      <vt:lpstr>Century Gothic</vt:lpstr>
      <vt:lpstr>Vapor Trail</vt:lpstr>
      <vt:lpstr>DNOm380 INTERNATIONAL ECONOMIC LAW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DLLM 540 INTERNATIONAL ECONOMIC LAW  </dc:title>
  <dc:creator>Eleni Gavriil</dc:creator>
  <cp:lastModifiedBy>Gavriil Eleni 2</cp:lastModifiedBy>
  <cp:revision>80</cp:revision>
  <dcterms:created xsi:type="dcterms:W3CDTF">2022-10-10T15:36:27Z</dcterms:created>
  <dcterms:modified xsi:type="dcterms:W3CDTF">2025-05-22T15:15:59Z</dcterms:modified>
</cp:coreProperties>
</file>