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9" r:id="rId3"/>
    <p:sldId id="303" r:id="rId4"/>
    <p:sldId id="304" r:id="rId5"/>
    <p:sldId id="300" r:id="rId6"/>
    <p:sldId id="305" r:id="rId7"/>
    <p:sldId id="306" r:id="rId8"/>
    <p:sldId id="307" r:id="rId9"/>
    <p:sldId id="321" r:id="rId10"/>
    <p:sldId id="308" r:id="rId11"/>
    <p:sldId id="309" r:id="rId12"/>
    <p:sldId id="324" r:id="rId13"/>
    <p:sldId id="310" r:id="rId14"/>
    <p:sldId id="257" r:id="rId15"/>
    <p:sldId id="283" r:id="rId16"/>
    <p:sldId id="311" r:id="rId17"/>
    <p:sldId id="312" r:id="rId18"/>
    <p:sldId id="284" r:id="rId19"/>
    <p:sldId id="285" r:id="rId20"/>
    <p:sldId id="286" r:id="rId21"/>
    <p:sldId id="301" r:id="rId22"/>
    <p:sldId id="287" r:id="rId23"/>
    <p:sldId id="288" r:id="rId24"/>
    <p:sldId id="302" r:id="rId25"/>
    <p:sldId id="323" r:id="rId26"/>
    <p:sldId id="313" r:id="rId27"/>
    <p:sldId id="314" r:id="rId28"/>
    <p:sldId id="315" r:id="rId29"/>
    <p:sldId id="316" r:id="rId30"/>
    <p:sldId id="322" r:id="rId31"/>
    <p:sldId id="317" r:id="rId32"/>
    <p:sldId id="319" r:id="rId33"/>
    <p:sldId id="325" r:id="rId34"/>
    <p:sldId id="326" r:id="rId3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1232"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rini Tsagaraki" userId="6972d0f4417cf86c" providerId="LiveId" clId="{16D3B745-7737-419F-9EF7-5F597EDF3A03}"/>
    <pc:docChg chg="custSel addSld modSld sldOrd">
      <pc:chgData name="Irini Tsagaraki" userId="6972d0f4417cf86c" providerId="LiveId" clId="{16D3B745-7737-419F-9EF7-5F597EDF3A03}" dt="2025-01-22T16:18:55.083" v="1114" actId="20578"/>
      <pc:docMkLst>
        <pc:docMk/>
      </pc:docMkLst>
      <pc:sldChg chg="modSp mod">
        <pc:chgData name="Irini Tsagaraki" userId="6972d0f4417cf86c" providerId="LiveId" clId="{16D3B745-7737-419F-9EF7-5F597EDF3A03}" dt="2025-01-08T17:35:35.962" v="394" actId="255"/>
        <pc:sldMkLst>
          <pc:docMk/>
          <pc:sldMk cId="0" sldId="283"/>
        </pc:sldMkLst>
      </pc:sldChg>
      <pc:sldChg chg="modSp mod">
        <pc:chgData name="Irini Tsagaraki" userId="6972d0f4417cf86c" providerId="LiveId" clId="{16D3B745-7737-419F-9EF7-5F597EDF3A03}" dt="2025-01-22T14:46:54.638" v="619" actId="20577"/>
        <pc:sldMkLst>
          <pc:docMk/>
          <pc:sldMk cId="4228924115" sldId="307"/>
        </pc:sldMkLst>
      </pc:sldChg>
      <pc:sldChg chg="modSp mod">
        <pc:chgData name="Irini Tsagaraki" userId="6972d0f4417cf86c" providerId="LiveId" clId="{16D3B745-7737-419F-9EF7-5F597EDF3A03}" dt="2025-01-22T15:01:41.765" v="992" actId="27636"/>
        <pc:sldMkLst>
          <pc:docMk/>
          <pc:sldMk cId="1899814679" sldId="313"/>
        </pc:sldMkLst>
      </pc:sldChg>
      <pc:sldChg chg="ord">
        <pc:chgData name="Irini Tsagaraki" userId="6972d0f4417cf86c" providerId="LiveId" clId="{16D3B745-7737-419F-9EF7-5F597EDF3A03}" dt="2025-01-22T16:16:45.834" v="1113"/>
        <pc:sldMkLst>
          <pc:docMk/>
          <pc:sldMk cId="1008077123" sldId="314"/>
        </pc:sldMkLst>
      </pc:sldChg>
      <pc:sldChg chg="modSp mod ord">
        <pc:chgData name="Irini Tsagaraki" userId="6972d0f4417cf86c" providerId="LiveId" clId="{16D3B745-7737-419F-9EF7-5F597EDF3A03}" dt="2025-01-22T15:02:02.775" v="994" actId="27636"/>
        <pc:sldMkLst>
          <pc:docMk/>
          <pc:sldMk cId="3755736618" sldId="315"/>
        </pc:sldMkLst>
      </pc:sldChg>
      <pc:sldChg chg="modSp mod">
        <pc:chgData name="Irini Tsagaraki" userId="6972d0f4417cf86c" providerId="LiveId" clId="{16D3B745-7737-419F-9EF7-5F597EDF3A03}" dt="2025-01-22T16:18:55.083" v="1114" actId="20578"/>
        <pc:sldMkLst>
          <pc:docMk/>
          <pc:sldMk cId="1694777162" sldId="316"/>
        </pc:sldMkLst>
      </pc:sldChg>
      <pc:sldChg chg="modSp add mod ord">
        <pc:chgData name="Irini Tsagaraki" userId="6972d0f4417cf86c" providerId="LiveId" clId="{16D3B745-7737-419F-9EF7-5F597EDF3A03}" dt="2025-01-08T17:38:43.651" v="614" actId="255"/>
        <pc:sldMkLst>
          <pc:docMk/>
          <pc:sldMk cId="2335248667" sldId="323"/>
        </pc:sldMkLst>
      </pc:sldChg>
      <pc:sldChg chg="modSp add mod">
        <pc:chgData name="Irini Tsagaraki" userId="6972d0f4417cf86c" providerId="LiveId" clId="{16D3B745-7737-419F-9EF7-5F597EDF3A03}" dt="2025-01-22T15:00:29.901" v="989" actId="255"/>
        <pc:sldMkLst>
          <pc:docMk/>
          <pc:sldMk cId="1287215067" sldId="324"/>
        </pc:sldMkLst>
      </pc:sldChg>
    </pc:docChg>
  </pc:docChgLst>
  <pc:docChgLst>
    <pc:chgData name="Irini Tsagaraki" userId="6972d0f4417cf86c" providerId="LiveId" clId="{755CA6BC-472E-4983-BE8A-F76235C20DEE}"/>
    <pc:docChg chg="undo custSel addSld delSld modSld">
      <pc:chgData name="Irini Tsagaraki" userId="6972d0f4417cf86c" providerId="LiveId" clId="{755CA6BC-472E-4983-BE8A-F76235C20DEE}" dt="2025-05-21T17:27:13.401" v="73" actId="27636"/>
      <pc:docMkLst>
        <pc:docMk/>
      </pc:docMkLst>
      <pc:sldChg chg="modSp mod">
        <pc:chgData name="Irini Tsagaraki" userId="6972d0f4417cf86c" providerId="LiveId" clId="{755CA6BC-472E-4983-BE8A-F76235C20DEE}" dt="2025-05-21T17:18:39.460" v="11" actId="6549"/>
        <pc:sldMkLst>
          <pc:docMk/>
          <pc:sldMk cId="0" sldId="283"/>
        </pc:sldMkLst>
        <pc:spChg chg="mod">
          <ac:chgData name="Irini Tsagaraki" userId="6972d0f4417cf86c" providerId="LiveId" clId="{755CA6BC-472E-4983-BE8A-F76235C20DEE}" dt="2025-05-21T17:18:39.460" v="11" actId="6549"/>
          <ac:spMkLst>
            <pc:docMk/>
            <pc:sldMk cId="0" sldId="283"/>
            <ac:spMk id="3" creationId="{EB5B0D1F-02F4-4FC3-039E-F7A028CC5222}"/>
          </ac:spMkLst>
        </pc:spChg>
      </pc:sldChg>
      <pc:sldChg chg="modSp mod">
        <pc:chgData name="Irini Tsagaraki" userId="6972d0f4417cf86c" providerId="LiveId" clId="{755CA6BC-472E-4983-BE8A-F76235C20DEE}" dt="2025-05-21T17:23:25.275" v="42" actId="27636"/>
        <pc:sldMkLst>
          <pc:docMk/>
          <pc:sldMk cId="1899814679" sldId="313"/>
        </pc:sldMkLst>
        <pc:spChg chg="mod">
          <ac:chgData name="Irini Tsagaraki" userId="6972d0f4417cf86c" providerId="LiveId" clId="{755CA6BC-472E-4983-BE8A-F76235C20DEE}" dt="2025-05-21T17:23:25.275" v="42" actId="27636"/>
          <ac:spMkLst>
            <pc:docMk/>
            <pc:sldMk cId="1899814679" sldId="313"/>
            <ac:spMk id="3" creationId="{D88C3A4A-2D4E-4E67-4928-EC9B0B953C92}"/>
          </ac:spMkLst>
        </pc:spChg>
      </pc:sldChg>
      <pc:sldChg chg="modSp mod">
        <pc:chgData name="Irini Tsagaraki" userId="6972d0f4417cf86c" providerId="LiveId" clId="{755CA6BC-472E-4983-BE8A-F76235C20DEE}" dt="2025-05-21T17:24:12.604" v="49" actId="255"/>
        <pc:sldMkLst>
          <pc:docMk/>
          <pc:sldMk cId="1008077123" sldId="314"/>
        </pc:sldMkLst>
        <pc:spChg chg="mod">
          <ac:chgData name="Irini Tsagaraki" userId="6972d0f4417cf86c" providerId="LiveId" clId="{755CA6BC-472E-4983-BE8A-F76235C20DEE}" dt="2025-05-21T17:24:12.604" v="49" actId="255"/>
          <ac:spMkLst>
            <pc:docMk/>
            <pc:sldMk cId="1008077123" sldId="314"/>
            <ac:spMk id="3" creationId="{BCE76E62-E25E-B6D0-DE32-6880E7A40150}"/>
          </ac:spMkLst>
        </pc:spChg>
      </pc:sldChg>
      <pc:sldChg chg="modSp mod">
        <pc:chgData name="Irini Tsagaraki" userId="6972d0f4417cf86c" providerId="LiveId" clId="{755CA6BC-472E-4983-BE8A-F76235C20DEE}" dt="2025-05-21T17:24:57.550" v="58" actId="27636"/>
        <pc:sldMkLst>
          <pc:docMk/>
          <pc:sldMk cId="3755736618" sldId="315"/>
        </pc:sldMkLst>
        <pc:spChg chg="mod">
          <ac:chgData name="Irini Tsagaraki" userId="6972d0f4417cf86c" providerId="LiveId" clId="{755CA6BC-472E-4983-BE8A-F76235C20DEE}" dt="2025-05-21T17:24:57.550" v="58" actId="27636"/>
          <ac:spMkLst>
            <pc:docMk/>
            <pc:sldMk cId="3755736618" sldId="315"/>
            <ac:spMk id="3" creationId="{23F189A2-AE58-E8FB-E3A6-6D2D70DF3FFF}"/>
          </ac:spMkLst>
        </pc:spChg>
      </pc:sldChg>
      <pc:sldChg chg="modSp mod">
        <pc:chgData name="Irini Tsagaraki" userId="6972d0f4417cf86c" providerId="LiveId" clId="{755CA6BC-472E-4983-BE8A-F76235C20DEE}" dt="2025-05-21T17:25:08.451" v="60" actId="27636"/>
        <pc:sldMkLst>
          <pc:docMk/>
          <pc:sldMk cId="1694777162" sldId="316"/>
        </pc:sldMkLst>
        <pc:spChg chg="mod">
          <ac:chgData name="Irini Tsagaraki" userId="6972d0f4417cf86c" providerId="LiveId" clId="{755CA6BC-472E-4983-BE8A-F76235C20DEE}" dt="2025-05-21T17:25:08.451" v="60" actId="27636"/>
          <ac:spMkLst>
            <pc:docMk/>
            <pc:sldMk cId="1694777162" sldId="316"/>
            <ac:spMk id="3" creationId="{3193B844-8561-A28D-9A13-A09212569083}"/>
          </ac:spMkLst>
        </pc:spChg>
      </pc:sldChg>
      <pc:sldChg chg="del">
        <pc:chgData name="Irini Tsagaraki" userId="6972d0f4417cf86c" providerId="LiveId" clId="{755CA6BC-472E-4983-BE8A-F76235C20DEE}" dt="2025-05-21T17:21:46.077" v="30" actId="47"/>
        <pc:sldMkLst>
          <pc:docMk/>
          <pc:sldMk cId="2780329905" sldId="318"/>
        </pc:sldMkLst>
      </pc:sldChg>
      <pc:sldChg chg="modSp mod">
        <pc:chgData name="Irini Tsagaraki" userId="6972d0f4417cf86c" providerId="LiveId" clId="{755CA6BC-472E-4983-BE8A-F76235C20DEE}" dt="2025-05-21T17:21:49.007" v="32" actId="6549"/>
        <pc:sldMkLst>
          <pc:docMk/>
          <pc:sldMk cId="3664828806" sldId="319"/>
        </pc:sldMkLst>
        <pc:spChg chg="mod">
          <ac:chgData name="Irini Tsagaraki" userId="6972d0f4417cf86c" providerId="LiveId" clId="{755CA6BC-472E-4983-BE8A-F76235C20DEE}" dt="2025-05-21T17:21:49.007" v="32" actId="6549"/>
          <ac:spMkLst>
            <pc:docMk/>
            <pc:sldMk cId="3664828806" sldId="319"/>
            <ac:spMk id="2" creationId="{7A6FA646-32A3-0E26-1DBF-9A191562F8AF}"/>
          </ac:spMkLst>
        </pc:spChg>
      </pc:sldChg>
      <pc:sldChg chg="del">
        <pc:chgData name="Irini Tsagaraki" userId="6972d0f4417cf86c" providerId="LiveId" clId="{755CA6BC-472E-4983-BE8A-F76235C20DEE}" dt="2025-05-21T17:21:55.545" v="33" actId="47"/>
        <pc:sldMkLst>
          <pc:docMk/>
          <pc:sldMk cId="969643994" sldId="320"/>
        </pc:sldMkLst>
      </pc:sldChg>
      <pc:sldChg chg="modSp mod">
        <pc:chgData name="Irini Tsagaraki" userId="6972d0f4417cf86c" providerId="LiveId" clId="{755CA6BC-472E-4983-BE8A-F76235C20DEE}" dt="2025-05-21T17:20:20.355" v="29" actId="255"/>
        <pc:sldMkLst>
          <pc:docMk/>
          <pc:sldMk cId="2335248667" sldId="323"/>
        </pc:sldMkLst>
        <pc:spChg chg="mod">
          <ac:chgData name="Irini Tsagaraki" userId="6972d0f4417cf86c" providerId="LiveId" clId="{755CA6BC-472E-4983-BE8A-F76235C20DEE}" dt="2025-05-21T17:20:20.355" v="29" actId="255"/>
          <ac:spMkLst>
            <pc:docMk/>
            <pc:sldMk cId="2335248667" sldId="323"/>
            <ac:spMk id="3" creationId="{43AC6AC7-4584-4257-7933-6FAC16724748}"/>
          </ac:spMkLst>
        </pc:spChg>
      </pc:sldChg>
      <pc:sldChg chg="modSp add mod">
        <pc:chgData name="Irini Tsagaraki" userId="6972d0f4417cf86c" providerId="LiveId" clId="{755CA6BC-472E-4983-BE8A-F76235C20DEE}" dt="2025-05-21T17:27:13.401" v="73" actId="27636"/>
        <pc:sldMkLst>
          <pc:docMk/>
          <pc:sldMk cId="4103251086" sldId="325"/>
        </pc:sldMkLst>
        <pc:spChg chg="mod">
          <ac:chgData name="Irini Tsagaraki" userId="6972d0f4417cf86c" providerId="LiveId" clId="{755CA6BC-472E-4983-BE8A-F76235C20DEE}" dt="2025-05-21T17:26:41.480" v="66" actId="20577"/>
          <ac:spMkLst>
            <pc:docMk/>
            <pc:sldMk cId="4103251086" sldId="325"/>
            <ac:spMk id="2" creationId="{03421670-1031-DBEA-52B2-5325B91CBCD8}"/>
          </ac:spMkLst>
        </pc:spChg>
        <pc:spChg chg="mod">
          <ac:chgData name="Irini Tsagaraki" userId="6972d0f4417cf86c" providerId="LiveId" clId="{755CA6BC-472E-4983-BE8A-F76235C20DEE}" dt="2025-05-21T17:27:13.401" v="73" actId="27636"/>
          <ac:spMkLst>
            <pc:docMk/>
            <pc:sldMk cId="4103251086" sldId="325"/>
            <ac:spMk id="3" creationId="{B1A5C61A-3F41-62EF-FEF8-D766991D88BD}"/>
          </ac:spMkLst>
        </pc:spChg>
      </pc:sldChg>
      <pc:sldChg chg="modSp add mod">
        <pc:chgData name="Irini Tsagaraki" userId="6972d0f4417cf86c" providerId="LiveId" clId="{755CA6BC-472E-4983-BE8A-F76235C20DEE}" dt="2025-05-21T17:27:06.480" v="71" actId="255"/>
        <pc:sldMkLst>
          <pc:docMk/>
          <pc:sldMk cId="120847589" sldId="326"/>
        </pc:sldMkLst>
        <pc:spChg chg="mod">
          <ac:chgData name="Irini Tsagaraki" userId="6972d0f4417cf86c" providerId="LiveId" clId="{755CA6BC-472E-4983-BE8A-F76235C20DEE}" dt="2025-05-21T17:26:48.439" v="69" actId="6549"/>
          <ac:spMkLst>
            <pc:docMk/>
            <pc:sldMk cId="120847589" sldId="326"/>
            <ac:spMk id="2" creationId="{636CE805-8D66-BD1D-33FA-122451D1B175}"/>
          </ac:spMkLst>
        </pc:spChg>
        <pc:spChg chg="mod">
          <ac:chgData name="Irini Tsagaraki" userId="6972d0f4417cf86c" providerId="LiveId" clId="{755CA6BC-472E-4983-BE8A-F76235C20DEE}" dt="2025-05-21T17:27:06.480" v="71" actId="255"/>
          <ac:spMkLst>
            <pc:docMk/>
            <pc:sldMk cId="120847589" sldId="326"/>
            <ac:spMk id="3" creationId="{D442DA7F-80C8-87A5-E383-A22925FDE3C5}"/>
          </ac:spMkLst>
        </pc:spChg>
      </pc:sldChg>
    </pc:docChg>
  </pc:docChgLst>
  <pc:docChgLst>
    <pc:chgData name="Irini Tsagaraki" userId="6972d0f4417cf86c" providerId="LiveId" clId="{0D54D913-3C04-48B9-810C-B8B0F6C6D0E0}"/>
    <pc:docChg chg="undo custSel addSld delSld modSld">
      <pc:chgData name="Irini Tsagaraki" userId="6972d0f4417cf86c" providerId="LiveId" clId="{0D54D913-3C04-48B9-810C-B8B0F6C6D0E0}" dt="2024-05-30T15:46:18.623" v="223" actId="20577"/>
      <pc:docMkLst>
        <pc:docMk/>
      </pc:docMkLst>
      <pc:sldChg chg="modSp mod">
        <pc:chgData name="Irini Tsagaraki" userId="6972d0f4417cf86c" providerId="LiveId" clId="{0D54D913-3C04-48B9-810C-B8B0F6C6D0E0}" dt="2024-05-30T14:14:00.702" v="222" actId="20577"/>
        <pc:sldMkLst>
          <pc:docMk/>
          <pc:sldMk cId="0" sldId="283"/>
        </pc:sldMkLst>
      </pc:sldChg>
      <pc:sldChg chg="modSp mod">
        <pc:chgData name="Irini Tsagaraki" userId="6972d0f4417cf86c" providerId="LiveId" clId="{0D54D913-3C04-48B9-810C-B8B0F6C6D0E0}" dt="2024-05-27T16:45:15.228" v="16" actId="20577"/>
        <pc:sldMkLst>
          <pc:docMk/>
          <pc:sldMk cId="1184713629" sldId="303"/>
        </pc:sldMkLst>
      </pc:sldChg>
      <pc:sldChg chg="modSp mod">
        <pc:chgData name="Irini Tsagaraki" userId="6972d0f4417cf86c" providerId="LiveId" clId="{0D54D913-3C04-48B9-810C-B8B0F6C6D0E0}" dt="2024-05-27T16:45:57.988" v="40" actId="255"/>
        <pc:sldMkLst>
          <pc:docMk/>
          <pc:sldMk cId="720098583" sldId="304"/>
        </pc:sldMkLst>
      </pc:sldChg>
      <pc:sldChg chg="modSp mod">
        <pc:chgData name="Irini Tsagaraki" userId="6972d0f4417cf86c" providerId="LiveId" clId="{0D54D913-3C04-48B9-810C-B8B0F6C6D0E0}" dt="2024-05-27T16:47:32.360" v="93" actId="255"/>
        <pc:sldMkLst>
          <pc:docMk/>
          <pc:sldMk cId="4228924115" sldId="307"/>
        </pc:sldMkLst>
      </pc:sldChg>
      <pc:sldChg chg="modSp mod">
        <pc:chgData name="Irini Tsagaraki" userId="6972d0f4417cf86c" providerId="LiveId" clId="{0D54D913-3C04-48B9-810C-B8B0F6C6D0E0}" dt="2024-05-27T16:57:35.862" v="188" actId="255"/>
        <pc:sldMkLst>
          <pc:docMk/>
          <pc:sldMk cId="1008077123" sldId="314"/>
        </pc:sldMkLst>
      </pc:sldChg>
      <pc:sldChg chg="modSp mod">
        <pc:chgData name="Irini Tsagaraki" userId="6972d0f4417cf86c" providerId="LiveId" clId="{0D54D913-3C04-48B9-810C-B8B0F6C6D0E0}" dt="2024-05-27T16:57:57.284" v="190" actId="27636"/>
        <pc:sldMkLst>
          <pc:docMk/>
          <pc:sldMk cId="3755736618" sldId="315"/>
        </pc:sldMkLst>
      </pc:sldChg>
      <pc:sldChg chg="modSp mod">
        <pc:chgData name="Irini Tsagaraki" userId="6972d0f4417cf86c" providerId="LiveId" clId="{0D54D913-3C04-48B9-810C-B8B0F6C6D0E0}" dt="2024-05-27T16:56:54.282" v="182" actId="27636"/>
        <pc:sldMkLst>
          <pc:docMk/>
          <pc:sldMk cId="1694777162" sldId="316"/>
        </pc:sldMkLst>
      </pc:sldChg>
      <pc:sldChg chg="modSp mod">
        <pc:chgData name="Irini Tsagaraki" userId="6972d0f4417cf86c" providerId="LiveId" clId="{0D54D913-3C04-48B9-810C-B8B0F6C6D0E0}" dt="2024-05-27T16:58:09.470" v="200" actId="20577"/>
        <pc:sldMkLst>
          <pc:docMk/>
          <pc:sldMk cId="2780329905" sldId="318"/>
        </pc:sldMkLst>
      </pc:sldChg>
      <pc:sldChg chg="modSp mod">
        <pc:chgData name="Irini Tsagaraki" userId="6972d0f4417cf86c" providerId="LiveId" clId="{0D54D913-3C04-48B9-810C-B8B0F6C6D0E0}" dt="2024-05-30T15:46:18.623" v="223" actId="20577"/>
        <pc:sldMkLst>
          <pc:docMk/>
          <pc:sldMk cId="3664828806" sldId="319"/>
        </pc:sldMkLst>
      </pc:sldChg>
      <pc:sldChg chg="modSp mod">
        <pc:chgData name="Irini Tsagaraki" userId="6972d0f4417cf86c" providerId="LiveId" clId="{0D54D913-3C04-48B9-810C-B8B0F6C6D0E0}" dt="2024-05-27T16:58:19.552" v="220" actId="20577"/>
        <pc:sldMkLst>
          <pc:docMk/>
          <pc:sldMk cId="969643994" sldId="320"/>
        </pc:sldMkLst>
      </pc:sldChg>
      <pc:sldChg chg="del">
        <pc:chgData name="Irini Tsagaraki" userId="6972d0f4417cf86c" providerId="LiveId" clId="{0D54D913-3C04-48B9-810C-B8B0F6C6D0E0}" dt="2024-05-27T16:52:41.767" v="149" actId="47"/>
        <pc:sldMkLst>
          <pc:docMk/>
          <pc:sldMk cId="2539868772" sldId="322"/>
        </pc:sldMkLst>
      </pc:sldChg>
      <pc:sldChg chg="modSp add mod">
        <pc:chgData name="Irini Tsagaraki" userId="6972d0f4417cf86c" providerId="LiveId" clId="{0D54D913-3C04-48B9-810C-B8B0F6C6D0E0}" dt="2024-05-27T16:55:21.452" v="158" actId="27636"/>
        <pc:sldMkLst>
          <pc:docMk/>
          <pc:sldMk cId="3902025725" sldId="322"/>
        </pc:sldMkLst>
      </pc:sldChg>
    </pc:docChg>
  </pc:docChgLst>
  <pc:docChgLst>
    <pc:chgData name="Irini Tsagaraki" userId="6972d0f4417cf86c" providerId="LiveId" clId="{FA7EE4CF-A62F-4017-839F-3FAD512C68BF}"/>
    <pc:docChg chg="undo custSel addSld delSld modSld sldOrd">
      <pc:chgData name="Irini Tsagaraki" userId="6972d0f4417cf86c" providerId="LiveId" clId="{FA7EE4CF-A62F-4017-839F-3FAD512C68BF}" dt="2024-01-17T13:58:22.653" v="854" actId="20577"/>
      <pc:docMkLst>
        <pc:docMk/>
      </pc:docMkLst>
      <pc:sldChg chg="modSp mod">
        <pc:chgData name="Irini Tsagaraki" userId="6972d0f4417cf86c" providerId="LiveId" clId="{FA7EE4CF-A62F-4017-839F-3FAD512C68BF}" dt="2024-01-17T12:41:55.431" v="21" actId="20577"/>
        <pc:sldMkLst>
          <pc:docMk/>
          <pc:sldMk cId="0" sldId="256"/>
        </pc:sldMkLst>
      </pc:sldChg>
      <pc:sldChg chg="del">
        <pc:chgData name="Irini Tsagaraki" userId="6972d0f4417cf86c" providerId="LiveId" clId="{FA7EE4CF-A62F-4017-839F-3FAD512C68BF}" dt="2024-01-17T13:27:43.255" v="738" actId="2696"/>
        <pc:sldMkLst>
          <pc:docMk/>
          <pc:sldMk cId="0" sldId="264"/>
        </pc:sldMkLst>
      </pc:sldChg>
      <pc:sldChg chg="modSp mod">
        <pc:chgData name="Irini Tsagaraki" userId="6972d0f4417cf86c" providerId="LiveId" clId="{FA7EE4CF-A62F-4017-839F-3FAD512C68BF}" dt="2024-01-17T13:28:22.677" v="763" actId="115"/>
        <pc:sldMkLst>
          <pc:docMk/>
          <pc:sldMk cId="0" sldId="283"/>
        </pc:sldMkLst>
      </pc:sldChg>
      <pc:sldChg chg="modSp mod">
        <pc:chgData name="Irini Tsagaraki" userId="6972d0f4417cf86c" providerId="LiveId" clId="{FA7EE4CF-A62F-4017-839F-3FAD512C68BF}" dt="2024-01-17T13:20:12.729" v="483" actId="255"/>
        <pc:sldMkLst>
          <pc:docMk/>
          <pc:sldMk cId="3981083289" sldId="306"/>
        </pc:sldMkLst>
      </pc:sldChg>
      <pc:sldChg chg="modSp mod">
        <pc:chgData name="Irini Tsagaraki" userId="6972d0f4417cf86c" providerId="LiveId" clId="{FA7EE4CF-A62F-4017-839F-3FAD512C68BF}" dt="2024-01-17T13:23:10.286" v="530" actId="6549"/>
        <pc:sldMkLst>
          <pc:docMk/>
          <pc:sldMk cId="4228924115" sldId="307"/>
        </pc:sldMkLst>
      </pc:sldChg>
      <pc:sldChg chg="modSp mod">
        <pc:chgData name="Irini Tsagaraki" userId="6972d0f4417cf86c" providerId="LiveId" clId="{FA7EE4CF-A62F-4017-839F-3FAD512C68BF}" dt="2024-01-17T13:27:02.041" v="737" actId="12"/>
        <pc:sldMkLst>
          <pc:docMk/>
          <pc:sldMk cId="4180944604" sldId="308"/>
        </pc:sldMkLst>
      </pc:sldChg>
      <pc:sldChg chg="modSp mod">
        <pc:chgData name="Irini Tsagaraki" userId="6972d0f4417cf86c" providerId="LiveId" clId="{FA7EE4CF-A62F-4017-839F-3FAD512C68BF}" dt="2024-01-17T13:43:57.628" v="803" actId="6549"/>
        <pc:sldMkLst>
          <pc:docMk/>
          <pc:sldMk cId="2333893305" sldId="311"/>
        </pc:sldMkLst>
      </pc:sldChg>
      <pc:sldChg chg="modSp new mod ord">
        <pc:chgData name="Irini Tsagaraki" userId="6972d0f4417cf86c" providerId="LiveId" clId="{FA7EE4CF-A62F-4017-839F-3FAD512C68BF}" dt="2024-01-17T12:49:55.065" v="98" actId="20577"/>
        <pc:sldMkLst>
          <pc:docMk/>
          <pc:sldMk cId="1899814679" sldId="313"/>
        </pc:sldMkLst>
      </pc:sldChg>
      <pc:sldChg chg="modSp new mod">
        <pc:chgData name="Irini Tsagaraki" userId="6972d0f4417cf86c" providerId="LiveId" clId="{FA7EE4CF-A62F-4017-839F-3FAD512C68BF}" dt="2024-01-17T12:55:58.275" v="195" actId="6549"/>
        <pc:sldMkLst>
          <pc:docMk/>
          <pc:sldMk cId="1008077123" sldId="314"/>
        </pc:sldMkLst>
      </pc:sldChg>
      <pc:sldChg chg="modSp new mod">
        <pc:chgData name="Irini Tsagaraki" userId="6972d0f4417cf86c" providerId="LiveId" clId="{FA7EE4CF-A62F-4017-839F-3FAD512C68BF}" dt="2024-01-17T13:04:12.732" v="449" actId="255"/>
        <pc:sldMkLst>
          <pc:docMk/>
          <pc:sldMk cId="3755736618" sldId="315"/>
        </pc:sldMkLst>
      </pc:sldChg>
      <pc:sldChg chg="modSp new mod">
        <pc:chgData name="Irini Tsagaraki" userId="6972d0f4417cf86c" providerId="LiveId" clId="{FA7EE4CF-A62F-4017-839F-3FAD512C68BF}" dt="2024-01-17T13:07:30.893" v="475" actId="27636"/>
        <pc:sldMkLst>
          <pc:docMk/>
          <pc:sldMk cId="1694777162" sldId="316"/>
        </pc:sldMkLst>
      </pc:sldChg>
      <pc:sldChg chg="modSp new mod">
        <pc:chgData name="Irini Tsagaraki" userId="6972d0f4417cf86c" providerId="LiveId" clId="{FA7EE4CF-A62F-4017-839F-3FAD512C68BF}" dt="2024-01-17T13:07:54.480" v="478" actId="2711"/>
        <pc:sldMkLst>
          <pc:docMk/>
          <pc:sldMk cId="1883850199" sldId="317"/>
        </pc:sldMkLst>
      </pc:sldChg>
      <pc:sldChg chg="modSp new mod">
        <pc:chgData name="Irini Tsagaraki" userId="6972d0f4417cf86c" providerId="LiveId" clId="{FA7EE4CF-A62F-4017-839F-3FAD512C68BF}" dt="2024-01-17T13:04:42.768" v="456" actId="5793"/>
        <pc:sldMkLst>
          <pc:docMk/>
          <pc:sldMk cId="2780329905" sldId="318"/>
        </pc:sldMkLst>
      </pc:sldChg>
      <pc:sldChg chg="new del">
        <pc:chgData name="Irini Tsagaraki" userId="6972d0f4417cf86c" providerId="LiveId" clId="{FA7EE4CF-A62F-4017-839F-3FAD512C68BF}" dt="2024-01-17T13:03:11.621" v="445" actId="47"/>
        <pc:sldMkLst>
          <pc:docMk/>
          <pc:sldMk cId="3510651689" sldId="318"/>
        </pc:sldMkLst>
      </pc:sldChg>
      <pc:sldChg chg="new del">
        <pc:chgData name="Irini Tsagaraki" userId="6972d0f4417cf86c" providerId="LiveId" clId="{FA7EE4CF-A62F-4017-839F-3FAD512C68BF}" dt="2024-01-17T13:03:10.472" v="444" actId="47"/>
        <pc:sldMkLst>
          <pc:docMk/>
          <pc:sldMk cId="1690241274" sldId="319"/>
        </pc:sldMkLst>
      </pc:sldChg>
      <pc:sldChg chg="modSp new mod">
        <pc:chgData name="Irini Tsagaraki" userId="6972d0f4417cf86c" providerId="LiveId" clId="{FA7EE4CF-A62F-4017-839F-3FAD512C68BF}" dt="2024-01-17T13:05:32.912" v="462" actId="20577"/>
        <pc:sldMkLst>
          <pc:docMk/>
          <pc:sldMk cId="3664828806" sldId="319"/>
        </pc:sldMkLst>
      </pc:sldChg>
      <pc:sldChg chg="modSp new mod">
        <pc:chgData name="Irini Tsagaraki" userId="6972d0f4417cf86c" providerId="LiveId" clId="{FA7EE4CF-A62F-4017-839F-3FAD512C68BF}" dt="2024-01-17T13:06:22.072" v="469" actId="27636"/>
        <pc:sldMkLst>
          <pc:docMk/>
          <pc:sldMk cId="969643994" sldId="320"/>
        </pc:sldMkLst>
      </pc:sldChg>
      <pc:sldChg chg="modSp new mod">
        <pc:chgData name="Irini Tsagaraki" userId="6972d0f4417cf86c" providerId="LiveId" clId="{FA7EE4CF-A62F-4017-839F-3FAD512C68BF}" dt="2024-01-17T13:25:44.383" v="725" actId="20577"/>
        <pc:sldMkLst>
          <pc:docMk/>
          <pc:sldMk cId="2197843821" sldId="321"/>
        </pc:sldMkLst>
      </pc:sldChg>
      <pc:sldChg chg="modSp new mod">
        <pc:chgData name="Irini Tsagaraki" userId="6972d0f4417cf86c" providerId="LiveId" clId="{FA7EE4CF-A62F-4017-839F-3FAD512C68BF}" dt="2024-01-17T13:58:22.653" v="854" actId="20577"/>
        <pc:sldMkLst>
          <pc:docMk/>
          <pc:sldMk cId="2539868772" sldId="322"/>
        </pc:sldMkLst>
      </pc:sldChg>
    </pc:docChg>
  </pc:docChgLst>
  <pc:docChgLst>
    <pc:chgData name="Irini Tsagaraki" userId="6972d0f4417cf86c" providerId="LiveId" clId="{CF7A50E3-EB62-4CB3-A64D-941B754DE7F6}"/>
    <pc:docChg chg="undo custSel addSld delSld modSld sldOrd">
      <pc:chgData name="Irini Tsagaraki" userId="6972d0f4417cf86c" providerId="LiveId" clId="{CF7A50E3-EB62-4CB3-A64D-941B754DE7F6}" dt="2023-05-25T09:23:34.824" v="513" actId="20577"/>
      <pc:docMkLst>
        <pc:docMk/>
      </pc:docMkLst>
      <pc:sldChg chg="modSp mod">
        <pc:chgData name="Irini Tsagaraki" userId="6972d0f4417cf86c" providerId="LiveId" clId="{CF7A50E3-EB62-4CB3-A64D-941B754DE7F6}" dt="2023-05-25T09:02:30.600" v="79" actId="255"/>
        <pc:sldMkLst>
          <pc:docMk/>
          <pc:sldMk cId="0" sldId="256"/>
        </pc:sldMkLst>
      </pc:sldChg>
      <pc:sldChg chg="modSp mod">
        <pc:chgData name="Irini Tsagaraki" userId="6972d0f4417cf86c" providerId="LiveId" clId="{CF7A50E3-EB62-4CB3-A64D-941B754DE7F6}" dt="2023-05-25T09:04:57.051" v="126" actId="255"/>
        <pc:sldMkLst>
          <pc:docMk/>
          <pc:sldMk cId="0" sldId="257"/>
        </pc:sldMkLst>
      </pc:sldChg>
      <pc:sldChg chg="modSp mod">
        <pc:chgData name="Irini Tsagaraki" userId="6972d0f4417cf86c" providerId="LiveId" clId="{CF7A50E3-EB62-4CB3-A64D-941B754DE7F6}" dt="2023-05-25T09:17:59.792" v="420" actId="255"/>
        <pc:sldMkLst>
          <pc:docMk/>
          <pc:sldMk cId="0" sldId="264"/>
        </pc:sldMkLst>
      </pc:sldChg>
      <pc:sldChg chg="modSp del mod">
        <pc:chgData name="Irini Tsagaraki" userId="6972d0f4417cf86c" providerId="LiveId" clId="{CF7A50E3-EB62-4CB3-A64D-941B754DE7F6}" dt="2023-05-25T09:19:11.666" v="421" actId="2696"/>
        <pc:sldMkLst>
          <pc:docMk/>
          <pc:sldMk cId="0" sldId="265"/>
        </pc:sldMkLst>
      </pc:sldChg>
      <pc:sldChg chg="modSp mod">
        <pc:chgData name="Irini Tsagaraki" userId="6972d0f4417cf86c" providerId="LiveId" clId="{CF7A50E3-EB62-4CB3-A64D-941B754DE7F6}" dt="2023-05-25T09:20:09.446" v="442" actId="207"/>
        <pc:sldMkLst>
          <pc:docMk/>
          <pc:sldMk cId="0" sldId="283"/>
        </pc:sldMkLst>
      </pc:sldChg>
      <pc:sldChg chg="modSp mod">
        <pc:chgData name="Irini Tsagaraki" userId="6972d0f4417cf86c" providerId="LiveId" clId="{CF7A50E3-EB62-4CB3-A64D-941B754DE7F6}" dt="2023-05-25T09:23:02.592" v="502" actId="20577"/>
        <pc:sldMkLst>
          <pc:docMk/>
          <pc:sldMk cId="0" sldId="284"/>
        </pc:sldMkLst>
      </pc:sldChg>
      <pc:sldChg chg="modSp mod">
        <pc:chgData name="Irini Tsagaraki" userId="6972d0f4417cf86c" providerId="LiveId" clId="{CF7A50E3-EB62-4CB3-A64D-941B754DE7F6}" dt="2023-05-25T09:23:10.455" v="506" actId="20577"/>
        <pc:sldMkLst>
          <pc:docMk/>
          <pc:sldMk cId="0" sldId="285"/>
        </pc:sldMkLst>
      </pc:sldChg>
      <pc:sldChg chg="modSp mod">
        <pc:chgData name="Irini Tsagaraki" userId="6972d0f4417cf86c" providerId="LiveId" clId="{CF7A50E3-EB62-4CB3-A64D-941B754DE7F6}" dt="2023-05-25T09:23:16.534" v="509" actId="20577"/>
        <pc:sldMkLst>
          <pc:docMk/>
          <pc:sldMk cId="0" sldId="286"/>
        </pc:sldMkLst>
      </pc:sldChg>
      <pc:sldChg chg="modSp mod">
        <pc:chgData name="Irini Tsagaraki" userId="6972d0f4417cf86c" providerId="LiveId" clId="{CF7A50E3-EB62-4CB3-A64D-941B754DE7F6}" dt="2023-05-25T09:23:22.744" v="511" actId="20577"/>
        <pc:sldMkLst>
          <pc:docMk/>
          <pc:sldMk cId="0" sldId="287"/>
        </pc:sldMkLst>
      </pc:sldChg>
      <pc:sldChg chg="modSp mod">
        <pc:chgData name="Irini Tsagaraki" userId="6972d0f4417cf86c" providerId="LiveId" clId="{CF7A50E3-EB62-4CB3-A64D-941B754DE7F6}" dt="2023-05-25T09:23:31.534" v="512" actId="20577"/>
        <pc:sldMkLst>
          <pc:docMk/>
          <pc:sldMk cId="0" sldId="288"/>
        </pc:sldMkLst>
      </pc:sldChg>
      <pc:sldChg chg="del">
        <pc:chgData name="Irini Tsagaraki" userId="6972d0f4417cf86c" providerId="LiveId" clId="{CF7A50E3-EB62-4CB3-A64D-941B754DE7F6}" dt="2023-05-25T09:19:17.024" v="422" actId="2696"/>
        <pc:sldMkLst>
          <pc:docMk/>
          <pc:sldMk cId="0" sldId="291"/>
        </pc:sldMkLst>
      </pc:sldChg>
      <pc:sldChg chg="modSp mod">
        <pc:chgData name="Irini Tsagaraki" userId="6972d0f4417cf86c" providerId="LiveId" clId="{CF7A50E3-EB62-4CB3-A64D-941B754DE7F6}" dt="2023-05-25T09:04:09.866" v="120" actId="255"/>
        <pc:sldMkLst>
          <pc:docMk/>
          <pc:sldMk cId="0" sldId="299"/>
        </pc:sldMkLst>
      </pc:sldChg>
      <pc:sldChg chg="modSp mod">
        <pc:chgData name="Irini Tsagaraki" userId="6972d0f4417cf86c" providerId="LiveId" clId="{CF7A50E3-EB62-4CB3-A64D-941B754DE7F6}" dt="2023-05-25T09:12:10.503" v="344" actId="20577"/>
        <pc:sldMkLst>
          <pc:docMk/>
          <pc:sldMk cId="0" sldId="300"/>
        </pc:sldMkLst>
      </pc:sldChg>
      <pc:sldChg chg="modSp mod">
        <pc:chgData name="Irini Tsagaraki" userId="6972d0f4417cf86c" providerId="LiveId" clId="{CF7A50E3-EB62-4CB3-A64D-941B754DE7F6}" dt="2023-05-25T09:23:20.625" v="510" actId="20577"/>
        <pc:sldMkLst>
          <pc:docMk/>
          <pc:sldMk cId="0" sldId="301"/>
        </pc:sldMkLst>
      </pc:sldChg>
      <pc:sldChg chg="modSp mod">
        <pc:chgData name="Irini Tsagaraki" userId="6972d0f4417cf86c" providerId="LiveId" clId="{CF7A50E3-EB62-4CB3-A64D-941B754DE7F6}" dt="2023-05-25T09:23:34.824" v="513" actId="20577"/>
        <pc:sldMkLst>
          <pc:docMk/>
          <pc:sldMk cId="624972061" sldId="302"/>
        </pc:sldMkLst>
      </pc:sldChg>
      <pc:sldChg chg="modSp new mod">
        <pc:chgData name="Irini Tsagaraki" userId="6972d0f4417cf86c" providerId="LiveId" clId="{CF7A50E3-EB62-4CB3-A64D-941B754DE7F6}" dt="2023-05-25T09:10:16.775" v="244" actId="27636"/>
        <pc:sldMkLst>
          <pc:docMk/>
          <pc:sldMk cId="1184713629" sldId="303"/>
        </pc:sldMkLst>
      </pc:sldChg>
      <pc:sldChg chg="modSp new mod">
        <pc:chgData name="Irini Tsagaraki" userId="6972d0f4417cf86c" providerId="LiveId" clId="{CF7A50E3-EB62-4CB3-A64D-941B754DE7F6}" dt="2023-05-25T09:10:57.385" v="300" actId="255"/>
        <pc:sldMkLst>
          <pc:docMk/>
          <pc:sldMk cId="720098583" sldId="304"/>
        </pc:sldMkLst>
      </pc:sldChg>
      <pc:sldChg chg="modSp new mod ord">
        <pc:chgData name="Irini Tsagaraki" userId="6972d0f4417cf86c" providerId="LiveId" clId="{CF7A50E3-EB62-4CB3-A64D-941B754DE7F6}" dt="2023-05-25T09:14:12.768" v="369" actId="255"/>
        <pc:sldMkLst>
          <pc:docMk/>
          <pc:sldMk cId="598288022" sldId="305"/>
        </pc:sldMkLst>
      </pc:sldChg>
      <pc:sldChg chg="modSp new mod">
        <pc:chgData name="Irini Tsagaraki" userId="6972d0f4417cf86c" providerId="LiveId" clId="{CF7A50E3-EB62-4CB3-A64D-941B754DE7F6}" dt="2023-05-25T09:14:46.254" v="379" actId="255"/>
        <pc:sldMkLst>
          <pc:docMk/>
          <pc:sldMk cId="3981083289" sldId="306"/>
        </pc:sldMkLst>
      </pc:sldChg>
      <pc:sldChg chg="modSp new mod">
        <pc:chgData name="Irini Tsagaraki" userId="6972d0f4417cf86c" providerId="LiveId" clId="{CF7A50E3-EB62-4CB3-A64D-941B754DE7F6}" dt="2023-05-25T09:15:18.913" v="387" actId="27636"/>
        <pc:sldMkLst>
          <pc:docMk/>
          <pc:sldMk cId="4228924115" sldId="307"/>
        </pc:sldMkLst>
      </pc:sldChg>
      <pc:sldChg chg="modSp new mod">
        <pc:chgData name="Irini Tsagaraki" userId="6972d0f4417cf86c" providerId="LiveId" clId="{CF7A50E3-EB62-4CB3-A64D-941B754DE7F6}" dt="2023-05-25T09:15:47.266" v="395" actId="255"/>
        <pc:sldMkLst>
          <pc:docMk/>
          <pc:sldMk cId="4180944604" sldId="308"/>
        </pc:sldMkLst>
      </pc:sldChg>
      <pc:sldChg chg="modSp new mod">
        <pc:chgData name="Irini Tsagaraki" userId="6972d0f4417cf86c" providerId="LiveId" clId="{CF7A50E3-EB62-4CB3-A64D-941B754DE7F6}" dt="2023-05-25T09:16:18.153" v="404" actId="255"/>
        <pc:sldMkLst>
          <pc:docMk/>
          <pc:sldMk cId="2453035653" sldId="309"/>
        </pc:sldMkLst>
      </pc:sldChg>
      <pc:sldChg chg="modSp new mod">
        <pc:chgData name="Irini Tsagaraki" userId="6972d0f4417cf86c" providerId="LiveId" clId="{CF7A50E3-EB62-4CB3-A64D-941B754DE7F6}" dt="2023-05-25T09:17:00.051" v="416" actId="255"/>
        <pc:sldMkLst>
          <pc:docMk/>
          <pc:sldMk cId="1926801485" sldId="310"/>
        </pc:sldMkLst>
      </pc:sldChg>
      <pc:sldChg chg="modSp new mod ord">
        <pc:chgData name="Irini Tsagaraki" userId="6972d0f4417cf86c" providerId="LiveId" clId="{CF7A50E3-EB62-4CB3-A64D-941B754DE7F6}" dt="2023-05-25T09:21:38.937" v="495" actId="20577"/>
        <pc:sldMkLst>
          <pc:docMk/>
          <pc:sldMk cId="2333893305" sldId="311"/>
        </pc:sldMkLst>
      </pc:sldChg>
      <pc:sldChg chg="modSp new mod">
        <pc:chgData name="Irini Tsagaraki" userId="6972d0f4417cf86c" providerId="LiveId" clId="{CF7A50E3-EB62-4CB3-A64D-941B754DE7F6}" dt="2023-05-25T09:22:05.895" v="501" actId="20577"/>
        <pc:sldMkLst>
          <pc:docMk/>
          <pc:sldMk cId="2950666698" sldId="31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ABFB26-6CD7-AD47-CEE4-A85B47C91992}"/>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96BD7883-9691-00C7-4E3F-FB6C553E88A1}"/>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5D772F7-5864-78BD-E6B5-A7D349EBF591}"/>
              </a:ext>
            </a:extLst>
          </p:cNvPr>
          <p:cNvSpPr txBox="1">
            <a:spLocks noGrp="1"/>
          </p:cNvSpPr>
          <p:nvPr>
            <p:ph type="dt" sz="half" idx="7"/>
          </p:nvPr>
        </p:nvSpPr>
        <p:spPr/>
        <p:txBody>
          <a:bodyPr/>
          <a:lstStyle>
            <a:lvl1pPr>
              <a:defRPr/>
            </a:lvl1pPr>
          </a:lstStyle>
          <a:p>
            <a:pPr lvl="0"/>
            <a:fld id="{DFC96387-E980-4B4A-B252-EEE3785C6FCA}" type="datetime1">
              <a:rPr lang="el-GR"/>
              <a:pPr lvl="0"/>
              <a:t>21/5/2025</a:t>
            </a:fld>
            <a:endParaRPr lang="el-GR"/>
          </a:p>
        </p:txBody>
      </p:sp>
      <p:sp>
        <p:nvSpPr>
          <p:cNvPr id="5" name="Θέση υποσέλιδου 4">
            <a:extLst>
              <a:ext uri="{FF2B5EF4-FFF2-40B4-BE49-F238E27FC236}">
                <a16:creationId xmlns:a16="http://schemas.microsoft.com/office/drawing/2014/main" id="{DC7CA54A-59A2-6D3B-36D3-2721DE140F92}"/>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DD2726C3-0500-6681-BB97-AC8450420510}"/>
              </a:ext>
            </a:extLst>
          </p:cNvPr>
          <p:cNvSpPr txBox="1">
            <a:spLocks noGrp="1"/>
          </p:cNvSpPr>
          <p:nvPr>
            <p:ph type="sldNum" sz="quarter" idx="8"/>
          </p:nvPr>
        </p:nvSpPr>
        <p:spPr/>
        <p:txBody>
          <a:bodyPr/>
          <a:lstStyle>
            <a:lvl1pPr>
              <a:defRPr/>
            </a:lvl1pPr>
          </a:lstStyle>
          <a:p>
            <a:pPr lvl="0"/>
            <a:fld id="{DA7D726F-A58E-4F7E-819F-56A93DAB361F}" type="slidenum">
              <a:t>‹#›</a:t>
            </a:fld>
            <a:endParaRPr lang="el-GR"/>
          </a:p>
        </p:txBody>
      </p:sp>
    </p:spTree>
    <p:extLst>
      <p:ext uri="{BB962C8B-B14F-4D97-AF65-F5344CB8AC3E}">
        <p14:creationId xmlns:p14="http://schemas.microsoft.com/office/powerpoint/2010/main" val="201092445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A27459-B2DE-4373-D27C-471232B21247}"/>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9296C1F-83A2-367B-4204-0F0543908A85}"/>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77202E1-B085-42FF-59E7-929A2ED7B1A2}"/>
              </a:ext>
            </a:extLst>
          </p:cNvPr>
          <p:cNvSpPr txBox="1">
            <a:spLocks noGrp="1"/>
          </p:cNvSpPr>
          <p:nvPr>
            <p:ph type="dt" sz="half" idx="7"/>
          </p:nvPr>
        </p:nvSpPr>
        <p:spPr/>
        <p:txBody>
          <a:bodyPr/>
          <a:lstStyle>
            <a:lvl1pPr>
              <a:defRPr/>
            </a:lvl1pPr>
          </a:lstStyle>
          <a:p>
            <a:pPr lvl="0"/>
            <a:fld id="{BE927FAD-5D78-4759-A610-4DF83B97D807}" type="datetime1">
              <a:rPr lang="el-GR"/>
              <a:pPr lvl="0"/>
              <a:t>21/5/2025</a:t>
            </a:fld>
            <a:endParaRPr lang="el-GR"/>
          </a:p>
        </p:txBody>
      </p:sp>
      <p:sp>
        <p:nvSpPr>
          <p:cNvPr id="5" name="Θέση υποσέλιδου 4">
            <a:extLst>
              <a:ext uri="{FF2B5EF4-FFF2-40B4-BE49-F238E27FC236}">
                <a16:creationId xmlns:a16="http://schemas.microsoft.com/office/drawing/2014/main" id="{B3A23F0C-6783-9481-4F66-A53EF3344911}"/>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16C43FBE-7761-1D98-7067-837429DF8A00}"/>
              </a:ext>
            </a:extLst>
          </p:cNvPr>
          <p:cNvSpPr txBox="1">
            <a:spLocks noGrp="1"/>
          </p:cNvSpPr>
          <p:nvPr>
            <p:ph type="sldNum" sz="quarter" idx="8"/>
          </p:nvPr>
        </p:nvSpPr>
        <p:spPr/>
        <p:txBody>
          <a:bodyPr/>
          <a:lstStyle>
            <a:lvl1pPr>
              <a:defRPr/>
            </a:lvl1pPr>
          </a:lstStyle>
          <a:p>
            <a:pPr lvl="0"/>
            <a:fld id="{7C8D4020-6328-46FD-A367-D53ACD68FB62}" type="slidenum">
              <a:t>‹#›</a:t>
            </a:fld>
            <a:endParaRPr lang="el-GR"/>
          </a:p>
        </p:txBody>
      </p:sp>
    </p:spTree>
    <p:extLst>
      <p:ext uri="{BB962C8B-B14F-4D97-AF65-F5344CB8AC3E}">
        <p14:creationId xmlns:p14="http://schemas.microsoft.com/office/powerpoint/2010/main" val="3159530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BDB97C2B-3D4A-B57F-7D35-92B026CBE65E}"/>
              </a:ext>
            </a:extLst>
          </p:cNvPr>
          <p:cNvSpPr txBox="1">
            <a:spLocks noGrp="1"/>
          </p:cNvSpPr>
          <p:nvPr>
            <p:ph type="title" orient="vert"/>
          </p:nvPr>
        </p:nvSpPr>
        <p:spPr>
          <a:xfrm>
            <a:off x="8724903" y="365129"/>
            <a:ext cx="2628899" cy="5811834"/>
          </a:xfrm>
        </p:spPr>
        <p:txBody>
          <a:bodyPr vert="eaVert"/>
          <a:lstStyle>
            <a:lvl1pPr>
              <a:defRPr/>
            </a:lvl1pPr>
          </a:lstStyle>
          <a:p>
            <a:pPr lvl="0"/>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629F89B-31F1-4BA7-ECD6-D3DD62162B16}"/>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E6DAF24-FFA9-53CA-1773-264496F91AB7}"/>
              </a:ext>
            </a:extLst>
          </p:cNvPr>
          <p:cNvSpPr txBox="1">
            <a:spLocks noGrp="1"/>
          </p:cNvSpPr>
          <p:nvPr>
            <p:ph type="dt" sz="half" idx="7"/>
          </p:nvPr>
        </p:nvSpPr>
        <p:spPr/>
        <p:txBody>
          <a:bodyPr/>
          <a:lstStyle>
            <a:lvl1pPr>
              <a:defRPr/>
            </a:lvl1pPr>
          </a:lstStyle>
          <a:p>
            <a:pPr lvl="0"/>
            <a:fld id="{6BC369AB-7649-421B-8BA0-B59BFEF5EAB4}" type="datetime1">
              <a:rPr lang="el-GR"/>
              <a:pPr lvl="0"/>
              <a:t>21/5/2025</a:t>
            </a:fld>
            <a:endParaRPr lang="el-GR"/>
          </a:p>
        </p:txBody>
      </p:sp>
      <p:sp>
        <p:nvSpPr>
          <p:cNvPr id="5" name="Θέση υποσέλιδου 4">
            <a:extLst>
              <a:ext uri="{FF2B5EF4-FFF2-40B4-BE49-F238E27FC236}">
                <a16:creationId xmlns:a16="http://schemas.microsoft.com/office/drawing/2014/main" id="{EF1EBE2F-AB6E-2F8B-A8E2-E8D9532E19EC}"/>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9FB023FF-2838-CE87-8ACA-70ADE3858E27}"/>
              </a:ext>
            </a:extLst>
          </p:cNvPr>
          <p:cNvSpPr txBox="1">
            <a:spLocks noGrp="1"/>
          </p:cNvSpPr>
          <p:nvPr>
            <p:ph type="sldNum" sz="quarter" idx="8"/>
          </p:nvPr>
        </p:nvSpPr>
        <p:spPr/>
        <p:txBody>
          <a:bodyPr/>
          <a:lstStyle>
            <a:lvl1pPr>
              <a:defRPr/>
            </a:lvl1pPr>
          </a:lstStyle>
          <a:p>
            <a:pPr lvl="0"/>
            <a:fld id="{C4886670-0C01-44F9-AB4D-C4FCAE948273}" type="slidenum">
              <a:t>‹#›</a:t>
            </a:fld>
            <a:endParaRPr lang="el-GR"/>
          </a:p>
        </p:txBody>
      </p:sp>
    </p:spTree>
    <p:extLst>
      <p:ext uri="{BB962C8B-B14F-4D97-AF65-F5344CB8AC3E}">
        <p14:creationId xmlns:p14="http://schemas.microsoft.com/office/powerpoint/2010/main" val="883208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B5634F-1475-0ABE-7E1A-783F4A392CEF}"/>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0C2FAF9-8E18-65ED-7F81-17455A64CBA1}"/>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0B0A9E3-7AE6-4139-0AA6-0FF405684322}"/>
              </a:ext>
            </a:extLst>
          </p:cNvPr>
          <p:cNvSpPr txBox="1">
            <a:spLocks noGrp="1"/>
          </p:cNvSpPr>
          <p:nvPr>
            <p:ph type="dt" sz="half" idx="7"/>
          </p:nvPr>
        </p:nvSpPr>
        <p:spPr/>
        <p:txBody>
          <a:bodyPr/>
          <a:lstStyle>
            <a:lvl1pPr>
              <a:defRPr/>
            </a:lvl1pPr>
          </a:lstStyle>
          <a:p>
            <a:pPr lvl="0"/>
            <a:fld id="{26C37FAB-8556-4650-A73E-E776FB9A6B2E}" type="datetime1">
              <a:rPr lang="el-GR"/>
              <a:pPr lvl="0"/>
              <a:t>21/5/2025</a:t>
            </a:fld>
            <a:endParaRPr lang="el-GR"/>
          </a:p>
        </p:txBody>
      </p:sp>
      <p:sp>
        <p:nvSpPr>
          <p:cNvPr id="5" name="Θέση υποσέλιδου 4">
            <a:extLst>
              <a:ext uri="{FF2B5EF4-FFF2-40B4-BE49-F238E27FC236}">
                <a16:creationId xmlns:a16="http://schemas.microsoft.com/office/drawing/2014/main" id="{1E053949-B99A-F0A7-8418-0A8D281EA747}"/>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64C345AA-817E-1600-9C78-017CFE556B93}"/>
              </a:ext>
            </a:extLst>
          </p:cNvPr>
          <p:cNvSpPr txBox="1">
            <a:spLocks noGrp="1"/>
          </p:cNvSpPr>
          <p:nvPr>
            <p:ph type="sldNum" sz="quarter" idx="8"/>
          </p:nvPr>
        </p:nvSpPr>
        <p:spPr/>
        <p:txBody>
          <a:bodyPr/>
          <a:lstStyle>
            <a:lvl1pPr>
              <a:defRPr/>
            </a:lvl1pPr>
          </a:lstStyle>
          <a:p>
            <a:pPr lvl="0"/>
            <a:fld id="{3469E275-93D8-4E74-AACA-2871E7DE5F27}" type="slidenum">
              <a:t>‹#›</a:t>
            </a:fld>
            <a:endParaRPr lang="el-GR"/>
          </a:p>
        </p:txBody>
      </p:sp>
    </p:spTree>
    <p:extLst>
      <p:ext uri="{BB962C8B-B14F-4D97-AF65-F5344CB8AC3E}">
        <p14:creationId xmlns:p14="http://schemas.microsoft.com/office/powerpoint/2010/main" val="297696360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AC1A76-5D9B-1DF4-67E4-0FFAFF098782}"/>
              </a:ext>
            </a:extLst>
          </p:cNvPr>
          <p:cNvSpPr txBox="1">
            <a:spLocks noGrp="1"/>
          </p:cNvSpPr>
          <p:nvPr>
            <p:ph type="title"/>
          </p:nvPr>
        </p:nvSpPr>
        <p:spPr>
          <a:xfrm>
            <a:off x="831847" y="1709735"/>
            <a:ext cx="10515600" cy="2852735"/>
          </a:xfrm>
        </p:spPr>
        <p:txBody>
          <a:bodyPr anchor="b"/>
          <a:lstStyle>
            <a:lvl1pPr>
              <a:defRPr sz="6000"/>
            </a:lvl1pPr>
          </a:lstStyle>
          <a:p>
            <a:pPr lvl="0"/>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B7FCD1E-91E3-CB3B-0327-4B1F845E85C3}"/>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FDB3A3D4-F5E5-383B-1EB8-DF059BA3C5EB}"/>
              </a:ext>
            </a:extLst>
          </p:cNvPr>
          <p:cNvSpPr txBox="1">
            <a:spLocks noGrp="1"/>
          </p:cNvSpPr>
          <p:nvPr>
            <p:ph type="dt" sz="half" idx="7"/>
          </p:nvPr>
        </p:nvSpPr>
        <p:spPr/>
        <p:txBody>
          <a:bodyPr/>
          <a:lstStyle>
            <a:lvl1pPr>
              <a:defRPr/>
            </a:lvl1pPr>
          </a:lstStyle>
          <a:p>
            <a:pPr lvl="0"/>
            <a:fld id="{B97960CF-CD57-4DAF-B3C6-A0516BDDDE49}" type="datetime1">
              <a:rPr lang="el-GR"/>
              <a:pPr lvl="0"/>
              <a:t>21/5/2025</a:t>
            </a:fld>
            <a:endParaRPr lang="el-GR"/>
          </a:p>
        </p:txBody>
      </p:sp>
      <p:sp>
        <p:nvSpPr>
          <p:cNvPr id="5" name="Θέση υποσέλιδου 4">
            <a:extLst>
              <a:ext uri="{FF2B5EF4-FFF2-40B4-BE49-F238E27FC236}">
                <a16:creationId xmlns:a16="http://schemas.microsoft.com/office/drawing/2014/main" id="{E60039AF-8D0F-711F-52F2-B1AE37A5BB2B}"/>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E3A6FC42-283F-3BF3-5A8C-7EFDF838FB45}"/>
              </a:ext>
            </a:extLst>
          </p:cNvPr>
          <p:cNvSpPr txBox="1">
            <a:spLocks noGrp="1"/>
          </p:cNvSpPr>
          <p:nvPr>
            <p:ph type="sldNum" sz="quarter" idx="8"/>
          </p:nvPr>
        </p:nvSpPr>
        <p:spPr/>
        <p:txBody>
          <a:bodyPr/>
          <a:lstStyle>
            <a:lvl1pPr>
              <a:defRPr/>
            </a:lvl1pPr>
          </a:lstStyle>
          <a:p>
            <a:pPr lvl="0"/>
            <a:fld id="{0268FF66-FDAA-4AAA-BF1C-DB3623F79B51}" type="slidenum">
              <a:t>‹#›</a:t>
            </a:fld>
            <a:endParaRPr lang="el-GR"/>
          </a:p>
        </p:txBody>
      </p:sp>
    </p:spTree>
    <p:extLst>
      <p:ext uri="{BB962C8B-B14F-4D97-AF65-F5344CB8AC3E}">
        <p14:creationId xmlns:p14="http://schemas.microsoft.com/office/powerpoint/2010/main" val="276567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2881C5-65AC-D9A9-704D-563E1BD782D6}"/>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0BF3BCE-5282-27D6-9F18-C17325F58304}"/>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DE03921-2D85-058C-2A7A-90B259E617AF}"/>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17DC0099-E3F7-C79B-A55C-71AF6F26A9DB}"/>
              </a:ext>
            </a:extLst>
          </p:cNvPr>
          <p:cNvSpPr txBox="1">
            <a:spLocks noGrp="1"/>
          </p:cNvSpPr>
          <p:nvPr>
            <p:ph type="dt" sz="half" idx="7"/>
          </p:nvPr>
        </p:nvSpPr>
        <p:spPr/>
        <p:txBody>
          <a:bodyPr/>
          <a:lstStyle>
            <a:lvl1pPr>
              <a:defRPr/>
            </a:lvl1pPr>
          </a:lstStyle>
          <a:p>
            <a:pPr lvl="0"/>
            <a:fld id="{E83D42D9-4C44-47FA-90D5-585152D2EAD5}" type="datetime1">
              <a:rPr lang="el-GR"/>
              <a:pPr lvl="0"/>
              <a:t>21/5/2025</a:t>
            </a:fld>
            <a:endParaRPr lang="el-GR"/>
          </a:p>
        </p:txBody>
      </p:sp>
      <p:sp>
        <p:nvSpPr>
          <p:cNvPr id="6" name="Θέση υποσέλιδου 5">
            <a:extLst>
              <a:ext uri="{FF2B5EF4-FFF2-40B4-BE49-F238E27FC236}">
                <a16:creationId xmlns:a16="http://schemas.microsoft.com/office/drawing/2014/main" id="{C4539A76-9684-A334-3E47-25E669F7A92F}"/>
              </a:ext>
            </a:extLst>
          </p:cNvPr>
          <p:cNvSpPr txBox="1">
            <a:spLocks noGrp="1"/>
          </p:cNvSpPr>
          <p:nvPr>
            <p:ph type="ftr" sz="quarter" idx="9"/>
          </p:nvPr>
        </p:nvSpPr>
        <p:spPr/>
        <p:txBody>
          <a:bodyPr/>
          <a:lstStyle>
            <a:lvl1pPr>
              <a:defRPr/>
            </a:lvl1pPr>
          </a:lstStyle>
          <a:p>
            <a:pPr lvl="0"/>
            <a:endParaRPr lang="el-GR"/>
          </a:p>
        </p:txBody>
      </p:sp>
      <p:sp>
        <p:nvSpPr>
          <p:cNvPr id="7" name="Θέση αριθμού διαφάνειας 6">
            <a:extLst>
              <a:ext uri="{FF2B5EF4-FFF2-40B4-BE49-F238E27FC236}">
                <a16:creationId xmlns:a16="http://schemas.microsoft.com/office/drawing/2014/main" id="{79ACFE89-D4E9-C5C1-92C1-1ACE13079FA5}"/>
              </a:ext>
            </a:extLst>
          </p:cNvPr>
          <p:cNvSpPr txBox="1">
            <a:spLocks noGrp="1"/>
          </p:cNvSpPr>
          <p:nvPr>
            <p:ph type="sldNum" sz="quarter" idx="8"/>
          </p:nvPr>
        </p:nvSpPr>
        <p:spPr/>
        <p:txBody>
          <a:bodyPr/>
          <a:lstStyle>
            <a:lvl1pPr>
              <a:defRPr/>
            </a:lvl1pPr>
          </a:lstStyle>
          <a:p>
            <a:pPr lvl="0"/>
            <a:fld id="{DD1A273D-B6F9-431D-9F28-E7E0FF27E2BB}" type="slidenum">
              <a:t>‹#›</a:t>
            </a:fld>
            <a:endParaRPr lang="el-GR"/>
          </a:p>
        </p:txBody>
      </p:sp>
    </p:spTree>
    <p:extLst>
      <p:ext uri="{BB962C8B-B14F-4D97-AF65-F5344CB8AC3E}">
        <p14:creationId xmlns:p14="http://schemas.microsoft.com/office/powerpoint/2010/main" val="2290362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B8B72F-914C-2223-9724-FC796723D0B5}"/>
              </a:ext>
            </a:extLst>
          </p:cNvPr>
          <p:cNvSpPr txBox="1">
            <a:spLocks noGrp="1"/>
          </p:cNvSpPr>
          <p:nvPr>
            <p:ph type="title"/>
          </p:nvPr>
        </p:nvSpPr>
        <p:spPr>
          <a:xfrm>
            <a:off x="839784" y="365129"/>
            <a:ext cx="10515600" cy="1325559"/>
          </a:xfrm>
        </p:spPr>
        <p:txBody>
          <a:bodyPr/>
          <a:lstStyle>
            <a:lvl1pPr>
              <a:defRPr/>
            </a:lvl1pPr>
          </a:lstStyle>
          <a:p>
            <a:pPr lvl="0"/>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383FD0A-E30C-F7E6-281B-E171518B9925}"/>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580A0A68-8793-F0E8-D01F-F0B886B5B9D1}"/>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557C13B5-859A-A82A-7D2F-9E9FA4DFCC05}"/>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0F272A38-A345-7590-CCB5-350B6A4D299B}"/>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80C50DAE-796E-819D-91A8-EE5CAF598699}"/>
              </a:ext>
            </a:extLst>
          </p:cNvPr>
          <p:cNvSpPr txBox="1">
            <a:spLocks noGrp="1"/>
          </p:cNvSpPr>
          <p:nvPr>
            <p:ph type="dt" sz="half" idx="7"/>
          </p:nvPr>
        </p:nvSpPr>
        <p:spPr/>
        <p:txBody>
          <a:bodyPr/>
          <a:lstStyle>
            <a:lvl1pPr>
              <a:defRPr/>
            </a:lvl1pPr>
          </a:lstStyle>
          <a:p>
            <a:pPr lvl="0"/>
            <a:fld id="{60A6DB0F-46BF-443B-9141-2D3D8AD37BA8}" type="datetime1">
              <a:rPr lang="el-GR"/>
              <a:pPr lvl="0"/>
              <a:t>21/5/2025</a:t>
            </a:fld>
            <a:endParaRPr lang="el-GR"/>
          </a:p>
        </p:txBody>
      </p:sp>
      <p:sp>
        <p:nvSpPr>
          <p:cNvPr id="8" name="Θέση υποσέλιδου 7">
            <a:extLst>
              <a:ext uri="{FF2B5EF4-FFF2-40B4-BE49-F238E27FC236}">
                <a16:creationId xmlns:a16="http://schemas.microsoft.com/office/drawing/2014/main" id="{6DF1F2B4-52FF-017E-B46D-FB66DDE8BC0E}"/>
              </a:ext>
            </a:extLst>
          </p:cNvPr>
          <p:cNvSpPr txBox="1">
            <a:spLocks noGrp="1"/>
          </p:cNvSpPr>
          <p:nvPr>
            <p:ph type="ftr" sz="quarter" idx="9"/>
          </p:nvPr>
        </p:nvSpPr>
        <p:spPr/>
        <p:txBody>
          <a:bodyPr/>
          <a:lstStyle>
            <a:lvl1pPr>
              <a:defRPr/>
            </a:lvl1pPr>
          </a:lstStyle>
          <a:p>
            <a:pPr lvl="0"/>
            <a:endParaRPr lang="el-GR"/>
          </a:p>
        </p:txBody>
      </p:sp>
      <p:sp>
        <p:nvSpPr>
          <p:cNvPr id="9" name="Θέση αριθμού διαφάνειας 8">
            <a:extLst>
              <a:ext uri="{FF2B5EF4-FFF2-40B4-BE49-F238E27FC236}">
                <a16:creationId xmlns:a16="http://schemas.microsoft.com/office/drawing/2014/main" id="{83A36C34-2900-6C49-F094-8C108E013DFF}"/>
              </a:ext>
            </a:extLst>
          </p:cNvPr>
          <p:cNvSpPr txBox="1">
            <a:spLocks noGrp="1"/>
          </p:cNvSpPr>
          <p:nvPr>
            <p:ph type="sldNum" sz="quarter" idx="8"/>
          </p:nvPr>
        </p:nvSpPr>
        <p:spPr/>
        <p:txBody>
          <a:bodyPr/>
          <a:lstStyle>
            <a:lvl1pPr>
              <a:defRPr/>
            </a:lvl1pPr>
          </a:lstStyle>
          <a:p>
            <a:pPr lvl="0"/>
            <a:fld id="{6CAA8CC3-5F34-4FE6-AF80-6A3ED9A538DA}" type="slidenum">
              <a:t>‹#›</a:t>
            </a:fld>
            <a:endParaRPr lang="el-GR"/>
          </a:p>
        </p:txBody>
      </p:sp>
    </p:spTree>
    <p:extLst>
      <p:ext uri="{BB962C8B-B14F-4D97-AF65-F5344CB8AC3E}">
        <p14:creationId xmlns:p14="http://schemas.microsoft.com/office/powerpoint/2010/main" val="3605062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5467E9-E745-D986-8A0F-89C8B66A4360}"/>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4ED806FD-E422-FA9E-5A17-C48660BBA825}"/>
              </a:ext>
            </a:extLst>
          </p:cNvPr>
          <p:cNvSpPr txBox="1">
            <a:spLocks noGrp="1"/>
          </p:cNvSpPr>
          <p:nvPr>
            <p:ph type="dt" sz="half" idx="7"/>
          </p:nvPr>
        </p:nvSpPr>
        <p:spPr/>
        <p:txBody>
          <a:bodyPr/>
          <a:lstStyle>
            <a:lvl1pPr>
              <a:defRPr/>
            </a:lvl1pPr>
          </a:lstStyle>
          <a:p>
            <a:pPr lvl="0"/>
            <a:fld id="{9E50C951-6F72-4989-B737-DC4F6D0B0E6A}" type="datetime1">
              <a:rPr lang="el-GR"/>
              <a:pPr lvl="0"/>
              <a:t>21/5/2025</a:t>
            </a:fld>
            <a:endParaRPr lang="el-GR"/>
          </a:p>
        </p:txBody>
      </p:sp>
      <p:sp>
        <p:nvSpPr>
          <p:cNvPr id="4" name="Θέση υποσέλιδου 3">
            <a:extLst>
              <a:ext uri="{FF2B5EF4-FFF2-40B4-BE49-F238E27FC236}">
                <a16:creationId xmlns:a16="http://schemas.microsoft.com/office/drawing/2014/main" id="{FB47D863-AD90-B190-0BB0-11598F2F31D7}"/>
              </a:ext>
            </a:extLst>
          </p:cNvPr>
          <p:cNvSpPr txBox="1">
            <a:spLocks noGrp="1"/>
          </p:cNvSpPr>
          <p:nvPr>
            <p:ph type="ftr" sz="quarter" idx="9"/>
          </p:nvPr>
        </p:nvSpPr>
        <p:spPr/>
        <p:txBody>
          <a:bodyPr/>
          <a:lstStyle>
            <a:lvl1pPr>
              <a:defRPr/>
            </a:lvl1pPr>
          </a:lstStyle>
          <a:p>
            <a:pPr lvl="0"/>
            <a:endParaRPr lang="el-GR"/>
          </a:p>
        </p:txBody>
      </p:sp>
      <p:sp>
        <p:nvSpPr>
          <p:cNvPr id="5" name="Θέση αριθμού διαφάνειας 4">
            <a:extLst>
              <a:ext uri="{FF2B5EF4-FFF2-40B4-BE49-F238E27FC236}">
                <a16:creationId xmlns:a16="http://schemas.microsoft.com/office/drawing/2014/main" id="{A3D381B7-4C61-998C-1A8E-7C848FE2429F}"/>
              </a:ext>
            </a:extLst>
          </p:cNvPr>
          <p:cNvSpPr txBox="1">
            <a:spLocks noGrp="1"/>
          </p:cNvSpPr>
          <p:nvPr>
            <p:ph type="sldNum" sz="quarter" idx="8"/>
          </p:nvPr>
        </p:nvSpPr>
        <p:spPr/>
        <p:txBody>
          <a:bodyPr/>
          <a:lstStyle>
            <a:lvl1pPr>
              <a:defRPr/>
            </a:lvl1pPr>
          </a:lstStyle>
          <a:p>
            <a:pPr lvl="0"/>
            <a:fld id="{73E51F5C-9C9D-4D39-9AED-D9CAA4DE7CF0}" type="slidenum">
              <a:t>‹#›</a:t>
            </a:fld>
            <a:endParaRPr lang="el-GR"/>
          </a:p>
        </p:txBody>
      </p:sp>
    </p:spTree>
    <p:extLst>
      <p:ext uri="{BB962C8B-B14F-4D97-AF65-F5344CB8AC3E}">
        <p14:creationId xmlns:p14="http://schemas.microsoft.com/office/powerpoint/2010/main" val="4257681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460B3E76-F83E-31BE-13FD-89D90D800179}"/>
              </a:ext>
            </a:extLst>
          </p:cNvPr>
          <p:cNvSpPr txBox="1">
            <a:spLocks noGrp="1"/>
          </p:cNvSpPr>
          <p:nvPr>
            <p:ph type="dt" sz="half" idx="7"/>
          </p:nvPr>
        </p:nvSpPr>
        <p:spPr/>
        <p:txBody>
          <a:bodyPr/>
          <a:lstStyle>
            <a:lvl1pPr>
              <a:defRPr/>
            </a:lvl1pPr>
          </a:lstStyle>
          <a:p>
            <a:pPr lvl="0"/>
            <a:fld id="{087AD729-FEF3-492C-B900-C7E7C942D5D6}" type="datetime1">
              <a:rPr lang="el-GR"/>
              <a:pPr lvl="0"/>
              <a:t>21/5/2025</a:t>
            </a:fld>
            <a:endParaRPr lang="el-GR"/>
          </a:p>
        </p:txBody>
      </p:sp>
      <p:sp>
        <p:nvSpPr>
          <p:cNvPr id="3" name="Θέση υποσέλιδου 2">
            <a:extLst>
              <a:ext uri="{FF2B5EF4-FFF2-40B4-BE49-F238E27FC236}">
                <a16:creationId xmlns:a16="http://schemas.microsoft.com/office/drawing/2014/main" id="{FE5523A6-D501-F744-03D8-E311CFE982BD}"/>
              </a:ext>
            </a:extLst>
          </p:cNvPr>
          <p:cNvSpPr txBox="1">
            <a:spLocks noGrp="1"/>
          </p:cNvSpPr>
          <p:nvPr>
            <p:ph type="ftr" sz="quarter" idx="9"/>
          </p:nvPr>
        </p:nvSpPr>
        <p:spPr/>
        <p:txBody>
          <a:bodyPr/>
          <a:lstStyle>
            <a:lvl1pPr>
              <a:defRPr/>
            </a:lvl1pPr>
          </a:lstStyle>
          <a:p>
            <a:pPr lvl="0"/>
            <a:endParaRPr lang="el-GR"/>
          </a:p>
        </p:txBody>
      </p:sp>
      <p:sp>
        <p:nvSpPr>
          <p:cNvPr id="4" name="Θέση αριθμού διαφάνειας 3">
            <a:extLst>
              <a:ext uri="{FF2B5EF4-FFF2-40B4-BE49-F238E27FC236}">
                <a16:creationId xmlns:a16="http://schemas.microsoft.com/office/drawing/2014/main" id="{08D5A424-4DE8-652F-A0CB-D26EFB2A2C7E}"/>
              </a:ext>
            </a:extLst>
          </p:cNvPr>
          <p:cNvSpPr txBox="1">
            <a:spLocks noGrp="1"/>
          </p:cNvSpPr>
          <p:nvPr>
            <p:ph type="sldNum" sz="quarter" idx="8"/>
          </p:nvPr>
        </p:nvSpPr>
        <p:spPr/>
        <p:txBody>
          <a:bodyPr/>
          <a:lstStyle>
            <a:lvl1pPr>
              <a:defRPr/>
            </a:lvl1pPr>
          </a:lstStyle>
          <a:p>
            <a:pPr lvl="0"/>
            <a:fld id="{42C2CC54-790C-49AF-AA5E-7A29B1728B16}" type="slidenum">
              <a:t>‹#›</a:t>
            </a:fld>
            <a:endParaRPr lang="el-GR"/>
          </a:p>
        </p:txBody>
      </p:sp>
    </p:spTree>
    <p:extLst>
      <p:ext uri="{BB962C8B-B14F-4D97-AF65-F5344CB8AC3E}">
        <p14:creationId xmlns:p14="http://schemas.microsoft.com/office/powerpoint/2010/main" val="2173365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01B6F7-9515-6A65-CB0A-37059E6CE387}"/>
              </a:ext>
            </a:extLst>
          </p:cNvPr>
          <p:cNvSpPr txBox="1">
            <a:spLocks noGrp="1"/>
          </p:cNvSpPr>
          <p:nvPr>
            <p:ph type="title"/>
          </p:nvPr>
        </p:nvSpPr>
        <p:spPr>
          <a:xfrm>
            <a:off x="839784" y="457200"/>
            <a:ext cx="3932240" cy="1600200"/>
          </a:xfrm>
        </p:spPr>
        <p:txBody>
          <a:bodyPr anchor="b"/>
          <a:lstStyle>
            <a:lvl1pPr>
              <a:defRPr sz="3200"/>
            </a:lvl1pPr>
          </a:lstStyle>
          <a:p>
            <a:pPr lvl="0"/>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1ADC2BF-C703-A2F6-DB30-05DD60483DCF}"/>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6C446B17-4572-20C6-CEE9-82641E041B92}"/>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B828AC0-B9FD-5F3C-B61D-446022B7B75F}"/>
              </a:ext>
            </a:extLst>
          </p:cNvPr>
          <p:cNvSpPr txBox="1">
            <a:spLocks noGrp="1"/>
          </p:cNvSpPr>
          <p:nvPr>
            <p:ph type="dt" sz="half" idx="7"/>
          </p:nvPr>
        </p:nvSpPr>
        <p:spPr/>
        <p:txBody>
          <a:bodyPr/>
          <a:lstStyle>
            <a:lvl1pPr>
              <a:defRPr/>
            </a:lvl1pPr>
          </a:lstStyle>
          <a:p>
            <a:pPr lvl="0"/>
            <a:fld id="{E81A427A-3C85-440F-A764-27CA6D2BE47C}" type="datetime1">
              <a:rPr lang="el-GR"/>
              <a:pPr lvl="0"/>
              <a:t>21/5/2025</a:t>
            </a:fld>
            <a:endParaRPr lang="el-GR"/>
          </a:p>
        </p:txBody>
      </p:sp>
      <p:sp>
        <p:nvSpPr>
          <p:cNvPr id="6" name="Θέση υποσέλιδου 5">
            <a:extLst>
              <a:ext uri="{FF2B5EF4-FFF2-40B4-BE49-F238E27FC236}">
                <a16:creationId xmlns:a16="http://schemas.microsoft.com/office/drawing/2014/main" id="{7D395258-A0F4-CCDB-E536-C81788C437DA}"/>
              </a:ext>
            </a:extLst>
          </p:cNvPr>
          <p:cNvSpPr txBox="1">
            <a:spLocks noGrp="1"/>
          </p:cNvSpPr>
          <p:nvPr>
            <p:ph type="ftr" sz="quarter" idx="9"/>
          </p:nvPr>
        </p:nvSpPr>
        <p:spPr/>
        <p:txBody>
          <a:bodyPr/>
          <a:lstStyle>
            <a:lvl1pPr>
              <a:defRPr/>
            </a:lvl1pPr>
          </a:lstStyle>
          <a:p>
            <a:pPr lvl="0"/>
            <a:endParaRPr lang="el-GR"/>
          </a:p>
        </p:txBody>
      </p:sp>
      <p:sp>
        <p:nvSpPr>
          <p:cNvPr id="7" name="Θέση αριθμού διαφάνειας 6">
            <a:extLst>
              <a:ext uri="{FF2B5EF4-FFF2-40B4-BE49-F238E27FC236}">
                <a16:creationId xmlns:a16="http://schemas.microsoft.com/office/drawing/2014/main" id="{A100D8D3-575B-EDDA-C5D8-B5AFE127D97A}"/>
              </a:ext>
            </a:extLst>
          </p:cNvPr>
          <p:cNvSpPr txBox="1">
            <a:spLocks noGrp="1"/>
          </p:cNvSpPr>
          <p:nvPr>
            <p:ph type="sldNum" sz="quarter" idx="8"/>
          </p:nvPr>
        </p:nvSpPr>
        <p:spPr/>
        <p:txBody>
          <a:bodyPr/>
          <a:lstStyle>
            <a:lvl1pPr>
              <a:defRPr/>
            </a:lvl1pPr>
          </a:lstStyle>
          <a:p>
            <a:pPr lvl="0"/>
            <a:fld id="{4BD90AC4-B1C0-4444-812D-2A25D07945FD}" type="slidenum">
              <a:t>‹#›</a:t>
            </a:fld>
            <a:endParaRPr lang="el-GR"/>
          </a:p>
        </p:txBody>
      </p:sp>
    </p:spTree>
    <p:extLst>
      <p:ext uri="{BB962C8B-B14F-4D97-AF65-F5344CB8AC3E}">
        <p14:creationId xmlns:p14="http://schemas.microsoft.com/office/powerpoint/2010/main" val="987920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5EC98D-ADB2-91E3-926A-7F9BA2E5C8B6}"/>
              </a:ext>
            </a:extLst>
          </p:cNvPr>
          <p:cNvSpPr txBox="1">
            <a:spLocks noGrp="1"/>
          </p:cNvSpPr>
          <p:nvPr>
            <p:ph type="title"/>
          </p:nvPr>
        </p:nvSpPr>
        <p:spPr>
          <a:xfrm>
            <a:off x="839784" y="457200"/>
            <a:ext cx="3932240" cy="1600200"/>
          </a:xfrm>
        </p:spPr>
        <p:txBody>
          <a:bodyPr anchor="b"/>
          <a:lstStyle>
            <a:lvl1pPr>
              <a:defRPr sz="3200"/>
            </a:lvl1pPr>
          </a:lstStyle>
          <a:p>
            <a:pPr lvl="0"/>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2CE8E463-63BA-C883-35E9-DB28D9E00621}"/>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el-GR"/>
          </a:p>
        </p:txBody>
      </p:sp>
      <p:sp>
        <p:nvSpPr>
          <p:cNvPr id="4" name="Θέση κειμένου 3">
            <a:extLst>
              <a:ext uri="{FF2B5EF4-FFF2-40B4-BE49-F238E27FC236}">
                <a16:creationId xmlns:a16="http://schemas.microsoft.com/office/drawing/2014/main" id="{07D1716F-1D60-FF30-D38C-E291B9A020FA}"/>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4D890C6-A3EA-736E-FBF9-D2AF225D6F02}"/>
              </a:ext>
            </a:extLst>
          </p:cNvPr>
          <p:cNvSpPr txBox="1">
            <a:spLocks noGrp="1"/>
          </p:cNvSpPr>
          <p:nvPr>
            <p:ph type="dt" sz="half" idx="7"/>
          </p:nvPr>
        </p:nvSpPr>
        <p:spPr/>
        <p:txBody>
          <a:bodyPr/>
          <a:lstStyle>
            <a:lvl1pPr>
              <a:defRPr/>
            </a:lvl1pPr>
          </a:lstStyle>
          <a:p>
            <a:pPr lvl="0"/>
            <a:fld id="{8C20D5D5-F3CF-4204-8E1C-EB35354BEECA}" type="datetime1">
              <a:rPr lang="el-GR"/>
              <a:pPr lvl="0"/>
              <a:t>21/5/2025</a:t>
            </a:fld>
            <a:endParaRPr lang="el-GR"/>
          </a:p>
        </p:txBody>
      </p:sp>
      <p:sp>
        <p:nvSpPr>
          <p:cNvPr id="6" name="Θέση υποσέλιδου 5">
            <a:extLst>
              <a:ext uri="{FF2B5EF4-FFF2-40B4-BE49-F238E27FC236}">
                <a16:creationId xmlns:a16="http://schemas.microsoft.com/office/drawing/2014/main" id="{96044489-306A-B9F5-4783-893AB9944731}"/>
              </a:ext>
            </a:extLst>
          </p:cNvPr>
          <p:cNvSpPr txBox="1">
            <a:spLocks noGrp="1"/>
          </p:cNvSpPr>
          <p:nvPr>
            <p:ph type="ftr" sz="quarter" idx="9"/>
          </p:nvPr>
        </p:nvSpPr>
        <p:spPr/>
        <p:txBody>
          <a:bodyPr/>
          <a:lstStyle>
            <a:lvl1pPr>
              <a:defRPr/>
            </a:lvl1pPr>
          </a:lstStyle>
          <a:p>
            <a:pPr lvl="0"/>
            <a:endParaRPr lang="el-GR"/>
          </a:p>
        </p:txBody>
      </p:sp>
      <p:sp>
        <p:nvSpPr>
          <p:cNvPr id="7" name="Θέση αριθμού διαφάνειας 6">
            <a:extLst>
              <a:ext uri="{FF2B5EF4-FFF2-40B4-BE49-F238E27FC236}">
                <a16:creationId xmlns:a16="http://schemas.microsoft.com/office/drawing/2014/main" id="{D3ECBA79-6CBB-471E-8F8F-D18795A29DB7}"/>
              </a:ext>
            </a:extLst>
          </p:cNvPr>
          <p:cNvSpPr txBox="1">
            <a:spLocks noGrp="1"/>
          </p:cNvSpPr>
          <p:nvPr>
            <p:ph type="sldNum" sz="quarter" idx="8"/>
          </p:nvPr>
        </p:nvSpPr>
        <p:spPr/>
        <p:txBody>
          <a:bodyPr/>
          <a:lstStyle>
            <a:lvl1pPr>
              <a:defRPr/>
            </a:lvl1pPr>
          </a:lstStyle>
          <a:p>
            <a:pPr lvl="0"/>
            <a:fld id="{D4961339-F11E-4DE3-87DE-8B4F2761C595}" type="slidenum">
              <a:t>‹#›</a:t>
            </a:fld>
            <a:endParaRPr lang="el-GR"/>
          </a:p>
        </p:txBody>
      </p:sp>
    </p:spTree>
    <p:extLst>
      <p:ext uri="{BB962C8B-B14F-4D97-AF65-F5344CB8AC3E}">
        <p14:creationId xmlns:p14="http://schemas.microsoft.com/office/powerpoint/2010/main" val="2686040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C3C08A57-D30E-2FB5-D047-4D701B0E62F1}"/>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88432F9-76F4-8910-D375-CF92A9CE4A64}"/>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6FD5449-255A-E143-446B-737FD681CD52}"/>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l-GR" sz="1200" b="0" i="0" u="none" strike="noStrike" kern="1200" cap="none" spc="0" baseline="0">
                <a:solidFill>
                  <a:srgbClr val="898989"/>
                </a:solidFill>
                <a:uFillTx/>
                <a:latin typeface="Calibri"/>
              </a:defRPr>
            </a:lvl1pPr>
          </a:lstStyle>
          <a:p>
            <a:pPr lvl="0"/>
            <a:fld id="{AA03144A-D051-49A3-AAB2-76C5E60E40A1}" type="datetime1">
              <a:rPr lang="el-GR"/>
              <a:pPr lvl="0"/>
              <a:t>21/5/2025</a:t>
            </a:fld>
            <a:endParaRPr lang="el-GR"/>
          </a:p>
        </p:txBody>
      </p:sp>
      <p:sp>
        <p:nvSpPr>
          <p:cNvPr id="5" name="Θέση υποσέλιδου 4">
            <a:extLst>
              <a:ext uri="{FF2B5EF4-FFF2-40B4-BE49-F238E27FC236}">
                <a16:creationId xmlns:a16="http://schemas.microsoft.com/office/drawing/2014/main" id="{936BEF30-3B89-103D-C7A1-11A80491AE90}"/>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l-GR" sz="1200" b="0" i="0" u="none" strike="noStrike" kern="1200" cap="none" spc="0" baseline="0">
                <a:solidFill>
                  <a:srgbClr val="898989"/>
                </a:solidFill>
                <a:uFillTx/>
                <a:latin typeface="Calibri"/>
              </a:defRPr>
            </a:lvl1pPr>
          </a:lstStyle>
          <a:p>
            <a:pPr lvl="0"/>
            <a:endParaRPr lang="el-GR"/>
          </a:p>
        </p:txBody>
      </p:sp>
      <p:sp>
        <p:nvSpPr>
          <p:cNvPr id="6" name="Θέση αριθμού διαφάνειας 5">
            <a:extLst>
              <a:ext uri="{FF2B5EF4-FFF2-40B4-BE49-F238E27FC236}">
                <a16:creationId xmlns:a16="http://schemas.microsoft.com/office/drawing/2014/main" id="{C825C3B2-1E20-4B91-8F11-D318F4DD3C04}"/>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l-GR" sz="1200" b="0" i="0" u="none" strike="noStrike" kern="1200" cap="none" spc="0" baseline="0">
                <a:solidFill>
                  <a:srgbClr val="898989"/>
                </a:solidFill>
                <a:uFillTx/>
                <a:latin typeface="Calibri"/>
              </a:defRPr>
            </a:lvl1pPr>
          </a:lstStyle>
          <a:p>
            <a:pPr lvl="0"/>
            <a:fld id="{C1DB9F83-0E2F-4066-8772-CD7E26A20404}" type="slidenum">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l-GR"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l-GR"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l-GR"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l-GR"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l-GR"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l-GR"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lawspot.gr/node/23664"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B36EFB-8E4E-3453-21C9-AC7A3F9E8F3A}"/>
              </a:ext>
            </a:extLst>
          </p:cNvPr>
          <p:cNvSpPr txBox="1">
            <a:spLocks noGrp="1"/>
          </p:cNvSpPr>
          <p:nvPr>
            <p:ph type="ctrTitle"/>
          </p:nvPr>
        </p:nvSpPr>
        <p:spPr/>
        <p:txBody>
          <a:bodyPr>
            <a:normAutofit fontScale="90000"/>
          </a:bodyPr>
          <a:lstStyle/>
          <a:p>
            <a:pPr lvl="0"/>
            <a:r>
              <a:rPr lang="el-GR" dirty="0"/>
              <a:t>6</a:t>
            </a:r>
            <a:r>
              <a:rPr lang="el-GR" baseline="30000" dirty="0"/>
              <a:t>η</a:t>
            </a:r>
            <a:r>
              <a:rPr lang="el-GR" dirty="0"/>
              <a:t> τηλεδιάσκεψη</a:t>
            </a:r>
            <a:br>
              <a:rPr lang="el-GR" dirty="0"/>
            </a:br>
            <a:r>
              <a:rPr lang="el-GR" dirty="0"/>
              <a:t>(ύλη εβδομάδων 11-12, επαναληπτικά θέματα)</a:t>
            </a:r>
          </a:p>
        </p:txBody>
      </p:sp>
      <p:sp>
        <p:nvSpPr>
          <p:cNvPr id="3" name="Υπότιτλος 2">
            <a:extLst>
              <a:ext uri="{FF2B5EF4-FFF2-40B4-BE49-F238E27FC236}">
                <a16:creationId xmlns:a16="http://schemas.microsoft.com/office/drawing/2014/main" id="{EF63B232-EB09-2520-F623-5931CF6BBBC4}"/>
              </a:ext>
            </a:extLst>
          </p:cNvPr>
          <p:cNvSpPr txBox="1">
            <a:spLocks noGrp="1"/>
          </p:cNvSpPr>
          <p:nvPr>
            <p:ph type="subTitle" idx="1"/>
          </p:nvPr>
        </p:nvSpPr>
        <p:spPr/>
        <p:txBody>
          <a:bodyPr>
            <a:noAutofit/>
          </a:bodyPr>
          <a:lstStyle/>
          <a:p>
            <a:pPr lvl="0">
              <a:lnSpc>
                <a:spcPct val="150000"/>
              </a:lnSpc>
              <a:spcBef>
                <a:spcPts val="0"/>
              </a:spcBef>
            </a:pPr>
            <a:r>
              <a:rPr lang="el-GR" sz="2800" dirty="0"/>
              <a:t>Δικαστική συνεργασία σε αστικές υποθέσεις</a:t>
            </a:r>
            <a:r>
              <a:rPr lang="en-US" sz="2800" dirty="0"/>
              <a:t> –</a:t>
            </a:r>
            <a:r>
              <a:rPr lang="el-GR" sz="2800" dirty="0"/>
              <a:t>Πληροφοριακά συστήματα – Προστασία προσωπικών δεδομένων στον ΧΕΑΔ</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97BEE2-E9A6-6FFE-107E-607E875F763C}"/>
              </a:ext>
            </a:extLst>
          </p:cNvPr>
          <p:cNvSpPr>
            <a:spLocks noGrp="1"/>
          </p:cNvSpPr>
          <p:nvPr>
            <p:ph type="title"/>
          </p:nvPr>
        </p:nvSpPr>
        <p:spPr/>
        <p:txBody>
          <a:bodyPr/>
          <a:lstStyle/>
          <a:p>
            <a:pPr algn="ctr"/>
            <a:r>
              <a:rPr lang="el-GR" sz="4400" b="1" dirty="0"/>
              <a:t>Ι. Δικαστική συνεργασία σε αστικές υποθέσεις</a:t>
            </a:r>
            <a:endParaRPr lang="el-GR" dirty="0"/>
          </a:p>
        </p:txBody>
      </p:sp>
      <p:sp>
        <p:nvSpPr>
          <p:cNvPr id="3" name="Θέση περιεχομένου 2">
            <a:extLst>
              <a:ext uri="{FF2B5EF4-FFF2-40B4-BE49-F238E27FC236}">
                <a16:creationId xmlns:a16="http://schemas.microsoft.com/office/drawing/2014/main" id="{3871A641-D0B8-F291-1BA2-5DBC9791EE59}"/>
              </a:ext>
            </a:extLst>
          </p:cNvPr>
          <p:cNvSpPr>
            <a:spLocks noGrp="1"/>
          </p:cNvSpPr>
          <p:nvPr>
            <p:ph idx="1"/>
          </p:nvPr>
        </p:nvSpPr>
        <p:spPr/>
        <p:txBody>
          <a:bodyPr>
            <a:normAutofit fontScale="92500"/>
          </a:bodyPr>
          <a:lstStyle/>
          <a:p>
            <a:pPr marL="0" indent="0" algn="just">
              <a:lnSpc>
                <a:spcPct val="150000"/>
              </a:lnSpc>
              <a:spcBef>
                <a:spcPts val="0"/>
              </a:spcBef>
              <a:buNone/>
            </a:pPr>
            <a:r>
              <a:rPr lang="el-GR" sz="2400" b="1" dirty="0">
                <a:solidFill>
                  <a:srgbClr val="000000"/>
                </a:solidFill>
                <a:effectLst/>
                <a:latin typeface="Times New Roman" panose="02020603050405020304" pitchFamily="18" charset="0"/>
                <a:ea typeface="Times New Roman" panose="02020603050405020304" pitchFamily="18" charset="0"/>
              </a:rPr>
              <a:t>Συνεργασία κατά την αποδεικτική διαδικασία</a:t>
            </a:r>
            <a:r>
              <a:rPr lang="el-GR" sz="2400" dirty="0">
                <a:solidFill>
                  <a:srgbClr val="000000"/>
                </a:solidFill>
                <a:effectLst/>
                <a:latin typeface="Times New Roman" panose="02020603050405020304" pitchFamily="18" charset="0"/>
                <a:ea typeface="Times New Roman" panose="02020603050405020304" pitchFamily="18" charset="0"/>
              </a:rPr>
              <a:t>: </a:t>
            </a:r>
          </a:p>
          <a:p>
            <a:pPr algn="just">
              <a:lnSpc>
                <a:spcPct val="150000"/>
              </a:lnSpc>
              <a:spcBef>
                <a:spcPts val="0"/>
              </a:spcBef>
            </a:pPr>
            <a:r>
              <a:rPr lang="el-GR" sz="2200" dirty="0">
                <a:solidFill>
                  <a:srgbClr val="000000"/>
                </a:solidFill>
                <a:effectLst/>
                <a:latin typeface="Times New Roman" panose="02020603050405020304" pitchFamily="18" charset="0"/>
                <a:ea typeface="Times New Roman" panose="02020603050405020304" pitchFamily="18" charset="0"/>
              </a:rPr>
              <a:t>Η συνεργασία μεταξύ των δικαστικών αρχών των κρατών μελών κατά τη διεξαγωγή αποδείξεων σε αστικές και εμπορικές υποθέσεις ρυθμίζεται με τον Κανονισμό (ΕΕ) 2020/1783 του Ευρωπαϊκού Κοινοβουλίου και του Συμβουλίου 25ης Νοεμβρίου 2020 για τη συνεργασία μεταξύ των δικαστηρίων των κρατών μελών κατά τη διεξαγωγή αποδείξεων σε αστικές ή εμπορικές υποθέσεις (διεξαγωγή αποδείξεων) που αναδιατύπωσε τον προηγούμενο Κανονισμό (ΕΚ) υπ’ </a:t>
            </a:r>
            <a:r>
              <a:rPr lang="el-GR" sz="2200" dirty="0" err="1">
                <a:solidFill>
                  <a:srgbClr val="000000"/>
                </a:solidFill>
                <a:effectLst/>
                <a:latin typeface="Times New Roman" panose="02020603050405020304" pitchFamily="18" charset="0"/>
                <a:ea typeface="Times New Roman" panose="02020603050405020304" pitchFamily="18" charset="0"/>
              </a:rPr>
              <a:t>αριθμ</a:t>
            </a:r>
            <a:r>
              <a:rPr lang="el-GR" sz="2200" dirty="0">
                <a:solidFill>
                  <a:srgbClr val="000000"/>
                </a:solidFill>
                <a:effectLst/>
                <a:latin typeface="Times New Roman" panose="02020603050405020304" pitchFamily="18" charset="0"/>
                <a:ea typeface="Times New Roman" panose="02020603050405020304" pitchFamily="18" charset="0"/>
              </a:rPr>
              <a:t>. 1206/2001. </a:t>
            </a:r>
          </a:p>
          <a:p>
            <a:pPr lvl="0" algn="just">
              <a:lnSpc>
                <a:spcPct val="150000"/>
              </a:lnSpc>
              <a:spcBef>
                <a:spcPts val="0"/>
              </a:spcBef>
              <a:buFont typeface="Arial" panose="020B0604020202020204" pitchFamily="34" charset="0"/>
              <a:buChar char="•"/>
            </a:pPr>
            <a:r>
              <a:rPr lang="el-GR" sz="2200" dirty="0">
                <a:solidFill>
                  <a:srgbClr val="000000"/>
                </a:solidFill>
                <a:effectLst/>
                <a:latin typeface="Times New Roman" panose="02020603050405020304" pitchFamily="18" charset="0"/>
                <a:ea typeface="Times New Roman" panose="02020603050405020304" pitchFamily="18" charset="0"/>
              </a:rPr>
              <a:t>Πολύ σημαντικός είναι και ο Κανονισμός 2016/1191 του Ευρωπαϊκού Κοινοβουλίου και του Συμβουλίου για την απλούστευση των απαιτήσεων υποβολής δημοσίων εγγράφων στην Ε.Ε.. </a:t>
            </a:r>
            <a:endParaRPr lang="el-GR" sz="2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80944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AB4453-4E31-5F4F-5657-91885F5EC560}"/>
              </a:ext>
            </a:extLst>
          </p:cNvPr>
          <p:cNvSpPr>
            <a:spLocks noGrp="1"/>
          </p:cNvSpPr>
          <p:nvPr>
            <p:ph type="title"/>
          </p:nvPr>
        </p:nvSpPr>
        <p:spPr/>
        <p:txBody>
          <a:bodyPr/>
          <a:lstStyle/>
          <a:p>
            <a:pPr algn="ctr"/>
            <a:r>
              <a:rPr lang="el-GR" sz="4400" b="1" dirty="0"/>
              <a:t>Ι. Δικαστική συνεργασία σε αστικές υποθέσεις</a:t>
            </a:r>
            <a:endParaRPr lang="el-GR" dirty="0"/>
          </a:p>
        </p:txBody>
      </p:sp>
      <p:sp>
        <p:nvSpPr>
          <p:cNvPr id="3" name="Θέση περιεχομένου 2">
            <a:extLst>
              <a:ext uri="{FF2B5EF4-FFF2-40B4-BE49-F238E27FC236}">
                <a16:creationId xmlns:a16="http://schemas.microsoft.com/office/drawing/2014/main" id="{0C7D362F-5BF7-B4DB-8ADF-E282438AB360}"/>
              </a:ext>
            </a:extLst>
          </p:cNvPr>
          <p:cNvSpPr>
            <a:spLocks noGrp="1"/>
          </p:cNvSpPr>
          <p:nvPr>
            <p:ph idx="1"/>
          </p:nvPr>
        </p:nvSpPr>
        <p:spPr/>
        <p:txBody>
          <a:bodyPr>
            <a:normAutofit/>
          </a:bodyPr>
          <a:lstStyle/>
          <a:p>
            <a:pPr marL="0" indent="0" algn="just">
              <a:lnSpc>
                <a:spcPct val="150000"/>
              </a:lnSpc>
              <a:spcBef>
                <a:spcPts val="0"/>
              </a:spcBef>
              <a:buNone/>
            </a:pPr>
            <a:r>
              <a:rPr lang="el-GR" sz="2600" b="1" dirty="0">
                <a:solidFill>
                  <a:srgbClr val="000000"/>
                </a:solidFill>
                <a:effectLst/>
                <a:latin typeface="Times New Roman" panose="02020603050405020304" pitchFamily="18" charset="0"/>
                <a:ea typeface="Times New Roman" panose="02020603050405020304" pitchFamily="18" charset="0"/>
              </a:rPr>
              <a:t>Ουσιαστική πρόσβαση στη δικαιοσύνη:</a:t>
            </a:r>
            <a:r>
              <a:rPr lang="el-GR" sz="2600" dirty="0">
                <a:solidFill>
                  <a:srgbClr val="000000"/>
                </a:solidFill>
                <a:effectLst/>
                <a:latin typeface="Times New Roman" panose="02020603050405020304" pitchFamily="18" charset="0"/>
                <a:ea typeface="Times New Roman" panose="02020603050405020304" pitchFamily="18" charset="0"/>
              </a:rPr>
              <a:t> </a:t>
            </a:r>
          </a:p>
          <a:p>
            <a:pPr algn="just">
              <a:lnSpc>
                <a:spcPct val="150000"/>
              </a:lnSpc>
              <a:spcBef>
                <a:spcPts val="0"/>
              </a:spcBef>
            </a:pPr>
            <a:r>
              <a:rPr lang="el-GR" sz="2600" dirty="0">
                <a:solidFill>
                  <a:srgbClr val="000000"/>
                </a:solidFill>
                <a:effectLst/>
                <a:latin typeface="Times New Roman" panose="02020603050405020304" pitchFamily="18" charset="0"/>
                <a:ea typeface="Times New Roman" panose="02020603050405020304" pitchFamily="18" charset="0"/>
              </a:rPr>
              <a:t>Η ουσιαστική πρόσβαση Ευρωπαίων πολιτών και ευρωπαϊκών επιχειρήσεων στη δικαιοσύνη εξασφαλίζεται σε μεγάλο βαθμό με το ευεργέτημα της πενίας (Οδηγία 2003/8/ΕΚ), την απλοποίηση της διαδικασίες στις μικροδιαφορές (Κανονισμός ΕΕ υπ’ </a:t>
            </a:r>
            <a:r>
              <a:rPr lang="el-GR" sz="2600" dirty="0" err="1">
                <a:solidFill>
                  <a:srgbClr val="000000"/>
                </a:solidFill>
                <a:effectLst/>
                <a:latin typeface="Times New Roman" panose="02020603050405020304" pitchFamily="18" charset="0"/>
                <a:ea typeface="Times New Roman" panose="02020603050405020304" pitchFamily="18" charset="0"/>
              </a:rPr>
              <a:t>αριθμ</a:t>
            </a:r>
            <a:r>
              <a:rPr lang="el-GR" sz="2600" dirty="0">
                <a:solidFill>
                  <a:srgbClr val="000000"/>
                </a:solidFill>
                <a:effectLst/>
                <a:latin typeface="Times New Roman" panose="02020603050405020304" pitchFamily="18" charset="0"/>
                <a:ea typeface="Times New Roman" panose="02020603050405020304" pitchFamily="18" charset="0"/>
              </a:rPr>
              <a:t>. 861/2007), τη θέσπιση ευρωπαϊκής διαταγής πληρωμής (Κανονισμός ΕΕ υπ’ </a:t>
            </a:r>
            <a:r>
              <a:rPr lang="el-GR" sz="2600" dirty="0" err="1">
                <a:solidFill>
                  <a:srgbClr val="000000"/>
                </a:solidFill>
                <a:effectLst/>
                <a:latin typeface="Times New Roman" panose="02020603050405020304" pitchFamily="18" charset="0"/>
                <a:ea typeface="Times New Roman" panose="02020603050405020304" pitchFamily="18" charset="0"/>
              </a:rPr>
              <a:t>αριθμ</a:t>
            </a:r>
            <a:r>
              <a:rPr lang="el-GR" sz="2600" dirty="0">
                <a:solidFill>
                  <a:srgbClr val="000000"/>
                </a:solidFill>
                <a:effectLst/>
                <a:latin typeface="Times New Roman" panose="02020603050405020304" pitchFamily="18" charset="0"/>
                <a:ea typeface="Times New Roman" panose="02020603050405020304" pitchFamily="18" charset="0"/>
              </a:rPr>
              <a:t>. 1896/2006). </a:t>
            </a:r>
            <a:endParaRPr lang="el-GR" sz="2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53035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6175E-192F-3487-E973-892CFC03DA6B}"/>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9B870E37-F643-FAC8-62AA-3AF9CAE3F871}"/>
              </a:ext>
            </a:extLst>
          </p:cNvPr>
          <p:cNvSpPr>
            <a:spLocks noGrp="1"/>
          </p:cNvSpPr>
          <p:nvPr>
            <p:ph type="title"/>
          </p:nvPr>
        </p:nvSpPr>
        <p:spPr/>
        <p:txBody>
          <a:bodyPr/>
          <a:lstStyle/>
          <a:p>
            <a:pPr algn="ctr"/>
            <a:r>
              <a:rPr lang="el-GR" sz="4400" b="1" dirty="0"/>
              <a:t>Ι. Δικαστική συνεργασία σε αστικές υποθέσεις</a:t>
            </a:r>
            <a:endParaRPr lang="el-GR" dirty="0"/>
          </a:p>
        </p:txBody>
      </p:sp>
      <p:sp>
        <p:nvSpPr>
          <p:cNvPr id="3" name="Θέση περιεχομένου 2">
            <a:extLst>
              <a:ext uri="{FF2B5EF4-FFF2-40B4-BE49-F238E27FC236}">
                <a16:creationId xmlns:a16="http://schemas.microsoft.com/office/drawing/2014/main" id="{BA877AAB-63F7-6E4D-B5CE-6D2504DBBD5C}"/>
              </a:ext>
            </a:extLst>
          </p:cNvPr>
          <p:cNvSpPr>
            <a:spLocks noGrp="1"/>
          </p:cNvSpPr>
          <p:nvPr>
            <p:ph idx="1"/>
          </p:nvPr>
        </p:nvSpPr>
        <p:spPr/>
        <p:txBody>
          <a:bodyPr>
            <a:normAutofit/>
          </a:bodyPr>
          <a:lstStyle/>
          <a:p>
            <a:pPr marL="0" indent="0" algn="just">
              <a:lnSpc>
                <a:spcPct val="150000"/>
              </a:lnSpc>
              <a:spcBef>
                <a:spcPts val="0"/>
              </a:spcBef>
              <a:buNone/>
            </a:pPr>
            <a:r>
              <a:rPr lang="el-GR" sz="2600" b="1" dirty="0">
                <a:solidFill>
                  <a:srgbClr val="000000"/>
                </a:solidFill>
                <a:effectLst/>
                <a:latin typeface="Times New Roman" panose="02020603050405020304" pitchFamily="18" charset="0"/>
                <a:ea typeface="Times New Roman" panose="02020603050405020304" pitchFamily="18" charset="0"/>
              </a:rPr>
              <a:t>Ουσιαστική πρόσβαση στη δικαιοσύνη:</a:t>
            </a:r>
            <a:r>
              <a:rPr lang="el-GR" sz="2600" dirty="0">
                <a:solidFill>
                  <a:srgbClr val="000000"/>
                </a:solidFill>
                <a:effectLst/>
                <a:latin typeface="Times New Roman" panose="02020603050405020304" pitchFamily="18" charset="0"/>
                <a:ea typeface="Times New Roman" panose="02020603050405020304" pitchFamily="18" charset="0"/>
              </a:rPr>
              <a:t> </a:t>
            </a:r>
          </a:p>
          <a:p>
            <a:pPr algn="just">
              <a:lnSpc>
                <a:spcPct val="150000"/>
              </a:lnSpc>
              <a:spcBef>
                <a:spcPts val="0"/>
              </a:spcBef>
            </a:pPr>
            <a:r>
              <a:rPr lang="el-GR" sz="2000" b="0" i="0" dirty="0">
                <a:solidFill>
                  <a:srgbClr val="1E1E1F"/>
                </a:solidFill>
                <a:effectLst/>
                <a:latin typeface="Times New Roman" panose="02020603050405020304" pitchFamily="18" charset="0"/>
                <a:cs typeface="Times New Roman" panose="02020603050405020304" pitchFamily="18" charset="0"/>
              </a:rPr>
              <a:t>Η </a:t>
            </a:r>
            <a:r>
              <a:rPr lang="el-GR" sz="2000" dirty="0">
                <a:solidFill>
                  <a:srgbClr val="1E1E1F"/>
                </a:solidFill>
                <a:latin typeface="Times New Roman" panose="02020603050405020304" pitchFamily="18" charset="0"/>
                <a:cs typeface="Times New Roman" panose="02020603050405020304" pitchFamily="18" charset="0"/>
              </a:rPr>
              <a:t>Οδηγία 2023/2844 για την </a:t>
            </a:r>
            <a:r>
              <a:rPr lang="el-GR" sz="2000" dirty="0" err="1">
                <a:solidFill>
                  <a:srgbClr val="1E1E1F"/>
                </a:solidFill>
                <a:latin typeface="Times New Roman" panose="02020603050405020304" pitchFamily="18" charset="0"/>
                <a:cs typeface="Times New Roman" panose="02020603050405020304" pitchFamily="18" charset="0"/>
              </a:rPr>
              <a:t>ψηφιοποίηση</a:t>
            </a:r>
            <a:r>
              <a:rPr lang="el-GR" sz="2000" dirty="0">
                <a:solidFill>
                  <a:srgbClr val="1E1E1F"/>
                </a:solidFill>
                <a:latin typeface="Times New Roman" panose="02020603050405020304" pitchFamily="18" charset="0"/>
                <a:cs typeface="Times New Roman" panose="02020603050405020304" pitchFamily="18" charset="0"/>
              </a:rPr>
              <a:t> της δικαστικής συνεργασίας και της πρόσβασης στην δικαιοσύνη αποσκοπεί </a:t>
            </a:r>
            <a:r>
              <a:rPr lang="el-GR" sz="2000" b="0" i="0" dirty="0">
                <a:solidFill>
                  <a:srgbClr val="1E1E1F"/>
                </a:solidFill>
                <a:effectLst/>
                <a:latin typeface="Times New Roman" panose="02020603050405020304" pitchFamily="18" charset="0"/>
                <a:cs typeface="Times New Roman" panose="02020603050405020304" pitchFamily="18" charset="0"/>
              </a:rPr>
              <a:t>στη βελτίωση της πρόσβασης στη δικαιοσύνη και της αποδοτικότητας και ανθεκτικότητας των ροών επικοινωνίας που είναι σημαντικές στη συνεργασία μεταξύ των δικαστικών αρχών σε διασυνοριακές υποθέσεις της ΕΕ. Με τις νέες ρυθμίσεις, μειώνεται ο διοικητικός φόρτος εργασίας και ο χρ</a:t>
            </a:r>
            <a:r>
              <a:rPr lang="el-GR" sz="2000" dirty="0">
                <a:solidFill>
                  <a:srgbClr val="1E1E1F"/>
                </a:solidFill>
                <a:latin typeface="Times New Roman" panose="02020603050405020304" pitchFamily="18" charset="0"/>
                <a:cs typeface="Times New Roman" panose="02020603050405020304" pitchFamily="18" charset="0"/>
              </a:rPr>
              <a:t>όνος</a:t>
            </a:r>
            <a:r>
              <a:rPr lang="el-GR" sz="2000" b="0" i="0" dirty="0">
                <a:solidFill>
                  <a:srgbClr val="1E1E1F"/>
                </a:solidFill>
                <a:effectLst/>
                <a:latin typeface="Times New Roman" panose="02020603050405020304" pitchFamily="18" charset="0"/>
                <a:cs typeface="Times New Roman" panose="02020603050405020304" pitchFamily="18" charset="0"/>
              </a:rPr>
              <a:t> διεκπεραίωσης υποθέσεων, και εισάγονται κανόνες για τη χρήση της ηλεκτρονικής επικοινωνίας μεταξύ των αρμόδιων αρχών σε διαδικασίες δικαστικής συνεργασίας και για τη χρήση της ηλεκτρονικής επικοινωνίας μεταξύ φυσικών ή νομικών προσώπων και αρμόδιων αρχών σε δικαστικές διαδικασίες σε αστικές και εμπορικές υποθέσεις. </a:t>
            </a:r>
            <a:endParaRPr lang="el-GR"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72150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C4C918-89FC-5F72-70D3-3D035470F754}"/>
              </a:ext>
            </a:extLst>
          </p:cNvPr>
          <p:cNvSpPr>
            <a:spLocks noGrp="1"/>
          </p:cNvSpPr>
          <p:nvPr>
            <p:ph type="title"/>
          </p:nvPr>
        </p:nvSpPr>
        <p:spPr/>
        <p:txBody>
          <a:bodyPr/>
          <a:lstStyle/>
          <a:p>
            <a:pPr algn="ctr"/>
            <a:r>
              <a:rPr lang="el-GR" sz="4400" b="1" dirty="0"/>
              <a:t>Ι. Δικαστική συνεργασία σε αστικές υποθέσεις</a:t>
            </a:r>
            <a:endParaRPr lang="el-GR" dirty="0"/>
          </a:p>
        </p:txBody>
      </p:sp>
      <p:sp>
        <p:nvSpPr>
          <p:cNvPr id="3" name="Θέση περιεχομένου 2">
            <a:extLst>
              <a:ext uri="{FF2B5EF4-FFF2-40B4-BE49-F238E27FC236}">
                <a16:creationId xmlns:a16="http://schemas.microsoft.com/office/drawing/2014/main" id="{DC350FAC-9FF2-9EE6-C859-A02BE1D6A691}"/>
              </a:ext>
            </a:extLst>
          </p:cNvPr>
          <p:cNvSpPr>
            <a:spLocks noGrp="1"/>
          </p:cNvSpPr>
          <p:nvPr>
            <p:ph idx="1"/>
          </p:nvPr>
        </p:nvSpPr>
        <p:spPr/>
        <p:txBody>
          <a:bodyPr/>
          <a:lstStyle/>
          <a:p>
            <a:pPr marL="0" lvl="0" indent="0" algn="just">
              <a:lnSpc>
                <a:spcPct val="150000"/>
              </a:lnSpc>
              <a:spcBef>
                <a:spcPts val="500"/>
              </a:spcBef>
              <a:spcAft>
                <a:spcPts val="500"/>
              </a:spcAft>
              <a:buNone/>
            </a:pPr>
            <a:r>
              <a:rPr lang="el-GR" sz="2200" b="1" dirty="0">
                <a:solidFill>
                  <a:srgbClr val="000000"/>
                </a:solidFill>
                <a:effectLst/>
                <a:latin typeface="Times New Roman" panose="02020603050405020304" pitchFamily="18" charset="0"/>
                <a:ea typeface="Times New Roman" panose="02020603050405020304" pitchFamily="18" charset="0"/>
              </a:rPr>
              <a:t>Άρση των εμποδίων στην ομαλή διεξαγωγή αστικών δικών  </a:t>
            </a:r>
            <a:endParaRPr lang="el-GR" sz="2200" dirty="0">
              <a:effectLst/>
              <a:latin typeface="Times New Roman" panose="02020603050405020304" pitchFamily="18" charset="0"/>
              <a:ea typeface="Times New Roman" panose="02020603050405020304" pitchFamily="18" charset="0"/>
            </a:endParaRPr>
          </a:p>
          <a:p>
            <a:pPr marL="0" lvl="0" indent="0" algn="just">
              <a:lnSpc>
                <a:spcPct val="150000"/>
              </a:lnSpc>
              <a:spcBef>
                <a:spcPts val="500"/>
              </a:spcBef>
              <a:spcAft>
                <a:spcPts val="500"/>
              </a:spcAft>
              <a:buNone/>
            </a:pPr>
            <a:r>
              <a:rPr lang="el-GR" sz="2200" b="1" dirty="0">
                <a:solidFill>
                  <a:srgbClr val="000000"/>
                </a:solidFill>
                <a:effectLst/>
                <a:latin typeface="Times New Roman" panose="02020603050405020304" pitchFamily="18" charset="0"/>
                <a:ea typeface="Times New Roman" panose="02020603050405020304" pitchFamily="18" charset="0"/>
              </a:rPr>
              <a:t>Ανάπτυξη εναλλακτικών μεθόδων επίλυσης των διαφορών: </a:t>
            </a:r>
          </a:p>
          <a:p>
            <a:pPr algn="just">
              <a:lnSpc>
                <a:spcPct val="150000"/>
              </a:lnSpc>
              <a:spcBef>
                <a:spcPts val="500"/>
              </a:spcBef>
              <a:spcAft>
                <a:spcPts val="500"/>
              </a:spcAft>
            </a:pPr>
            <a:r>
              <a:rPr lang="el-GR" sz="2200" dirty="0">
                <a:solidFill>
                  <a:srgbClr val="000000"/>
                </a:solidFill>
                <a:effectLst/>
                <a:latin typeface="Times New Roman" panose="02020603050405020304" pitchFamily="18" charset="0"/>
                <a:ea typeface="Times New Roman" panose="02020603050405020304" pitchFamily="18" charset="0"/>
              </a:rPr>
              <a:t>Για τον θεσμό της διαμεσολάβησης έχει εκδοθεί η Οδηγία 2008/52/ΕΚ, με σκοπό την εξωδικαστική διευθέτηση αστικών υποθέσεων, </a:t>
            </a:r>
            <a:endParaRPr lang="el-GR" sz="2200" dirty="0">
              <a:effectLst/>
              <a:latin typeface="Times New Roman" panose="02020603050405020304" pitchFamily="18" charset="0"/>
              <a:ea typeface="Times New Roman" panose="02020603050405020304" pitchFamily="18" charset="0"/>
            </a:endParaRPr>
          </a:p>
          <a:p>
            <a:pPr marL="0" lvl="0" indent="0" algn="just">
              <a:lnSpc>
                <a:spcPct val="150000"/>
              </a:lnSpc>
              <a:spcBef>
                <a:spcPts val="500"/>
              </a:spcBef>
              <a:spcAft>
                <a:spcPts val="500"/>
              </a:spcAft>
              <a:buNone/>
            </a:pPr>
            <a:r>
              <a:rPr lang="el-GR" sz="2200" b="1" dirty="0">
                <a:solidFill>
                  <a:srgbClr val="000000"/>
                </a:solidFill>
                <a:effectLst/>
                <a:latin typeface="Times New Roman" panose="02020603050405020304" pitchFamily="18" charset="0"/>
                <a:ea typeface="Times New Roman" panose="02020603050405020304" pitchFamily="18" charset="0"/>
              </a:rPr>
              <a:t>Υποστήριξη της κατάρτισης των δικαστών και των άλλων λειτουργών και υπαλλήλων του τομέα απονομής της δικαιοσύνης </a:t>
            </a:r>
            <a:endParaRPr lang="el-GR" sz="22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1926801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94FDEB-A36A-B4FC-691D-C6BF0901E91B}"/>
              </a:ext>
            </a:extLst>
          </p:cNvPr>
          <p:cNvSpPr txBox="1">
            <a:spLocks noGrp="1"/>
          </p:cNvSpPr>
          <p:nvPr>
            <p:ph type="title"/>
          </p:nvPr>
        </p:nvSpPr>
        <p:spPr/>
        <p:txBody>
          <a:bodyPr anchorCtr="1"/>
          <a:lstStyle/>
          <a:p>
            <a:pPr lvl="0" algn="ctr"/>
            <a:r>
              <a:rPr lang="el-GR" sz="4400" b="1" dirty="0"/>
              <a:t>Ι. Δικαστική συνεργασία σε αστικές υποθέσεις</a:t>
            </a:r>
            <a:endParaRPr lang="el-GR" b="1" dirty="0"/>
          </a:p>
        </p:txBody>
      </p:sp>
      <p:sp>
        <p:nvSpPr>
          <p:cNvPr id="3" name="Θέση περιεχομένου 2">
            <a:extLst>
              <a:ext uri="{FF2B5EF4-FFF2-40B4-BE49-F238E27FC236}">
                <a16:creationId xmlns:a16="http://schemas.microsoft.com/office/drawing/2014/main" id="{A6941225-BBD4-D421-EE71-41527C3C7CFB}"/>
              </a:ext>
            </a:extLst>
          </p:cNvPr>
          <p:cNvSpPr txBox="1">
            <a:spLocks noGrp="1"/>
          </p:cNvSpPr>
          <p:nvPr>
            <p:ph idx="1"/>
          </p:nvPr>
        </p:nvSpPr>
        <p:spPr/>
        <p:txBody>
          <a:bodyPr>
            <a:noAutofit/>
          </a:bodyPr>
          <a:lstStyle/>
          <a:p>
            <a:pPr marL="0" lvl="0" indent="0">
              <a:buNone/>
            </a:pPr>
            <a:r>
              <a:rPr lang="el-GR" sz="3200" b="1" u="sng" dirty="0"/>
              <a:t>Άρθρο 81 παρ. 3 ΣΛΕΕ – οικογενειακές διαφορές: </a:t>
            </a:r>
          </a:p>
          <a:p>
            <a:pPr marL="0" lvl="0" indent="0">
              <a:buNone/>
            </a:pPr>
            <a:r>
              <a:rPr lang="el-GR" sz="3200" dirty="0"/>
              <a:t>«Κατά παρέκκλιση από την παράγραφο 2, τα μέτρα με διασυνοριακές επιπτώσεις τα οποία αφορούν το οικογενειακό δίκαιο θεσπίζονται από το Συμβούλιο σύμφωνα με ειδική νομοθετική διαδικασία. Το Συμβούλιο αποφασίζει ομόφωνα μετά από διαβούλευση με το Ευρωπαϊκό Κοινοβούλιο.» </a:t>
            </a:r>
          </a:p>
          <a:p>
            <a:pPr marL="0" lvl="0" indent="0" algn="just">
              <a:lnSpc>
                <a:spcPct val="150000"/>
              </a:lnSpc>
              <a:spcBef>
                <a:spcPts val="500"/>
              </a:spcBef>
              <a:spcAft>
                <a:spcPts val="500"/>
              </a:spcAft>
              <a:buNone/>
            </a:pPr>
            <a:endParaRPr lang="el-GR" sz="1800" dirty="0">
              <a:latin typeface="Times New Roman" pitchFamily="1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28">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356CC1-B3CE-A251-6426-53D157F9AEC3}"/>
              </a:ext>
            </a:extLst>
          </p:cNvPr>
          <p:cNvSpPr txBox="1">
            <a:spLocks noGrp="1"/>
          </p:cNvSpPr>
          <p:nvPr>
            <p:ph type="title"/>
          </p:nvPr>
        </p:nvSpPr>
        <p:spPr/>
        <p:txBody>
          <a:bodyPr anchorCtr="1"/>
          <a:lstStyle/>
          <a:p>
            <a:pPr lvl="0" algn="ctr"/>
            <a:r>
              <a:rPr lang="el-GR" b="1" dirty="0" err="1"/>
              <a:t>Διαδραστική</a:t>
            </a:r>
            <a:r>
              <a:rPr lang="el-GR" b="1" dirty="0"/>
              <a:t> δραστηριότητα 11</a:t>
            </a:r>
            <a:r>
              <a:rPr lang="el-GR" b="1" baseline="30000" dirty="0"/>
              <a:t>ης</a:t>
            </a:r>
            <a:r>
              <a:rPr lang="el-GR" b="1" dirty="0"/>
              <a:t> εβδομάδας</a:t>
            </a:r>
            <a:endParaRPr lang="el-GR" dirty="0"/>
          </a:p>
        </p:txBody>
      </p:sp>
      <p:sp>
        <p:nvSpPr>
          <p:cNvPr id="3" name="Θέση περιεχομένου 2">
            <a:extLst>
              <a:ext uri="{FF2B5EF4-FFF2-40B4-BE49-F238E27FC236}">
                <a16:creationId xmlns:a16="http://schemas.microsoft.com/office/drawing/2014/main" id="{EB5B0D1F-02F4-4FC3-039E-F7A028CC5222}"/>
              </a:ext>
            </a:extLst>
          </p:cNvPr>
          <p:cNvSpPr txBox="1">
            <a:spLocks noGrp="1"/>
          </p:cNvSpPr>
          <p:nvPr>
            <p:ph idx="1"/>
          </p:nvPr>
        </p:nvSpPr>
        <p:spPr/>
        <p:txBody>
          <a:bodyPr>
            <a:noAutofit/>
          </a:bodyPr>
          <a:lstStyle/>
          <a:p>
            <a:pPr marL="0" indent="0" algn="just">
              <a:lnSpc>
                <a:spcPct val="150000"/>
              </a:lnSpc>
              <a:spcAft>
                <a:spcPts val="800"/>
              </a:spcAft>
              <a:buNone/>
            </a:pPr>
            <a:r>
              <a:rPr lang="el-GR" sz="2400" b="1" i="0" u="sng" dirty="0">
                <a:solidFill>
                  <a:schemeClr val="tx1"/>
                </a:solidFill>
                <a:effectLst/>
                <a:latin typeface="+mn-lt"/>
              </a:rPr>
              <a:t>4</a:t>
            </a:r>
            <a:r>
              <a:rPr lang="el-GR" sz="2400" b="1" i="0" u="sng" baseline="30000" dirty="0">
                <a:solidFill>
                  <a:schemeClr val="tx1"/>
                </a:solidFill>
                <a:effectLst/>
                <a:latin typeface="+mn-lt"/>
              </a:rPr>
              <a:t>η</a:t>
            </a:r>
            <a:r>
              <a:rPr lang="el-GR" sz="2400" b="1" i="0" u="sng" dirty="0">
                <a:solidFill>
                  <a:schemeClr val="tx1"/>
                </a:solidFill>
                <a:effectLst/>
                <a:latin typeface="+mn-lt"/>
              </a:rPr>
              <a:t> βαθμολογούμενη δραστηρι</a:t>
            </a:r>
            <a:r>
              <a:rPr lang="el-GR" sz="2400" b="1" u="sng" dirty="0">
                <a:solidFill>
                  <a:schemeClr val="tx1"/>
                </a:solidFill>
                <a:latin typeface="+mn-lt"/>
              </a:rPr>
              <a:t>ότητα</a:t>
            </a:r>
            <a:endParaRPr lang="el-GR" sz="2400" b="1" i="0" u="sng" dirty="0">
              <a:solidFill>
                <a:schemeClr val="tx1"/>
              </a:solidFill>
              <a:effectLst/>
              <a:latin typeface="+mn-lt"/>
            </a:endParaRPr>
          </a:p>
          <a:p>
            <a:pPr marL="0" indent="0" algn="just">
              <a:lnSpc>
                <a:spcPct val="150000"/>
              </a:lnSpc>
              <a:spcAft>
                <a:spcPts val="800"/>
              </a:spcAft>
              <a:buNone/>
            </a:pPr>
            <a:r>
              <a:rPr lang="el-GR" sz="2400" dirty="0">
                <a:effectLst/>
                <a:latin typeface="Calibri" panose="020F0502020204030204" pitchFamily="34" charset="0"/>
                <a:ea typeface="SimSun" panose="02010600030101010101" pitchFamily="2" charset="-122"/>
                <a:cs typeface="Calibri" panose="020F0502020204030204" pitchFamily="34" charset="0"/>
              </a:rPr>
              <a:t>Πως αξιολογείτε την εξαίρεση που εισάγεται στο άρθρο 81 παρ. 3 ΣΛΕΕ από τη συνήθη νομοθετική διαδικασία για τις διασυνοριακές υποθέσεις οικογενειακού δικαίου;</a:t>
            </a:r>
            <a:r>
              <a:rPr lang="el-GR"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Bef>
                <a:spcPts val="50"/>
              </a:spcBef>
              <a:spcAft>
                <a:spcPts val="800"/>
              </a:spcAft>
              <a:buNone/>
            </a:pP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l-GR"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a:t>
            </a:r>
            <a:r>
              <a:rPr lang="el-GR" sz="2000" baseline="30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η</a:t>
            </a:r>
            <a:r>
              <a:rPr lang="el-GR"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βαθμολογούμενη, μέχρι 300 λέξεις, προθεσμία 27.05.2025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C158E1-8695-D4D4-F91D-E60821B19392}"/>
              </a:ext>
            </a:extLst>
          </p:cNvPr>
          <p:cNvSpPr>
            <a:spLocks noGrp="1"/>
          </p:cNvSpPr>
          <p:nvPr>
            <p:ph type="title"/>
          </p:nvPr>
        </p:nvSpPr>
        <p:spPr/>
        <p:txBody>
          <a:bodyPr/>
          <a:lstStyle/>
          <a:p>
            <a:pPr algn="ctr"/>
            <a:r>
              <a:rPr lang="el-GR" b="1" dirty="0"/>
              <a:t>ΙΙ. Πληροφοριακά συστήματα στην Ε.Ε.</a:t>
            </a:r>
          </a:p>
        </p:txBody>
      </p:sp>
      <p:sp>
        <p:nvSpPr>
          <p:cNvPr id="3" name="Θέση περιεχομένου 2">
            <a:extLst>
              <a:ext uri="{FF2B5EF4-FFF2-40B4-BE49-F238E27FC236}">
                <a16:creationId xmlns:a16="http://schemas.microsoft.com/office/drawing/2014/main" id="{92ADE39B-E234-4230-1E53-1C87217C4647}"/>
              </a:ext>
            </a:extLst>
          </p:cNvPr>
          <p:cNvSpPr>
            <a:spLocks noGrp="1"/>
          </p:cNvSpPr>
          <p:nvPr>
            <p:ph idx="1"/>
          </p:nvPr>
        </p:nvSpPr>
        <p:spPr/>
        <p:txBody>
          <a:bodyPr>
            <a:normAutofit fontScale="92500" lnSpcReduction="20000"/>
          </a:bodyPr>
          <a:lstStyle/>
          <a:p>
            <a:pPr marL="514350" lvl="0" indent="-514350">
              <a:lnSpc>
                <a:spcPct val="70000"/>
              </a:lnSpc>
              <a:buAutoNum type="arabicPeriod"/>
            </a:pPr>
            <a:r>
              <a:rPr lang="el-GR" sz="2800" b="1" dirty="0"/>
              <a:t>Σύστημα Πληροφοριών </a:t>
            </a:r>
            <a:r>
              <a:rPr lang="el-GR" sz="2800" b="1" dirty="0" err="1"/>
              <a:t>Σένγκεν</a:t>
            </a:r>
            <a:r>
              <a:rPr lang="el-GR" sz="2800" b="1" dirty="0"/>
              <a:t> (</a:t>
            </a:r>
            <a:r>
              <a:rPr lang="el-GR" sz="2800" b="1" dirty="0" err="1"/>
              <a:t>Schengen</a:t>
            </a:r>
            <a:r>
              <a:rPr lang="el-GR" sz="2800" b="1" dirty="0"/>
              <a:t> Information </a:t>
            </a:r>
            <a:r>
              <a:rPr lang="el-GR" sz="2800" b="1" dirty="0" err="1"/>
              <a:t>System</a:t>
            </a:r>
            <a:r>
              <a:rPr lang="el-GR" sz="2800" b="1" dirty="0"/>
              <a:t>, SIS)</a:t>
            </a:r>
            <a:r>
              <a:rPr lang="el-GR" sz="2800" dirty="0"/>
              <a:t>: Καταχωρίσεις για άτομα καταζητούμενα ή </a:t>
            </a:r>
            <a:r>
              <a:rPr lang="el-GR" sz="2800" dirty="0" err="1"/>
              <a:t>εξαφανισθέντα</a:t>
            </a:r>
            <a:r>
              <a:rPr lang="el-GR" sz="2800" dirty="0"/>
              <a:t> και για αντικείμενα προς κατάσχεση</a:t>
            </a:r>
          </a:p>
          <a:p>
            <a:pPr marL="514350" lvl="0" indent="-514350">
              <a:lnSpc>
                <a:spcPct val="70000"/>
              </a:lnSpc>
              <a:buAutoNum type="arabicPeriod"/>
            </a:pPr>
            <a:r>
              <a:rPr lang="el-GR" sz="2800" b="1" dirty="0"/>
              <a:t>Σύστημα Πληροφοριών για τις Θεωρήσεις (</a:t>
            </a:r>
            <a:r>
              <a:rPr lang="el-GR" sz="2800" b="1" dirty="0" err="1"/>
              <a:t>Visa</a:t>
            </a:r>
            <a:r>
              <a:rPr lang="el-GR" sz="2800" b="1" dirty="0"/>
              <a:t> Information </a:t>
            </a:r>
            <a:r>
              <a:rPr lang="el-GR" sz="2800" b="1" dirty="0" err="1"/>
              <a:t>System</a:t>
            </a:r>
            <a:r>
              <a:rPr lang="el-GR" sz="2800" b="1" dirty="0"/>
              <a:t>, VIS)</a:t>
            </a:r>
            <a:r>
              <a:rPr lang="el-GR" sz="2800" dirty="0"/>
              <a:t>: Βάση δεδομένων για τη χορήγηση θεωρήσεων βραχείας διαμονής </a:t>
            </a:r>
          </a:p>
          <a:p>
            <a:pPr marL="514350" lvl="0" indent="-514350">
              <a:lnSpc>
                <a:spcPct val="70000"/>
              </a:lnSpc>
              <a:buAutoNum type="arabicPeriod"/>
            </a:pPr>
            <a:r>
              <a:rPr lang="el-GR" sz="2800" b="1" dirty="0" err="1"/>
              <a:t>Eurodac</a:t>
            </a:r>
            <a:r>
              <a:rPr lang="el-GR" sz="2800" dirty="0"/>
              <a:t>: Βάση δεδομένων με τα δακτυλικά αποτυπώματα των αιτούντων άσυλο στην Ε.Ε.</a:t>
            </a:r>
          </a:p>
          <a:p>
            <a:pPr marL="514350" lvl="0" indent="-514350">
              <a:lnSpc>
                <a:spcPct val="70000"/>
              </a:lnSpc>
              <a:buAutoNum type="arabicPeriod"/>
            </a:pPr>
            <a:r>
              <a:rPr lang="el-GR" sz="2800" b="1" dirty="0"/>
              <a:t>Ευρωπαϊκό Σύστημα Πληροφοριών και </a:t>
            </a:r>
            <a:r>
              <a:rPr lang="el-GR" sz="2800" b="1" dirty="0" err="1"/>
              <a:t>Αδειοδότησης</a:t>
            </a:r>
            <a:r>
              <a:rPr lang="el-GR" sz="2800" b="1" dirty="0"/>
              <a:t> Ταξιδιού (European </a:t>
            </a:r>
            <a:r>
              <a:rPr lang="el-GR" sz="2800" b="1" dirty="0" err="1"/>
              <a:t>Travel</a:t>
            </a:r>
            <a:r>
              <a:rPr lang="el-GR" sz="2800" b="1" dirty="0"/>
              <a:t> Information and </a:t>
            </a:r>
            <a:r>
              <a:rPr lang="el-GR" sz="2800" b="1" dirty="0" err="1"/>
              <a:t>Authorization</a:t>
            </a:r>
            <a:r>
              <a:rPr lang="el-GR" sz="2800" b="1" dirty="0"/>
              <a:t> </a:t>
            </a:r>
            <a:r>
              <a:rPr lang="el-GR" sz="2800" b="1" dirty="0" err="1"/>
              <a:t>System</a:t>
            </a:r>
            <a:r>
              <a:rPr lang="el-GR" sz="2800" b="1" dirty="0"/>
              <a:t>, ETIAS)</a:t>
            </a:r>
            <a:r>
              <a:rPr lang="el-GR" sz="2800" dirty="0"/>
              <a:t>: Βάση δεδομένων για τη διενέργεια εκ των προτέρων ελέγχων σε ταξιδιώτες που απαλλάσσονται από την υποχρέωση θεώρησης</a:t>
            </a:r>
          </a:p>
          <a:p>
            <a:pPr marL="514350" lvl="0" indent="-514350">
              <a:lnSpc>
                <a:spcPct val="70000"/>
              </a:lnSpc>
              <a:buAutoNum type="arabicPeriod"/>
            </a:pPr>
            <a:r>
              <a:rPr lang="el-GR" sz="2800" b="1" dirty="0"/>
              <a:t>Σύστημα Εισόδου-Εξόδου</a:t>
            </a:r>
            <a:r>
              <a:rPr lang="el-GR" sz="2800" dirty="0"/>
              <a:t>: Βάση δεδομένων για την είσοδο, την έξοδο και την άρνηση εισόδου υπηκόων τρίτων χωρών. </a:t>
            </a:r>
          </a:p>
          <a:p>
            <a:pPr marL="514350" lvl="0" indent="-514350">
              <a:lnSpc>
                <a:spcPct val="70000"/>
              </a:lnSpc>
              <a:buAutoNum type="arabicPeriod"/>
            </a:pPr>
            <a:r>
              <a:rPr lang="el-GR" sz="2800" b="1" dirty="0"/>
              <a:t>Ευρωπαϊκό Σύστημα Πληροφοριών Ποινικού Μητρώου (European Criminal </a:t>
            </a:r>
            <a:r>
              <a:rPr lang="el-GR" sz="2800" b="1" dirty="0" err="1"/>
              <a:t>Records</a:t>
            </a:r>
            <a:r>
              <a:rPr lang="el-GR" sz="2800" b="1" dirty="0"/>
              <a:t> Information </a:t>
            </a:r>
            <a:r>
              <a:rPr lang="el-GR" sz="2800" b="1" dirty="0" err="1"/>
              <a:t>System</a:t>
            </a:r>
            <a:r>
              <a:rPr lang="el-GR" sz="2800" b="1" dirty="0"/>
              <a:t>, ECRIS)</a:t>
            </a:r>
            <a:r>
              <a:rPr lang="el-GR" sz="2800" dirty="0"/>
              <a:t>: Ανταλλαγή πληροφοριών σχετικά με ποινικές καταδίκες πολιτών της Ε.Ε.</a:t>
            </a:r>
          </a:p>
        </p:txBody>
      </p:sp>
    </p:spTree>
    <p:extLst>
      <p:ext uri="{BB962C8B-B14F-4D97-AF65-F5344CB8AC3E}">
        <p14:creationId xmlns:p14="http://schemas.microsoft.com/office/powerpoint/2010/main" val="23338933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D878D8-B447-EFDE-5223-AEFAFDCCC31E}"/>
              </a:ext>
            </a:extLst>
          </p:cNvPr>
          <p:cNvSpPr>
            <a:spLocks noGrp="1"/>
          </p:cNvSpPr>
          <p:nvPr>
            <p:ph type="title"/>
          </p:nvPr>
        </p:nvSpPr>
        <p:spPr/>
        <p:txBody>
          <a:bodyPr/>
          <a:lstStyle/>
          <a:p>
            <a:pPr algn="ctr"/>
            <a:r>
              <a:rPr lang="el-GR" b="1" dirty="0"/>
              <a:t>ΙΙ. Πληροφοριακά συστήματα στην Ε.Ε.</a:t>
            </a:r>
            <a:endParaRPr lang="el-GR" dirty="0"/>
          </a:p>
        </p:txBody>
      </p:sp>
      <p:sp>
        <p:nvSpPr>
          <p:cNvPr id="3" name="Θέση περιεχομένου 2">
            <a:extLst>
              <a:ext uri="{FF2B5EF4-FFF2-40B4-BE49-F238E27FC236}">
                <a16:creationId xmlns:a16="http://schemas.microsoft.com/office/drawing/2014/main" id="{1F28B66C-8E8C-53E2-17BA-A18CC8CE68B7}"/>
              </a:ext>
            </a:extLst>
          </p:cNvPr>
          <p:cNvSpPr>
            <a:spLocks noGrp="1"/>
          </p:cNvSpPr>
          <p:nvPr>
            <p:ph idx="1"/>
          </p:nvPr>
        </p:nvSpPr>
        <p:spPr/>
        <p:txBody>
          <a:bodyPr/>
          <a:lstStyle/>
          <a:p>
            <a:pPr marL="0" lvl="0" indent="0">
              <a:lnSpc>
                <a:spcPct val="80000"/>
              </a:lnSpc>
              <a:buNone/>
            </a:pPr>
            <a:r>
              <a:rPr lang="el-GR" b="1" dirty="0"/>
              <a:t>Οργανισμός </a:t>
            </a:r>
            <a:r>
              <a:rPr lang="el-GR" b="1" dirty="0" err="1"/>
              <a:t>eu</a:t>
            </a:r>
            <a:r>
              <a:rPr lang="el-GR" b="1" dirty="0"/>
              <a:t>-LISA: </a:t>
            </a:r>
          </a:p>
          <a:p>
            <a:pPr marL="0" lvl="0" indent="0">
              <a:lnSpc>
                <a:spcPct val="80000"/>
              </a:lnSpc>
              <a:buNone/>
            </a:pPr>
            <a:r>
              <a:rPr lang="el-GR" dirty="0"/>
              <a:t>Όλα τα συστήματα πληροφορικής της Ε.Ε. βρίσκονται υπό τη διαχείριση του Οργανισμού </a:t>
            </a:r>
            <a:r>
              <a:rPr lang="el-GR" dirty="0" err="1"/>
              <a:t>eu</a:t>
            </a:r>
            <a:r>
              <a:rPr lang="el-GR" dirty="0"/>
              <a:t>-LISA</a:t>
            </a:r>
          </a:p>
          <a:p>
            <a:pPr marL="0" lvl="0" indent="0">
              <a:lnSpc>
                <a:spcPct val="80000"/>
              </a:lnSpc>
              <a:buNone/>
            </a:pPr>
            <a:endParaRPr lang="el-GR" dirty="0"/>
          </a:p>
          <a:p>
            <a:pPr marL="0" lvl="0" indent="0">
              <a:lnSpc>
                <a:spcPct val="80000"/>
              </a:lnSpc>
              <a:buNone/>
            </a:pPr>
            <a:r>
              <a:rPr lang="el-GR" b="1" dirty="0" err="1"/>
              <a:t>Διαλειτουργικότητα</a:t>
            </a:r>
            <a:r>
              <a:rPr lang="el-GR" b="1" dirty="0"/>
              <a:t> συστημάτων πληροφορικής: </a:t>
            </a:r>
          </a:p>
          <a:p>
            <a:pPr marL="0" lvl="0" indent="0">
              <a:lnSpc>
                <a:spcPct val="80000"/>
              </a:lnSpc>
              <a:buNone/>
            </a:pPr>
            <a:r>
              <a:rPr lang="el-GR" dirty="0"/>
              <a:t>Κανονισμός (ΕΕ) 2019/818 του Ευρωπαϊκού Κοινοβουλίου και του Συμβουλίου, της 20ής Μαΐου 2019, για τη θέσπιση πλαισίου </a:t>
            </a:r>
            <a:r>
              <a:rPr lang="el-GR" dirty="0" err="1"/>
              <a:t>διαλειτουργικότητας</a:t>
            </a:r>
            <a:r>
              <a:rPr lang="el-GR" dirty="0"/>
              <a:t> μεταξύ των συστημάτων πληροφοριών της ΕΕ στον τομέα της αστυνομικής και δικαστικής συνεργασίας, του ασύλου και της μετανάστευσης. </a:t>
            </a:r>
          </a:p>
        </p:txBody>
      </p:sp>
    </p:spTree>
    <p:extLst>
      <p:ext uri="{BB962C8B-B14F-4D97-AF65-F5344CB8AC3E}">
        <p14:creationId xmlns:p14="http://schemas.microsoft.com/office/powerpoint/2010/main" val="29506666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29">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AF9F50-86B8-E463-C4F6-5852063C9E57}"/>
              </a:ext>
            </a:extLst>
          </p:cNvPr>
          <p:cNvSpPr txBox="1">
            <a:spLocks noGrp="1"/>
          </p:cNvSpPr>
          <p:nvPr>
            <p:ph type="title"/>
          </p:nvPr>
        </p:nvSpPr>
        <p:spPr/>
        <p:txBody>
          <a:bodyPr anchorCtr="1"/>
          <a:lstStyle/>
          <a:p>
            <a:pPr lvl="0" algn="ctr"/>
            <a:r>
              <a:rPr lang="en-US" b="1" dirty="0"/>
              <a:t>II</a:t>
            </a:r>
            <a:r>
              <a:rPr lang="el-GR" b="1" dirty="0"/>
              <a:t>Ι</a:t>
            </a:r>
            <a:r>
              <a:rPr lang="en-US" b="1" dirty="0"/>
              <a:t>.</a:t>
            </a:r>
            <a:r>
              <a:rPr lang="el-GR" b="1" dirty="0"/>
              <a:t> Προστασία προσωπικών δεδομένων</a:t>
            </a:r>
            <a:endParaRPr lang="el-GR" dirty="0"/>
          </a:p>
        </p:txBody>
      </p:sp>
      <p:sp>
        <p:nvSpPr>
          <p:cNvPr id="3" name="Θέση περιεχομένου 2">
            <a:extLst>
              <a:ext uri="{FF2B5EF4-FFF2-40B4-BE49-F238E27FC236}">
                <a16:creationId xmlns:a16="http://schemas.microsoft.com/office/drawing/2014/main" id="{092F6CFC-583A-4D63-4F8B-0C3705388803}"/>
              </a:ext>
            </a:extLst>
          </p:cNvPr>
          <p:cNvSpPr txBox="1">
            <a:spLocks noGrp="1"/>
          </p:cNvSpPr>
          <p:nvPr>
            <p:ph idx="1"/>
          </p:nvPr>
        </p:nvSpPr>
        <p:spPr/>
        <p:txBody>
          <a:bodyPr>
            <a:noAutofit/>
          </a:bodyPr>
          <a:lstStyle/>
          <a:p>
            <a:pPr marL="0" indent="0" algn="just">
              <a:lnSpc>
                <a:spcPct val="150000"/>
              </a:lnSpc>
              <a:spcBef>
                <a:spcPts val="500"/>
              </a:spcBef>
              <a:spcAft>
                <a:spcPts val="500"/>
              </a:spcAft>
              <a:buNone/>
            </a:pPr>
            <a:r>
              <a:rPr lang="el-GR" sz="3000" b="1" dirty="0">
                <a:effectLst/>
                <a:latin typeface="Times New Roman" panose="02020603050405020304" pitchFamily="18" charset="0"/>
                <a:ea typeface="Times New Roman" panose="02020603050405020304" pitchFamily="18" charset="0"/>
                <a:cs typeface="Calibri" panose="020F0502020204030204" pitchFamily="34" charset="0"/>
              </a:rPr>
              <a:t>Τα δεδομένα προσωπικού χαρακτήρα και η προστασία τους σε κοινοτικό επίπεδο</a:t>
            </a:r>
            <a:endParaRPr lang="el-GR" sz="3000" dirty="0">
              <a:effectLst/>
              <a:latin typeface="Times New Roman" panose="02020603050405020304" pitchFamily="18" charset="0"/>
              <a:ea typeface="Times New Roman" panose="02020603050405020304" pitchFamily="18" charset="0"/>
            </a:endParaRPr>
          </a:p>
          <a:p>
            <a:r>
              <a:rPr lang="el-GR" sz="3000" dirty="0">
                <a:solidFill>
                  <a:srgbClr val="222222"/>
                </a:solidFill>
                <a:effectLst/>
                <a:latin typeface="Times New Roman" panose="02020603050405020304" pitchFamily="18" charset="0"/>
                <a:ea typeface="Times New Roman" panose="02020603050405020304" pitchFamily="18" charset="0"/>
              </a:rPr>
              <a:t>Η Ε.Ε. αποδίδει τεράστια σημασία στην προστασία των δεδομένων προσωπικού χαρακτήρα κάθε προσώπου και στη χρησιμοποίηση αυτών μόνον στις προβλεπόμενες εκ του νόμου περιπτώσεις. </a:t>
            </a:r>
          </a:p>
          <a:p>
            <a:r>
              <a:rPr lang="el-GR" sz="3000" dirty="0">
                <a:solidFill>
                  <a:srgbClr val="222222"/>
                </a:solidFill>
                <a:latin typeface="Times New Roman" panose="02020603050405020304" pitchFamily="18" charset="0"/>
                <a:ea typeface="Calibri" panose="020F0502020204030204" pitchFamily="34" charset="0"/>
                <a:cs typeface="Calibri" panose="020F0502020204030204" pitchFamily="34" charset="0"/>
              </a:rPr>
              <a:t>Πρόβλεψη σε: ΧΘΔΕΕ, ΣΛΕΕ, Κανονισμούς και Οδηγίες</a:t>
            </a:r>
            <a:endParaRPr lang="el-GR" sz="3000" dirty="0">
              <a:effectLst/>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30">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47CE9E-890E-4969-8B3F-EDAA3E96EF25}"/>
              </a:ext>
            </a:extLst>
          </p:cNvPr>
          <p:cNvSpPr txBox="1">
            <a:spLocks noGrp="1"/>
          </p:cNvSpPr>
          <p:nvPr>
            <p:ph type="title"/>
          </p:nvPr>
        </p:nvSpPr>
        <p:spPr/>
        <p:txBody>
          <a:bodyPr anchorCtr="1"/>
          <a:lstStyle/>
          <a:p>
            <a:pPr lvl="0" algn="ctr"/>
            <a:r>
              <a:rPr lang="en-US" b="1" dirty="0"/>
              <a:t>I</a:t>
            </a:r>
            <a:r>
              <a:rPr lang="el-GR" b="1" dirty="0"/>
              <a:t>Ι</a:t>
            </a:r>
            <a:r>
              <a:rPr lang="en-US" b="1" dirty="0"/>
              <a:t>I.</a:t>
            </a:r>
            <a:r>
              <a:rPr lang="el-GR" b="1" dirty="0"/>
              <a:t> Προστασία προσωπικών δεδομένων</a:t>
            </a:r>
            <a:endParaRPr lang="el-GR" dirty="0"/>
          </a:p>
        </p:txBody>
      </p:sp>
      <p:sp>
        <p:nvSpPr>
          <p:cNvPr id="3" name="Θέση περιεχομένου 2">
            <a:extLst>
              <a:ext uri="{FF2B5EF4-FFF2-40B4-BE49-F238E27FC236}">
                <a16:creationId xmlns:a16="http://schemas.microsoft.com/office/drawing/2014/main" id="{0068656F-379D-6F88-41E6-1089399001A1}"/>
              </a:ext>
            </a:extLst>
          </p:cNvPr>
          <p:cNvSpPr txBox="1">
            <a:spLocks noGrp="1"/>
          </p:cNvSpPr>
          <p:nvPr>
            <p:ph idx="1"/>
          </p:nvPr>
        </p:nvSpPr>
        <p:spPr/>
        <p:txBody>
          <a:bodyPr>
            <a:normAutofit lnSpcReduction="10000"/>
          </a:bodyPr>
          <a:lstStyle/>
          <a:p>
            <a:pPr indent="0" algn="just">
              <a:lnSpc>
                <a:spcPct val="150000"/>
              </a:lnSpc>
              <a:spcBef>
                <a:spcPts val="0"/>
              </a:spcBef>
              <a:buNone/>
            </a:pPr>
            <a:r>
              <a:rPr lang="el-GR" sz="1800" b="1" dirty="0">
                <a:solidFill>
                  <a:srgbClr val="222222"/>
                </a:solidFill>
                <a:effectLst/>
                <a:latin typeface="+mn-lt"/>
                <a:ea typeface="Times New Roman" panose="02020603050405020304" pitchFamily="18" charset="0"/>
              </a:rPr>
              <a:t>Χάρτης Θεμελιωδών Δικαιωμάτων της Ε.Ε.</a:t>
            </a:r>
            <a:endParaRPr lang="el-GR" sz="1800" dirty="0">
              <a:effectLst/>
              <a:latin typeface="+mn-lt"/>
              <a:ea typeface="Times New Roman" panose="02020603050405020304" pitchFamily="18" charset="0"/>
            </a:endParaRPr>
          </a:p>
          <a:p>
            <a:pPr marL="457200" algn="just">
              <a:lnSpc>
                <a:spcPct val="150000"/>
              </a:lnSpc>
              <a:spcBef>
                <a:spcPts val="0"/>
              </a:spcBef>
            </a:pPr>
            <a:r>
              <a:rPr lang="el-GR" sz="1800" dirty="0">
                <a:solidFill>
                  <a:srgbClr val="222222"/>
                </a:solidFill>
                <a:effectLst/>
                <a:latin typeface="+mn-lt"/>
                <a:ea typeface="Times New Roman" panose="02020603050405020304" pitchFamily="18" charset="0"/>
              </a:rPr>
              <a:t>Στον Χάρτη των Θεμελιωδών Δικαιωμάτων της Ευρωπαϊκής Ένωσης το δικαίωμα στην προστασία των δεδομένων προσωπικού χαρακτήρα συμπεριλαμβάνεται μεταξύ των θεμελιωδών δικαιωμάτων των πολιτών που πρέπει να προστατεύονται από την Ευρωπαϊκή Ένωση και τα κράτη μέλη αυτής. </a:t>
            </a:r>
            <a:endParaRPr lang="el-GR" sz="1800" dirty="0">
              <a:effectLst/>
              <a:latin typeface="+mn-lt"/>
              <a:ea typeface="Times New Roman" panose="02020603050405020304" pitchFamily="18" charset="0"/>
            </a:endParaRPr>
          </a:p>
          <a:p>
            <a:pPr marL="457200" algn="just">
              <a:lnSpc>
                <a:spcPct val="150000"/>
              </a:lnSpc>
              <a:spcBef>
                <a:spcPts val="0"/>
              </a:spcBef>
            </a:pPr>
            <a:endParaRPr lang="el-GR" sz="1800" dirty="0">
              <a:effectLst/>
              <a:latin typeface="+mn-lt"/>
              <a:ea typeface="Times New Roman" panose="02020603050405020304" pitchFamily="18" charset="0"/>
            </a:endParaRPr>
          </a:p>
          <a:p>
            <a:pPr marL="457200" algn="just">
              <a:lnSpc>
                <a:spcPct val="150000"/>
              </a:lnSpc>
              <a:spcBef>
                <a:spcPts val="0"/>
              </a:spcBef>
            </a:pPr>
            <a:r>
              <a:rPr lang="el-GR" sz="1800" b="1" dirty="0">
                <a:solidFill>
                  <a:srgbClr val="222222"/>
                </a:solidFill>
                <a:effectLst/>
                <a:latin typeface="+mn-lt"/>
                <a:ea typeface="Times New Roman" panose="02020603050405020304" pitchFamily="18" charset="0"/>
              </a:rPr>
              <a:t>Άρθρο 8 του Χάρτη</a:t>
            </a:r>
            <a:r>
              <a:rPr lang="el-GR" sz="1800" b="1" dirty="0">
                <a:solidFill>
                  <a:srgbClr val="222222"/>
                </a:solidFill>
                <a:latin typeface="+mn-lt"/>
                <a:ea typeface="Times New Roman" panose="02020603050405020304" pitchFamily="18" charset="0"/>
              </a:rPr>
              <a:t>:</a:t>
            </a:r>
            <a:r>
              <a:rPr lang="el-GR" sz="1800" dirty="0">
                <a:solidFill>
                  <a:srgbClr val="222222"/>
                </a:solidFill>
                <a:effectLst/>
                <a:latin typeface="+mn-lt"/>
                <a:ea typeface="Times New Roman" panose="02020603050405020304" pitchFamily="18" charset="0"/>
              </a:rPr>
              <a:t> «</a:t>
            </a:r>
            <a:r>
              <a:rPr lang="el-GR" sz="1800" i="1" dirty="0">
                <a:solidFill>
                  <a:srgbClr val="222222"/>
                </a:solidFill>
                <a:effectLst/>
                <a:latin typeface="+mn-lt"/>
                <a:ea typeface="Times New Roman" panose="02020603050405020304" pitchFamily="18" charset="0"/>
              </a:rPr>
              <a:t>1. Κάθε πρόσωπο έχει δικαίωμα στην προστασία των δεδομένων προσωπικού χαρακτήρα που τον αφορούν. 2. Η </a:t>
            </a:r>
            <a:r>
              <a:rPr lang="el-GR" sz="1800" b="1" i="1" dirty="0">
                <a:solidFill>
                  <a:srgbClr val="222222"/>
                </a:solidFill>
                <a:effectLst/>
                <a:latin typeface="+mn-lt"/>
                <a:ea typeface="Times New Roman" panose="02020603050405020304" pitchFamily="18" charset="0"/>
              </a:rPr>
              <a:t>επεξεργασία</a:t>
            </a:r>
            <a:r>
              <a:rPr lang="el-GR" sz="1800" i="1" dirty="0">
                <a:solidFill>
                  <a:srgbClr val="222222"/>
                </a:solidFill>
                <a:effectLst/>
                <a:latin typeface="+mn-lt"/>
                <a:ea typeface="Times New Roman" panose="02020603050405020304" pitchFamily="18" charset="0"/>
              </a:rPr>
              <a:t> αυτών των δεδομένων πρέπει να γίνεται </a:t>
            </a:r>
            <a:r>
              <a:rPr lang="el-GR" sz="1800" b="1" i="1" dirty="0">
                <a:solidFill>
                  <a:srgbClr val="222222"/>
                </a:solidFill>
                <a:effectLst/>
                <a:latin typeface="+mn-lt"/>
                <a:ea typeface="Times New Roman" panose="02020603050405020304" pitchFamily="18" charset="0"/>
              </a:rPr>
              <a:t>νομίμως</a:t>
            </a:r>
            <a:r>
              <a:rPr lang="el-GR" sz="1800" i="1" dirty="0">
                <a:solidFill>
                  <a:srgbClr val="222222"/>
                </a:solidFill>
                <a:effectLst/>
                <a:latin typeface="+mn-lt"/>
                <a:ea typeface="Times New Roman" panose="02020603050405020304" pitchFamily="18" charset="0"/>
              </a:rPr>
              <a:t>, για </a:t>
            </a:r>
            <a:r>
              <a:rPr lang="el-GR" sz="1800" b="1" i="1" dirty="0">
                <a:solidFill>
                  <a:srgbClr val="222222"/>
                </a:solidFill>
                <a:effectLst/>
                <a:latin typeface="+mn-lt"/>
                <a:ea typeface="Times New Roman" panose="02020603050405020304" pitchFamily="18" charset="0"/>
              </a:rPr>
              <a:t>καθορισμένους σκοπούς</a:t>
            </a:r>
            <a:r>
              <a:rPr lang="el-GR" sz="1800" i="1" dirty="0">
                <a:solidFill>
                  <a:srgbClr val="222222"/>
                </a:solidFill>
                <a:effectLst/>
                <a:latin typeface="+mn-lt"/>
                <a:ea typeface="Times New Roman" panose="02020603050405020304" pitchFamily="18" charset="0"/>
              </a:rPr>
              <a:t> και </a:t>
            </a:r>
            <a:r>
              <a:rPr lang="el-GR" sz="1800" b="1" i="1" dirty="0">
                <a:solidFill>
                  <a:srgbClr val="222222"/>
                </a:solidFill>
                <a:effectLst/>
                <a:latin typeface="+mn-lt"/>
                <a:ea typeface="Times New Roman" panose="02020603050405020304" pitchFamily="18" charset="0"/>
              </a:rPr>
              <a:t>με βάση τη συγκατάθεση του ενδιαφερομένου ή για άλλους θεμιτούς λόγους που προβλέπονται από το νόμο</a:t>
            </a:r>
            <a:r>
              <a:rPr lang="el-GR" sz="1800" i="1" dirty="0">
                <a:solidFill>
                  <a:srgbClr val="222222"/>
                </a:solidFill>
                <a:effectLst/>
                <a:latin typeface="+mn-lt"/>
                <a:ea typeface="Times New Roman" panose="02020603050405020304" pitchFamily="18" charset="0"/>
              </a:rPr>
              <a:t>. Κάθε πρόσωπο έχει δικαίωμα να έχει πρόσβαση στα </a:t>
            </a:r>
            <a:r>
              <a:rPr lang="el-GR" sz="1800" i="1" dirty="0" err="1">
                <a:solidFill>
                  <a:srgbClr val="222222"/>
                </a:solidFill>
                <a:effectLst/>
                <a:latin typeface="+mn-lt"/>
                <a:ea typeface="Times New Roman" panose="02020603050405020304" pitchFamily="18" charset="0"/>
              </a:rPr>
              <a:t>συλλεγέντα</a:t>
            </a:r>
            <a:r>
              <a:rPr lang="el-GR" sz="1800" i="1" dirty="0">
                <a:solidFill>
                  <a:srgbClr val="222222"/>
                </a:solidFill>
                <a:effectLst/>
                <a:latin typeface="+mn-lt"/>
                <a:ea typeface="Times New Roman" panose="02020603050405020304" pitchFamily="18" charset="0"/>
              </a:rPr>
              <a:t> δεδομένα που το αφορούν και να επιτυγχάνει τη διόρθωσή τους. 3. Ο σεβασμός των κανόνων αυτών υπόκειται στον έλεγχο ανεξάρτητης </a:t>
            </a:r>
            <a:r>
              <a:rPr lang="el-GR" sz="1800" i="1" dirty="0">
                <a:solidFill>
                  <a:srgbClr val="222222"/>
                </a:solidFill>
                <a:effectLst/>
                <a:latin typeface="Times New Roman" panose="02020603050405020304" pitchFamily="18" charset="0"/>
                <a:ea typeface="Times New Roman" panose="02020603050405020304" pitchFamily="18" charset="0"/>
              </a:rPr>
              <a:t>αρχής.</a:t>
            </a:r>
            <a:r>
              <a:rPr lang="el-GR" sz="1800" dirty="0">
                <a:solidFill>
                  <a:srgbClr val="222222"/>
                </a:solidFill>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44">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A9AC7B-865C-D83D-C805-3CA8044F971E}"/>
              </a:ext>
            </a:extLst>
          </p:cNvPr>
          <p:cNvSpPr txBox="1">
            <a:spLocks noGrp="1"/>
          </p:cNvSpPr>
          <p:nvPr>
            <p:ph type="title"/>
          </p:nvPr>
        </p:nvSpPr>
        <p:spPr/>
        <p:txBody>
          <a:bodyPr anchorCtr="1"/>
          <a:lstStyle/>
          <a:p>
            <a:pPr lvl="0" algn="ctr"/>
            <a:r>
              <a:rPr lang="el-GR" sz="4000" b="1" dirty="0"/>
              <a:t>Ι. Δικαστική συνεργασία σε αστικές υποθέσεις</a:t>
            </a:r>
          </a:p>
        </p:txBody>
      </p:sp>
      <p:sp>
        <p:nvSpPr>
          <p:cNvPr id="3" name="Θέση περιεχομένου 2">
            <a:extLst>
              <a:ext uri="{FF2B5EF4-FFF2-40B4-BE49-F238E27FC236}">
                <a16:creationId xmlns:a16="http://schemas.microsoft.com/office/drawing/2014/main" id="{30D68878-4EBC-C408-DB80-E5ED69AA2E4C}"/>
              </a:ext>
            </a:extLst>
          </p:cNvPr>
          <p:cNvSpPr txBox="1">
            <a:spLocks noGrp="1"/>
          </p:cNvSpPr>
          <p:nvPr>
            <p:ph idx="1"/>
          </p:nvPr>
        </p:nvSpPr>
        <p:spPr/>
        <p:txBody>
          <a:bodyPr>
            <a:noAutofit/>
          </a:bodyPr>
          <a:lstStyle/>
          <a:p>
            <a:pPr marL="0" lvl="0" indent="0">
              <a:buNone/>
            </a:pPr>
            <a:r>
              <a:rPr lang="el-GR" sz="3400" b="1" u="sng" dirty="0"/>
              <a:t>Άρθρο 81 παρ. 1 ΣΛΕΕ – αρχή αμοιβαίας αναγνώρισης αποφάσεων: </a:t>
            </a:r>
          </a:p>
          <a:p>
            <a:pPr lvl="0"/>
            <a:r>
              <a:rPr lang="el-GR" sz="3400" dirty="0"/>
              <a:t>«Η Ένωση αναπτύσσει δικαστική συνεργασία στις αστικές υποθέσεις που έχουν διασυνοριακές επιπτώσεις, βάσει της αρχής της αμοιβαίας αναγνώρισης των δικαστικών και εξώδικων αποφάσεων. Η συνεργασία αυτή δύναται να περιλαμβάνει τη θέσπιση μέτρων προσέγγισης των νομοθετικών και κανονιστικών διατάξεων των κρατών μελών.»</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31">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01D69D-E70E-D7C9-EFFF-5978D013C7BF}"/>
              </a:ext>
            </a:extLst>
          </p:cNvPr>
          <p:cNvSpPr txBox="1">
            <a:spLocks noGrp="1"/>
          </p:cNvSpPr>
          <p:nvPr>
            <p:ph type="title"/>
          </p:nvPr>
        </p:nvSpPr>
        <p:spPr/>
        <p:txBody>
          <a:bodyPr anchorCtr="1"/>
          <a:lstStyle/>
          <a:p>
            <a:pPr lvl="0" algn="ctr"/>
            <a:r>
              <a:rPr lang="en-US" b="1" dirty="0"/>
              <a:t>I</a:t>
            </a:r>
            <a:r>
              <a:rPr lang="el-GR" b="1" dirty="0"/>
              <a:t>Ι</a:t>
            </a:r>
            <a:r>
              <a:rPr lang="en-US" b="1" dirty="0"/>
              <a:t>I.</a:t>
            </a:r>
            <a:r>
              <a:rPr lang="el-GR" b="1" dirty="0"/>
              <a:t> Προστασία προσωπικών δεδομένων</a:t>
            </a:r>
            <a:endParaRPr lang="el-GR" dirty="0"/>
          </a:p>
        </p:txBody>
      </p:sp>
      <p:sp>
        <p:nvSpPr>
          <p:cNvPr id="3" name="Θέση περιεχομένου 2">
            <a:extLst>
              <a:ext uri="{FF2B5EF4-FFF2-40B4-BE49-F238E27FC236}">
                <a16:creationId xmlns:a16="http://schemas.microsoft.com/office/drawing/2014/main" id="{269A7752-7E00-7E2E-4657-B53F21F66012}"/>
              </a:ext>
            </a:extLst>
          </p:cNvPr>
          <p:cNvSpPr txBox="1">
            <a:spLocks noGrp="1"/>
          </p:cNvSpPr>
          <p:nvPr>
            <p:ph idx="1"/>
          </p:nvPr>
        </p:nvSpPr>
        <p:spPr/>
        <p:txBody>
          <a:bodyPr>
            <a:noAutofit/>
          </a:bodyPr>
          <a:lstStyle/>
          <a:p>
            <a:pPr marL="457200" algn="just">
              <a:lnSpc>
                <a:spcPct val="150000"/>
              </a:lnSpc>
              <a:spcBef>
                <a:spcPts val="0"/>
              </a:spcBef>
            </a:pPr>
            <a:r>
              <a:rPr lang="el-GR" sz="1800" b="1" dirty="0">
                <a:solidFill>
                  <a:srgbClr val="222222"/>
                </a:solidFill>
                <a:effectLst/>
                <a:latin typeface="Times New Roman" panose="02020603050405020304" pitchFamily="18" charset="0"/>
                <a:ea typeface="Times New Roman" panose="02020603050405020304" pitchFamily="18" charset="0"/>
              </a:rPr>
              <a:t>Άρθρο 51 παρ. 1 του Χάρτη</a:t>
            </a:r>
            <a:r>
              <a:rPr lang="el-GR" sz="1800" dirty="0">
                <a:solidFill>
                  <a:srgbClr val="222222"/>
                </a:solidFill>
                <a:effectLst/>
                <a:latin typeface="Times New Roman" panose="02020603050405020304" pitchFamily="18" charset="0"/>
                <a:ea typeface="Times New Roman" panose="02020603050405020304" pitchFamily="18" charset="0"/>
              </a:rPr>
              <a:t>: «</a:t>
            </a:r>
            <a:r>
              <a:rPr lang="el-GR" sz="1800" i="1" dirty="0">
                <a:solidFill>
                  <a:srgbClr val="222222"/>
                </a:solidFill>
                <a:effectLst/>
                <a:latin typeface="Times New Roman" panose="02020603050405020304" pitchFamily="18" charset="0"/>
                <a:ea typeface="Times New Roman" panose="02020603050405020304" pitchFamily="18" charset="0"/>
              </a:rPr>
              <a:t>Οι διατάξεις του παρόντος Χάρτη απευθύνονται στα όργανα και τους οργανισμούς της Ένωσης, τηρουμένης της αρχής της επικουρικότητας, καθώς και στα κράτη μέλη, μόνον όταν εφαρμόζουν το δίκαιο της Ένωσης. Κατά συνέπεια, οι ανωτέρω σέβονται τα δικαιώματα, τηρούν τος αρχές και προάγουν την εφαρμογή τους, σύμφωνα με τις αντίστοιχες αρμοδιότητές τους.</a:t>
            </a:r>
            <a:r>
              <a:rPr lang="el-GR" sz="1800" dirty="0">
                <a:solidFill>
                  <a:srgbClr val="222222"/>
                </a:solidFill>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pPr marL="457200" algn="just">
              <a:lnSpc>
                <a:spcPct val="150000"/>
              </a:lnSpc>
              <a:spcBef>
                <a:spcPts val="0"/>
              </a:spcBef>
            </a:pPr>
            <a:endParaRPr lang="el-GR" sz="1800" dirty="0">
              <a:effectLst/>
              <a:latin typeface="Times New Roman" panose="02020603050405020304" pitchFamily="18" charset="0"/>
              <a:ea typeface="Times New Roman" panose="02020603050405020304" pitchFamily="18" charset="0"/>
            </a:endParaRPr>
          </a:p>
          <a:p>
            <a:pPr marL="457200" algn="just">
              <a:lnSpc>
                <a:spcPct val="150000"/>
              </a:lnSpc>
              <a:spcBef>
                <a:spcPts val="0"/>
              </a:spcBef>
            </a:pPr>
            <a:r>
              <a:rPr lang="el-GR" sz="1800" b="1" dirty="0">
                <a:solidFill>
                  <a:srgbClr val="222222"/>
                </a:solidFill>
                <a:latin typeface="Times New Roman" panose="02020603050405020304" pitchFamily="18" charset="0"/>
                <a:ea typeface="Times New Roman" panose="02020603050405020304" pitchFamily="18" charset="0"/>
              </a:rPr>
              <a:t>Άρθρο 52 παρ. 1 του Χάρτη </a:t>
            </a:r>
            <a:r>
              <a:rPr lang="el-GR" sz="1800" dirty="0">
                <a:solidFill>
                  <a:srgbClr val="222222"/>
                </a:solidFill>
                <a:effectLst/>
                <a:latin typeface="Times New Roman" panose="02020603050405020304" pitchFamily="18" charset="0"/>
                <a:ea typeface="Times New Roman" panose="02020603050405020304" pitchFamily="18" charset="0"/>
              </a:rPr>
              <a:t>«</a:t>
            </a:r>
            <a:r>
              <a:rPr lang="el-GR" sz="1800" i="1" dirty="0">
                <a:solidFill>
                  <a:srgbClr val="222222"/>
                </a:solidFill>
                <a:effectLst/>
                <a:latin typeface="Times New Roman" panose="02020603050405020304" pitchFamily="18" charset="0"/>
                <a:ea typeface="Times New Roman" panose="02020603050405020304" pitchFamily="18" charset="0"/>
              </a:rPr>
              <a:t>Κάθε περιορισμός στην άσκηση των δικαιωμάτων και ελευθεριών που αναγνωρίζονται στον παρόντα Χάρτη πρέπει να προβλέπεται από το νόμο και να τηρεί το βασικό περιεχόμενο των εν λόγω δικαιωμάτων και ελευθεριών. Τηρουμένης της αρχής της αναλογικότητας, περιορισμοί επιτρέπεται να επιβάλλονται μόνον εφόσον είναι αναγκαίοι και ανταποκρίνονται πραγματικά σε στόχους γενικούς ενδιαφέροντος που αναγνωρίζει η Ένωση ή στην ανάγκη προστασίας των δικαιωμάτων και ελευθεριών των τρίτων.</a:t>
            </a:r>
            <a:r>
              <a:rPr lang="el-GR" sz="1800" dirty="0">
                <a:solidFill>
                  <a:srgbClr val="222222"/>
                </a:solidFill>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46">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DBB304-8B5F-454F-C2B1-8A70B3D1AFF4}"/>
              </a:ext>
            </a:extLst>
          </p:cNvPr>
          <p:cNvSpPr txBox="1">
            <a:spLocks noGrp="1"/>
          </p:cNvSpPr>
          <p:nvPr>
            <p:ph type="title"/>
          </p:nvPr>
        </p:nvSpPr>
        <p:spPr/>
        <p:txBody>
          <a:bodyPr anchorCtr="1"/>
          <a:lstStyle/>
          <a:p>
            <a:pPr lvl="0" algn="ctr"/>
            <a:r>
              <a:rPr lang="en-US" b="1" dirty="0"/>
              <a:t>I</a:t>
            </a:r>
            <a:r>
              <a:rPr lang="el-GR" b="1" dirty="0"/>
              <a:t>Ι</a:t>
            </a:r>
            <a:r>
              <a:rPr lang="en-US" b="1" dirty="0"/>
              <a:t>I.</a:t>
            </a:r>
            <a:r>
              <a:rPr lang="el-GR" b="1" dirty="0"/>
              <a:t> Προστασία προσωπικών δεδομένων</a:t>
            </a:r>
            <a:endParaRPr lang="el-GR" dirty="0"/>
          </a:p>
        </p:txBody>
      </p:sp>
      <p:sp>
        <p:nvSpPr>
          <p:cNvPr id="3" name="Θέση περιεχομένου 2">
            <a:extLst>
              <a:ext uri="{FF2B5EF4-FFF2-40B4-BE49-F238E27FC236}">
                <a16:creationId xmlns:a16="http://schemas.microsoft.com/office/drawing/2014/main" id="{47558981-0CFF-904E-7A50-3388139A24E5}"/>
              </a:ext>
            </a:extLst>
          </p:cNvPr>
          <p:cNvSpPr txBox="1">
            <a:spLocks noGrp="1"/>
          </p:cNvSpPr>
          <p:nvPr>
            <p:ph idx="1"/>
          </p:nvPr>
        </p:nvSpPr>
        <p:spPr/>
        <p:txBody>
          <a:bodyPr>
            <a:noAutofit/>
          </a:bodyPr>
          <a:lstStyle/>
          <a:p>
            <a:pPr indent="0">
              <a:lnSpc>
                <a:spcPct val="150000"/>
              </a:lnSpc>
              <a:spcBef>
                <a:spcPts val="0"/>
              </a:spcBef>
              <a:buNone/>
            </a:pPr>
            <a:r>
              <a:rPr lang="el-GR" sz="1800" b="1" dirty="0">
                <a:solidFill>
                  <a:srgbClr val="222222"/>
                </a:solidFill>
                <a:effectLst/>
                <a:latin typeface="+mn-lt"/>
                <a:ea typeface="Times New Roman" panose="02020603050405020304" pitchFamily="18" charset="0"/>
              </a:rPr>
              <a:t>Άρθρο 16 ΣΛΕΕ</a:t>
            </a:r>
            <a:endParaRPr lang="el-GR" sz="1800" dirty="0">
              <a:effectLst/>
              <a:latin typeface="+mn-lt"/>
              <a:ea typeface="Times New Roman" panose="02020603050405020304" pitchFamily="18" charset="0"/>
            </a:endParaRPr>
          </a:p>
          <a:p>
            <a:pPr marL="0" indent="0" algn="just" fontAlgn="base">
              <a:lnSpc>
                <a:spcPct val="150000"/>
              </a:lnSpc>
              <a:spcBef>
                <a:spcPts val="0"/>
              </a:spcBef>
              <a:buNone/>
            </a:pPr>
            <a:r>
              <a:rPr lang="el-GR" sz="1800" dirty="0">
                <a:solidFill>
                  <a:srgbClr val="333333"/>
                </a:solidFill>
                <a:effectLst/>
                <a:latin typeface="+mn-lt"/>
                <a:ea typeface="Times New Roman" panose="02020603050405020304" pitchFamily="18" charset="0"/>
              </a:rPr>
              <a:t>«1. Κάθε πρόσωπο έχει δικαίωμα προστασίας των δεδομένων προσωπικού χαρακτήρα που το αφορούν.</a:t>
            </a:r>
            <a:endParaRPr lang="el-GR" sz="1800" dirty="0">
              <a:effectLst/>
              <a:latin typeface="+mn-lt"/>
              <a:ea typeface="Times New Roman" panose="02020603050405020304" pitchFamily="18" charset="0"/>
            </a:endParaRPr>
          </a:p>
          <a:p>
            <a:pPr marL="0" indent="0" algn="just" fontAlgn="base">
              <a:lnSpc>
                <a:spcPct val="150000"/>
              </a:lnSpc>
              <a:spcBef>
                <a:spcPts val="0"/>
              </a:spcBef>
              <a:buNone/>
            </a:pPr>
            <a:r>
              <a:rPr lang="el-GR" sz="1800" dirty="0">
                <a:solidFill>
                  <a:srgbClr val="333333"/>
                </a:solidFill>
                <a:effectLst/>
                <a:latin typeface="+mn-lt"/>
                <a:ea typeface="Times New Roman" panose="02020603050405020304" pitchFamily="18" charset="0"/>
              </a:rPr>
              <a:t>2. Το Ευρωπαϊκό Κοινοβούλιο και το Συμβούλιο, αποφασίζοντας σύμφωνα με τη συνήθη νομοθετική διαδικασία, θεσπίζουν τους κανόνες σχετικά με την προστασία των φυσικών προσώπων έναντι της επεξεργασίας δεδομένων προσωπικού χαρακτήρα από τα θεσμικά και λοιπά όργανα και τους οργανισμούς της Ένωσης, καθώς και από τα κράτη μέλη κατά την άσκηση δραστηριοτήτων που εμπίπτουν στο πεδίο εφαρμογής του δικαίου της Ένωσης, και σχετικά με την ελεύθερη κυκλοφορία των δεδομένων αυτών. Η τήρηση των κανόνων αυτών υπόκειται στον έλεγχο ανεξάρτητων αρχών.</a:t>
            </a:r>
            <a:endParaRPr lang="el-GR" sz="1800" dirty="0">
              <a:effectLst/>
              <a:latin typeface="+mn-lt"/>
              <a:ea typeface="Times New Roman" panose="02020603050405020304" pitchFamily="18" charset="0"/>
            </a:endParaRPr>
          </a:p>
          <a:p>
            <a:pPr marL="0" indent="0" algn="just" fontAlgn="base">
              <a:lnSpc>
                <a:spcPct val="150000"/>
              </a:lnSpc>
              <a:spcBef>
                <a:spcPts val="0"/>
              </a:spcBef>
              <a:buNone/>
            </a:pPr>
            <a:r>
              <a:rPr lang="el-GR" sz="1800" dirty="0">
                <a:solidFill>
                  <a:srgbClr val="333333"/>
                </a:solidFill>
                <a:effectLst/>
                <a:latin typeface="+mn-lt"/>
                <a:ea typeface="Times New Roman" panose="02020603050405020304" pitchFamily="18" charset="0"/>
              </a:rPr>
              <a:t>Οι κανόνες που θεσπίζονται βάσει του παρόντος άρθρου δεν θίγουν τους ειδικούς κανόνες που προβλέπονται στο </a:t>
            </a:r>
            <a:r>
              <a:rPr lang="el-GR" sz="1800" u="none" strike="noStrike" dirty="0">
                <a:solidFill>
                  <a:srgbClr val="0000FF"/>
                </a:solidFill>
                <a:effectLst/>
                <a:uFill>
                  <a:solidFill>
                    <a:srgbClr val="000000"/>
                  </a:solidFill>
                </a:uFill>
                <a:latin typeface="+mn-lt"/>
                <a:ea typeface="Times New Roman" panose="02020603050405020304" pitchFamily="18" charset="0"/>
                <a:hlinkClick r:id="rId2"/>
              </a:rPr>
              <a:t>άρθρο 39</a:t>
            </a:r>
            <a:r>
              <a:rPr lang="el-GR" sz="1800" dirty="0">
                <a:solidFill>
                  <a:srgbClr val="333333"/>
                </a:solidFill>
                <a:effectLst/>
                <a:latin typeface="+mn-lt"/>
                <a:ea typeface="Times New Roman" panose="02020603050405020304" pitchFamily="18" charset="0"/>
              </a:rPr>
              <a:t> της Συνθήκης για την Ευρωπαϊκή Ένωση.»</a:t>
            </a:r>
            <a:endParaRPr lang="el-GR" sz="1800" dirty="0">
              <a:effectLst/>
              <a:latin typeface="+mn-lt"/>
              <a:ea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32">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38A2BF-97BD-9C4B-7A2A-E78F5EE1F272}"/>
              </a:ext>
            </a:extLst>
          </p:cNvPr>
          <p:cNvSpPr txBox="1">
            <a:spLocks noGrp="1"/>
          </p:cNvSpPr>
          <p:nvPr>
            <p:ph type="title"/>
          </p:nvPr>
        </p:nvSpPr>
        <p:spPr/>
        <p:txBody>
          <a:bodyPr anchorCtr="1"/>
          <a:lstStyle/>
          <a:p>
            <a:pPr lvl="0" algn="ctr"/>
            <a:r>
              <a:rPr lang="en-US" b="1" dirty="0"/>
              <a:t>I</a:t>
            </a:r>
            <a:r>
              <a:rPr lang="el-GR" b="1" dirty="0"/>
              <a:t>Ι</a:t>
            </a:r>
            <a:r>
              <a:rPr lang="en-US" b="1" dirty="0"/>
              <a:t>I.</a:t>
            </a:r>
            <a:r>
              <a:rPr lang="el-GR" b="1" dirty="0"/>
              <a:t> Προστασία προσωπικών δεδομένων</a:t>
            </a:r>
            <a:endParaRPr lang="el-GR" dirty="0"/>
          </a:p>
        </p:txBody>
      </p:sp>
      <p:sp>
        <p:nvSpPr>
          <p:cNvPr id="3" name="Θέση περιεχομένου 2">
            <a:extLst>
              <a:ext uri="{FF2B5EF4-FFF2-40B4-BE49-F238E27FC236}">
                <a16:creationId xmlns:a16="http://schemas.microsoft.com/office/drawing/2014/main" id="{4ED30954-867C-CE1E-1022-DA19A7FAFFB0}"/>
              </a:ext>
            </a:extLst>
          </p:cNvPr>
          <p:cNvSpPr txBox="1">
            <a:spLocks noGrp="1"/>
          </p:cNvSpPr>
          <p:nvPr>
            <p:ph idx="1"/>
          </p:nvPr>
        </p:nvSpPr>
        <p:spPr/>
        <p:txBody>
          <a:bodyPr>
            <a:noAutofit/>
          </a:bodyPr>
          <a:lstStyle/>
          <a:p>
            <a:pPr indent="0" algn="just">
              <a:lnSpc>
                <a:spcPct val="150000"/>
              </a:lnSpc>
              <a:spcBef>
                <a:spcPts val="0"/>
              </a:spcBef>
              <a:buNone/>
            </a:pPr>
            <a:r>
              <a:rPr lang="el-GR" sz="2200" b="1" dirty="0">
                <a:solidFill>
                  <a:srgbClr val="222222"/>
                </a:solidFill>
                <a:effectLst/>
                <a:latin typeface="+mn-lt"/>
                <a:ea typeface="Times New Roman" panose="02020603050405020304" pitchFamily="18" charset="0"/>
              </a:rPr>
              <a:t>Γενικός Κανονισμός (ΕΕ) 2016/679 για την προστασία προσωπικών δεδομένων (</a:t>
            </a:r>
            <a:r>
              <a:rPr lang="en-US" sz="2200" b="1" dirty="0">
                <a:solidFill>
                  <a:srgbClr val="222222"/>
                </a:solidFill>
                <a:effectLst/>
                <a:latin typeface="+mn-lt"/>
                <a:ea typeface="Times New Roman" panose="02020603050405020304" pitchFamily="18" charset="0"/>
              </a:rPr>
              <a:t>GDPR</a:t>
            </a:r>
            <a:r>
              <a:rPr lang="el-GR" sz="2200" b="1" dirty="0">
                <a:solidFill>
                  <a:srgbClr val="222222"/>
                </a:solidFill>
                <a:effectLst/>
                <a:latin typeface="+mn-lt"/>
                <a:ea typeface="Times New Roman" panose="02020603050405020304" pitchFamily="18" charset="0"/>
              </a:rPr>
              <a:t>)</a:t>
            </a:r>
            <a:endParaRPr lang="el-GR" sz="2200" dirty="0">
              <a:effectLst/>
              <a:latin typeface="+mn-lt"/>
              <a:ea typeface="Times New Roman" panose="02020603050405020304" pitchFamily="18" charset="0"/>
            </a:endParaRPr>
          </a:p>
          <a:p>
            <a:pPr marL="457200" algn="just">
              <a:lnSpc>
                <a:spcPct val="150000"/>
              </a:lnSpc>
              <a:spcBef>
                <a:spcPts val="0"/>
              </a:spcBef>
            </a:pPr>
            <a:r>
              <a:rPr lang="en-US" sz="2200" dirty="0">
                <a:solidFill>
                  <a:srgbClr val="222222"/>
                </a:solidFill>
                <a:effectLst/>
                <a:latin typeface="+mn-lt"/>
                <a:ea typeface="Times New Roman" panose="02020603050405020304" pitchFamily="18" charset="0"/>
              </a:rPr>
              <a:t>H</a:t>
            </a:r>
            <a:r>
              <a:rPr lang="el-GR" sz="2200" dirty="0">
                <a:solidFill>
                  <a:srgbClr val="222222"/>
                </a:solidFill>
                <a:effectLst/>
                <a:latin typeface="+mn-lt"/>
                <a:ea typeface="Times New Roman" panose="02020603050405020304" pitchFamily="18" charset="0"/>
              </a:rPr>
              <a:t> Ε.Ε. ενέκρινε το 2016 μία δέσμη μέτρων για την προστασία δεδομένων προσωπικού χαρακτήρα με σκοπό να προετοιμάσει την Ευρώπη για την ψηφιακή εποχή ενισχύοντας την προστασία των θεμελιωδών δικαιωμάτων του ανθρώπου στη νέα αυτή εποχή. </a:t>
            </a:r>
            <a:r>
              <a:rPr lang="el-GR" sz="2200" dirty="0">
                <a:effectLst/>
                <a:latin typeface="+mn-lt"/>
                <a:ea typeface="Times New Roman" panose="02020603050405020304" pitchFamily="18" charset="0"/>
              </a:rPr>
              <a:t>Συγκεκριμένα</a:t>
            </a:r>
            <a:r>
              <a:rPr lang="el-GR" sz="2200" dirty="0">
                <a:solidFill>
                  <a:srgbClr val="222222"/>
                </a:solidFill>
                <a:effectLst/>
                <a:latin typeface="+mn-lt"/>
                <a:ea typeface="Times New Roman" panose="02020603050405020304" pitchFamily="18" charset="0"/>
              </a:rPr>
              <a:t>, εξέδωσε τον Κανονισμό (ΕΕ) 2016/679 του Ευρωπαϊκού Κοινοβουλίου και του Συμβουλίου της 27ης Απριλίου του 2016 για την προστασία των φυσικών προσώπων έναντι της επεξεργασίας των δεδομένων προσωπικού χαρακτήρα και για την ελεύθερη κυκλοφορία των δεδομένων αυτών. </a:t>
            </a:r>
            <a:endParaRPr lang="el-GR" sz="2200" dirty="0">
              <a:effectLst/>
              <a:latin typeface="+mn-lt"/>
              <a:ea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33">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D1A0D2-849D-386F-15FF-613BAC2A0F14}"/>
              </a:ext>
            </a:extLst>
          </p:cNvPr>
          <p:cNvSpPr txBox="1">
            <a:spLocks noGrp="1"/>
          </p:cNvSpPr>
          <p:nvPr>
            <p:ph type="title"/>
          </p:nvPr>
        </p:nvSpPr>
        <p:spPr/>
        <p:txBody>
          <a:bodyPr anchorCtr="1"/>
          <a:lstStyle/>
          <a:p>
            <a:pPr lvl="0" algn="ctr"/>
            <a:r>
              <a:rPr lang="en-US" b="1" dirty="0"/>
              <a:t>I</a:t>
            </a:r>
            <a:r>
              <a:rPr lang="el-GR" b="1" dirty="0"/>
              <a:t>Ι</a:t>
            </a:r>
            <a:r>
              <a:rPr lang="en-US" b="1" dirty="0"/>
              <a:t>I.</a:t>
            </a:r>
            <a:r>
              <a:rPr lang="el-GR" b="1" dirty="0"/>
              <a:t> Προστασία προσωπικών δεδομένων</a:t>
            </a:r>
            <a:endParaRPr lang="el-GR" dirty="0"/>
          </a:p>
        </p:txBody>
      </p:sp>
      <p:sp>
        <p:nvSpPr>
          <p:cNvPr id="3" name="Θέση περιεχομένου 2">
            <a:extLst>
              <a:ext uri="{FF2B5EF4-FFF2-40B4-BE49-F238E27FC236}">
                <a16:creationId xmlns:a16="http://schemas.microsoft.com/office/drawing/2014/main" id="{28B84277-E902-E90D-A844-90E7E175AD15}"/>
              </a:ext>
            </a:extLst>
          </p:cNvPr>
          <p:cNvSpPr txBox="1">
            <a:spLocks noGrp="1"/>
          </p:cNvSpPr>
          <p:nvPr>
            <p:ph idx="1"/>
          </p:nvPr>
        </p:nvSpPr>
        <p:spPr/>
        <p:txBody>
          <a:bodyPr>
            <a:noAutofit/>
          </a:bodyPr>
          <a:lstStyle/>
          <a:p>
            <a:pPr indent="0" algn="just">
              <a:lnSpc>
                <a:spcPct val="150000"/>
              </a:lnSpc>
              <a:spcBef>
                <a:spcPts val="0"/>
              </a:spcBef>
              <a:buNone/>
            </a:pPr>
            <a:r>
              <a:rPr lang="el-GR" sz="2000" b="1" dirty="0">
                <a:solidFill>
                  <a:srgbClr val="222222"/>
                </a:solidFill>
                <a:effectLst/>
                <a:latin typeface="+mn-lt"/>
                <a:ea typeface="Times New Roman" panose="02020603050405020304" pitchFamily="18" charset="0"/>
              </a:rPr>
              <a:t>Η Οδηγία 2016/680 </a:t>
            </a:r>
          </a:p>
          <a:p>
            <a:pPr marL="457200" algn="just">
              <a:lnSpc>
                <a:spcPct val="150000"/>
              </a:lnSpc>
              <a:spcBef>
                <a:spcPts val="0"/>
              </a:spcBef>
            </a:pPr>
            <a:r>
              <a:rPr lang="el-GR" sz="2000" dirty="0">
                <a:solidFill>
                  <a:srgbClr val="222222"/>
                </a:solidFill>
                <a:effectLst/>
                <a:latin typeface="+mn-lt"/>
                <a:ea typeface="Times New Roman" panose="02020603050405020304" pitchFamily="18" charset="0"/>
              </a:rPr>
              <a:t>Παράλληλα με τον εν λόγω Κανονισμό, εκδόθηκε και </a:t>
            </a:r>
            <a:r>
              <a:rPr lang="el-GR" sz="2000" b="1" dirty="0">
                <a:solidFill>
                  <a:srgbClr val="222222"/>
                </a:solidFill>
                <a:effectLst/>
                <a:latin typeface="+mn-lt"/>
                <a:ea typeface="Times New Roman" panose="02020603050405020304" pitchFamily="18" charset="0"/>
              </a:rPr>
              <a:t>η Οδηγία (ΕΕ) 2016/680 του Ευρωπαϊκού Κοινοβουλίου και του Συμβουλίου της 27ης Απριλίου 2016 για την προστασία των φυσικών προσώπων έναντι της επεξεργασίας δεδομένων προσωπικού χαρακτήρα για τους σκοπούς της δίωξης ποινικών αδικημάτων ή της εκτέλεσης ποινικών κυρώσεων και για την ελεύθερη κυκλοφορία των δεδομένων αυτών</a:t>
            </a:r>
            <a:r>
              <a:rPr lang="el-GR" sz="2000" dirty="0">
                <a:solidFill>
                  <a:srgbClr val="222222"/>
                </a:solidFill>
                <a:effectLst/>
                <a:latin typeface="+mn-lt"/>
                <a:ea typeface="Times New Roman" panose="02020603050405020304" pitchFamily="18" charset="0"/>
              </a:rPr>
              <a:t>. Με την Οδηγία αυτή προστατεύεται το θεμελιώδες δικαίωμα των πολιτών για την προστασία των προσωπικών τους δεδομένων, όταν αυτά χρησιμοποιούνται από τις αρχές επιβολής του ποινικού δικαίου. Αντικείμενο της Οδηγίας είναι τα δεδομένα προσωπικού χαρακτήρα τόσο των μαρτύρων και των θυμάτων όσο και των υπόπτων για την τέλεση αξιοποίνων πράξεων. </a:t>
            </a:r>
            <a:endParaRPr lang="el-GR" sz="2000" dirty="0">
              <a:effectLst/>
              <a:latin typeface="+mn-lt"/>
              <a:ea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901366-5AF6-4694-6BDE-B483B2C0D518}"/>
              </a:ext>
            </a:extLst>
          </p:cNvPr>
          <p:cNvSpPr>
            <a:spLocks noGrp="1"/>
          </p:cNvSpPr>
          <p:nvPr>
            <p:ph type="title"/>
          </p:nvPr>
        </p:nvSpPr>
        <p:spPr/>
        <p:txBody>
          <a:bodyPr/>
          <a:lstStyle/>
          <a:p>
            <a:pPr algn="ctr"/>
            <a:r>
              <a:rPr lang="en-US" b="1" dirty="0"/>
              <a:t>I</a:t>
            </a:r>
            <a:r>
              <a:rPr lang="el-GR" b="1" dirty="0"/>
              <a:t>Ι</a:t>
            </a:r>
            <a:r>
              <a:rPr lang="en-US" b="1" dirty="0"/>
              <a:t>I.</a:t>
            </a:r>
            <a:r>
              <a:rPr lang="el-GR" b="1" dirty="0"/>
              <a:t> Προστασία προσωπικών δεδομένων</a:t>
            </a:r>
            <a:endParaRPr lang="el-GR" dirty="0"/>
          </a:p>
        </p:txBody>
      </p:sp>
      <p:sp>
        <p:nvSpPr>
          <p:cNvPr id="3" name="Θέση περιεχομένου 2">
            <a:extLst>
              <a:ext uri="{FF2B5EF4-FFF2-40B4-BE49-F238E27FC236}">
                <a16:creationId xmlns:a16="http://schemas.microsoft.com/office/drawing/2014/main" id="{17B1EAE3-110A-B2E5-EB49-19A7B4D0A91D}"/>
              </a:ext>
            </a:extLst>
          </p:cNvPr>
          <p:cNvSpPr>
            <a:spLocks noGrp="1"/>
          </p:cNvSpPr>
          <p:nvPr>
            <p:ph idx="1"/>
          </p:nvPr>
        </p:nvSpPr>
        <p:spPr/>
        <p:txBody>
          <a:bodyPr>
            <a:normAutofit/>
          </a:bodyPr>
          <a:lstStyle/>
          <a:p>
            <a:pPr marL="0" indent="0" algn="just">
              <a:lnSpc>
                <a:spcPct val="150000"/>
              </a:lnSpc>
              <a:spcBef>
                <a:spcPts val="0"/>
              </a:spcBef>
              <a:buNone/>
            </a:pPr>
            <a:r>
              <a:rPr lang="el-GR" sz="3000" b="1" i="0" dirty="0">
                <a:solidFill>
                  <a:srgbClr val="333333"/>
                </a:solidFill>
                <a:effectLst/>
                <a:latin typeface="Roboto" panose="02000000000000000000" pitchFamily="2" charset="0"/>
              </a:rPr>
              <a:t>Κανονισμός 2018/1725 για την επεξεργασία προσωπικών δεδομένων από οργανισμούς της Ε.Ε. </a:t>
            </a:r>
          </a:p>
          <a:p>
            <a:pPr algn="just">
              <a:lnSpc>
                <a:spcPct val="150000"/>
              </a:lnSpc>
              <a:spcBef>
                <a:spcPts val="0"/>
              </a:spcBef>
            </a:pPr>
            <a:r>
              <a:rPr lang="el-GR" sz="3000" b="0" i="0" dirty="0">
                <a:solidFill>
                  <a:srgbClr val="333333"/>
                </a:solidFill>
                <a:effectLst/>
                <a:latin typeface="Roboto" panose="02000000000000000000" pitchFamily="2" charset="0"/>
              </a:rPr>
              <a:t>Το πεδίο εφαρμογής των νέων διατάξεων καλύπτει την επεξεργασία προσωπικών δεδομένων από τα θεσμικά και λοιπά όργανα, τους οργανισμούς και τις αρχές της Ένωσης.</a:t>
            </a:r>
            <a:endParaRPr lang="el-GR" sz="3000" dirty="0"/>
          </a:p>
        </p:txBody>
      </p:sp>
    </p:spTree>
    <p:extLst>
      <p:ext uri="{BB962C8B-B14F-4D97-AF65-F5344CB8AC3E}">
        <p14:creationId xmlns:p14="http://schemas.microsoft.com/office/powerpoint/2010/main" val="6249720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3F0CFF-722E-4531-855B-D7B13476996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661C738C-4671-1474-0D94-CE9C3F0123B2}"/>
              </a:ext>
            </a:extLst>
          </p:cNvPr>
          <p:cNvSpPr txBox="1">
            <a:spLocks noGrp="1"/>
          </p:cNvSpPr>
          <p:nvPr>
            <p:ph type="title"/>
          </p:nvPr>
        </p:nvSpPr>
        <p:spPr/>
        <p:txBody>
          <a:bodyPr anchorCtr="1"/>
          <a:lstStyle/>
          <a:p>
            <a:pPr lvl="0" algn="ctr"/>
            <a:r>
              <a:rPr lang="el-GR" b="1" dirty="0" err="1"/>
              <a:t>Διαδραστική</a:t>
            </a:r>
            <a:r>
              <a:rPr lang="el-GR" b="1" dirty="0"/>
              <a:t> δραστηριότητα 1</a:t>
            </a:r>
            <a:r>
              <a:rPr lang="en-US" b="1" dirty="0"/>
              <a:t>2</a:t>
            </a:r>
            <a:r>
              <a:rPr lang="el-GR" b="1" baseline="30000" dirty="0"/>
              <a:t>ης</a:t>
            </a:r>
            <a:r>
              <a:rPr lang="el-GR" b="1" dirty="0"/>
              <a:t> εβδομάδας</a:t>
            </a:r>
            <a:endParaRPr lang="el-GR" dirty="0"/>
          </a:p>
        </p:txBody>
      </p:sp>
      <p:sp>
        <p:nvSpPr>
          <p:cNvPr id="3" name="Θέση περιεχομένου 2">
            <a:extLst>
              <a:ext uri="{FF2B5EF4-FFF2-40B4-BE49-F238E27FC236}">
                <a16:creationId xmlns:a16="http://schemas.microsoft.com/office/drawing/2014/main" id="{43AC6AC7-4584-4257-7933-6FAC16724748}"/>
              </a:ext>
            </a:extLst>
          </p:cNvPr>
          <p:cNvSpPr txBox="1">
            <a:spLocks noGrp="1"/>
          </p:cNvSpPr>
          <p:nvPr>
            <p:ph idx="1"/>
          </p:nvPr>
        </p:nvSpPr>
        <p:spPr/>
        <p:txBody>
          <a:bodyPr>
            <a:noAutofit/>
          </a:bodyPr>
          <a:lstStyle/>
          <a:p>
            <a:pPr marL="0" indent="0" algn="just">
              <a:lnSpc>
                <a:spcPct val="150000"/>
              </a:lnSpc>
              <a:spcAft>
                <a:spcPts val="800"/>
              </a:spcAft>
              <a:buNone/>
            </a:pPr>
            <a:r>
              <a:rPr lang="el-GR" sz="3000" b="0" i="0" dirty="0">
                <a:solidFill>
                  <a:schemeClr val="tx1"/>
                </a:solidFill>
                <a:effectLst/>
                <a:latin typeface="+mn-lt"/>
              </a:rPr>
              <a:t>Γιατί κρίθηκε αναγκαία η ψήφιση του Κανονισμού 2018/1725;</a:t>
            </a:r>
            <a:endParaRPr lang="el-GR" sz="3000" dirty="0">
              <a:solidFill>
                <a:schemeClr val="tx1"/>
              </a:solidFill>
              <a:effectLst/>
              <a:latin typeface="+mn-lt"/>
              <a:ea typeface="Calibri" panose="020F0502020204030204" pitchFamily="34" charset="0"/>
              <a:cs typeface="Times New Roman" panose="02020603050405020304" pitchFamily="18" charset="0"/>
            </a:endParaRPr>
          </a:p>
          <a:p>
            <a:pPr marL="0" indent="0" algn="just">
              <a:lnSpc>
                <a:spcPct val="150000"/>
              </a:lnSpc>
              <a:spcBef>
                <a:spcPts val="50"/>
              </a:spcBef>
              <a:spcAft>
                <a:spcPts val="800"/>
              </a:spcAft>
              <a:buNone/>
            </a:pPr>
            <a:endParaRPr lang="el-GR" sz="20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Bef>
                <a:spcPts val="50"/>
              </a:spcBef>
              <a:spcAft>
                <a:spcPts val="800"/>
              </a:spcAft>
              <a:buNone/>
            </a:pP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Bef>
                <a:spcPts val="50"/>
              </a:spcBef>
              <a:spcAft>
                <a:spcPts val="800"/>
              </a:spcAft>
              <a:buNone/>
            </a:pPr>
            <a:endParaRPr lang="el-GR" sz="20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Bef>
                <a:spcPts val="50"/>
              </a:spcBef>
              <a:spcAft>
                <a:spcPts val="800"/>
              </a:spcAft>
              <a:buNone/>
            </a:pP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Discussion forum</a:t>
            </a:r>
            <a:r>
              <a:rPr lang="el-GR"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μέχρι 300 λέξεις, προθεσμία </a:t>
            </a:r>
            <a:r>
              <a:rPr lang="el-GR" sz="2400" dirty="0">
                <a:latin typeface="Calibri" panose="020F0502020204030204" pitchFamily="34" charset="0"/>
                <a:ea typeface="Calibri" panose="020F0502020204030204" pitchFamily="34" charset="0"/>
                <a:cs typeface="Calibri" panose="020F0502020204030204" pitchFamily="34" charset="0"/>
              </a:rPr>
              <a:t>28</a:t>
            </a:r>
            <a:r>
              <a:rPr lang="el-GR"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.05.2025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52486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A59660-5326-A82B-FAA8-54FB1DC79986}"/>
              </a:ext>
            </a:extLst>
          </p:cNvPr>
          <p:cNvSpPr>
            <a:spLocks noGrp="1"/>
          </p:cNvSpPr>
          <p:nvPr>
            <p:ph type="title"/>
          </p:nvPr>
        </p:nvSpPr>
        <p:spPr/>
        <p:txBody>
          <a:bodyPr/>
          <a:lstStyle/>
          <a:p>
            <a:pPr algn="ctr"/>
            <a:r>
              <a:rPr lang="el-GR" b="1" dirty="0"/>
              <a:t>ΧΕΑΔ – Αστυνομική συνεργασία</a:t>
            </a:r>
          </a:p>
        </p:txBody>
      </p:sp>
      <p:sp>
        <p:nvSpPr>
          <p:cNvPr id="3" name="Θέση περιεχομένου 2">
            <a:extLst>
              <a:ext uri="{FF2B5EF4-FFF2-40B4-BE49-F238E27FC236}">
                <a16:creationId xmlns:a16="http://schemas.microsoft.com/office/drawing/2014/main" id="{D88C3A4A-2D4E-4E67-4928-EC9B0B953C92}"/>
              </a:ext>
            </a:extLst>
          </p:cNvPr>
          <p:cNvSpPr>
            <a:spLocks noGrp="1"/>
          </p:cNvSpPr>
          <p:nvPr>
            <p:ph idx="1"/>
          </p:nvPr>
        </p:nvSpPr>
        <p:spPr/>
        <p:txBody>
          <a:bodyPr>
            <a:normAutofit lnSpcReduction="10000"/>
          </a:bodyPr>
          <a:lstStyle/>
          <a:p>
            <a:pPr algn="just">
              <a:lnSpc>
                <a:spcPct val="150000"/>
              </a:lnSpc>
              <a:spcBef>
                <a:spcPts val="0"/>
              </a:spcBef>
            </a:pPr>
            <a:r>
              <a:rPr lang="el-GR" sz="2400" dirty="0">
                <a:effectLst/>
                <a:latin typeface="Calibri" panose="020F0502020204030204" pitchFamily="34" charset="0"/>
                <a:ea typeface="SimSun" panose="02010600030101010101" pitchFamily="2" charset="-122"/>
                <a:cs typeface="Calibri" panose="020F0502020204030204" pitchFamily="34" charset="0"/>
              </a:rPr>
              <a:t>Ποιοι είναι οι βασικοί στόχοι και οι άξονες δράσης του ΧΕΑΔ; </a:t>
            </a:r>
            <a:r>
              <a:rPr lang="el-GR"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0"/>
              </a:spcBef>
            </a:pPr>
            <a:r>
              <a:rPr lang="el-GR" sz="2400" dirty="0">
                <a:effectLst/>
                <a:latin typeface="Calibri" panose="020F0502020204030204" pitchFamily="34" charset="0"/>
                <a:ea typeface="Calibri" panose="020F0502020204030204" pitchFamily="34" charset="0"/>
                <a:cs typeface="Calibri" panose="020F0502020204030204" pitchFamily="34" charset="0"/>
              </a:rPr>
              <a:t>Πως συνδέονται οι έννοιες Ελευθερία, Ασφάλεια και Δικαιοσύνη μεταξύ τους;</a:t>
            </a:r>
            <a:r>
              <a:rPr lang="el-GR"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l-GR"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0"/>
              </a:spcBef>
            </a:pPr>
            <a:r>
              <a:rPr lang="el-GR" sz="2400" dirty="0">
                <a:effectLst/>
                <a:latin typeface="Calibri" panose="020F0502020204030204" pitchFamily="34" charset="0"/>
                <a:ea typeface="SimSun" panose="02010600030101010101" pitchFamily="2" charset="-122"/>
                <a:cs typeface="Calibri" panose="020F0502020204030204" pitchFamily="34" charset="0"/>
              </a:rPr>
              <a:t>Σε ποιες διατάξεις του πρωτογενούς </a:t>
            </a:r>
            <a:r>
              <a:rPr lang="el-GR" sz="2400" dirty="0" err="1">
                <a:effectLst/>
                <a:latin typeface="Calibri" panose="020F0502020204030204" pitchFamily="34" charset="0"/>
                <a:ea typeface="SimSun" panose="02010600030101010101" pitchFamily="2" charset="-122"/>
                <a:cs typeface="Calibri" panose="020F0502020204030204" pitchFamily="34" charset="0"/>
              </a:rPr>
              <a:t>ενωσιακού</a:t>
            </a:r>
            <a:r>
              <a:rPr lang="el-GR" sz="2400" dirty="0">
                <a:effectLst/>
                <a:latin typeface="Calibri" panose="020F0502020204030204" pitchFamily="34" charset="0"/>
                <a:ea typeface="SimSun" panose="02010600030101010101" pitchFamily="2" charset="-122"/>
                <a:cs typeface="Calibri" panose="020F0502020204030204" pitchFamily="34" charset="0"/>
              </a:rPr>
              <a:t> δικαίου αποτυπώνεται η σημασία που αποδίδει η Ευρωπαϊκή Ένωση στον Χώρο Ελευθερίας, Ασφάλειας και Δικαιοσύνης;</a:t>
            </a:r>
            <a:r>
              <a:rPr lang="el-GR"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l-GR"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Bef>
                <a:spcPts val="0"/>
              </a:spcBef>
            </a:pPr>
            <a:r>
              <a:rPr lang="el-GR" sz="2400" dirty="0">
                <a:solidFill>
                  <a:srgbClr val="000000"/>
                </a:solidFill>
                <a:effectLst/>
                <a:latin typeface="Calibri" panose="020F0502020204030204" pitchFamily="34" charset="0"/>
                <a:ea typeface="Times New Roman" panose="02020603050405020304" pitchFamily="18" charset="0"/>
              </a:rPr>
              <a:t>Ποια είναι η αποστολή και ο ρόλος της </a:t>
            </a:r>
            <a:r>
              <a:rPr lang="en-US" sz="2400" dirty="0">
                <a:solidFill>
                  <a:srgbClr val="000000"/>
                </a:solidFill>
                <a:effectLst/>
                <a:latin typeface="Calibri" panose="020F0502020204030204" pitchFamily="34" charset="0"/>
                <a:ea typeface="Times New Roman" panose="02020603050405020304" pitchFamily="18" charset="0"/>
              </a:rPr>
              <a:t>EUROPOL</a:t>
            </a:r>
            <a:r>
              <a:rPr lang="el-GR" sz="2400" dirty="0">
                <a:solidFill>
                  <a:srgbClr val="000000"/>
                </a:solidFill>
                <a:effectLst/>
                <a:latin typeface="Calibri" panose="020F0502020204030204" pitchFamily="34" charset="0"/>
                <a:ea typeface="Times New Roman" panose="02020603050405020304" pitchFamily="18" charset="0"/>
              </a:rPr>
              <a:t> στον ΧΕΑΔ;</a:t>
            </a:r>
            <a:r>
              <a:rPr lang="el-GR" sz="2400" dirty="0">
                <a:effectLst/>
                <a:latin typeface="Calibri" panose="020F0502020204030204" pitchFamily="34" charset="0"/>
                <a:ea typeface="SimSun" panose="02010600030101010101" pitchFamily="2" charset="-122"/>
              </a:rPr>
              <a:t> </a:t>
            </a:r>
            <a:r>
              <a:rPr lang="el-GR" sz="2400" dirty="0">
                <a:solidFill>
                  <a:srgbClr val="000000"/>
                </a:solidFill>
                <a:effectLst/>
                <a:latin typeface="Calibri" panose="020F0502020204030204" pitchFamily="34" charset="0"/>
                <a:ea typeface="Times New Roman" panose="02020603050405020304" pitchFamily="18" charset="0"/>
              </a:rPr>
              <a:t> </a:t>
            </a:r>
          </a:p>
          <a:p>
            <a:pPr algn="just">
              <a:lnSpc>
                <a:spcPct val="150000"/>
              </a:lnSpc>
              <a:spcBef>
                <a:spcPts val="0"/>
              </a:spcBef>
            </a:pPr>
            <a:r>
              <a:rPr lang="el-GR" sz="2400" dirty="0">
                <a:solidFill>
                  <a:srgbClr val="000000"/>
                </a:solidFill>
                <a:effectLst/>
                <a:latin typeface="+mn-lt"/>
                <a:ea typeface="Calibri" panose="020F0502020204030204" pitchFamily="34" charset="0"/>
              </a:rPr>
              <a:t>Ποιο είναι το περιεχόμενο του ΧΕΑΔ και για ποιον/-</a:t>
            </a:r>
            <a:r>
              <a:rPr lang="el-GR" sz="2400" dirty="0" err="1">
                <a:solidFill>
                  <a:srgbClr val="000000"/>
                </a:solidFill>
                <a:effectLst/>
                <a:latin typeface="+mn-lt"/>
                <a:ea typeface="Calibri" panose="020F0502020204030204" pitchFamily="34" charset="0"/>
              </a:rPr>
              <a:t>ους</a:t>
            </a:r>
            <a:r>
              <a:rPr lang="el-GR" sz="2400" dirty="0">
                <a:solidFill>
                  <a:srgbClr val="000000"/>
                </a:solidFill>
                <a:effectLst/>
                <a:latin typeface="+mn-lt"/>
                <a:ea typeface="Calibri" panose="020F0502020204030204" pitchFamily="34" charset="0"/>
              </a:rPr>
              <a:t> λόγο/-</a:t>
            </a:r>
            <a:r>
              <a:rPr lang="el-GR" sz="2400" dirty="0" err="1">
                <a:solidFill>
                  <a:srgbClr val="000000"/>
                </a:solidFill>
                <a:effectLst/>
                <a:latin typeface="+mn-lt"/>
                <a:ea typeface="Calibri" panose="020F0502020204030204" pitchFamily="34" charset="0"/>
              </a:rPr>
              <a:t>ους</a:t>
            </a:r>
            <a:r>
              <a:rPr lang="el-GR" sz="2400" dirty="0">
                <a:solidFill>
                  <a:srgbClr val="000000"/>
                </a:solidFill>
                <a:effectLst/>
                <a:latin typeface="+mn-lt"/>
                <a:ea typeface="Calibri" panose="020F0502020204030204" pitchFamily="34" charset="0"/>
              </a:rPr>
              <a:t> πιστεύετε ότι αποτελεί έναν από τους τρεις σημαντικότερους στόχους της ΕΕ; </a:t>
            </a:r>
          </a:p>
          <a:p>
            <a:pPr algn="just">
              <a:lnSpc>
                <a:spcPct val="150000"/>
              </a:lnSpc>
              <a:spcBef>
                <a:spcPts val="50"/>
              </a:spcBef>
              <a:spcAft>
                <a:spcPts val="500"/>
              </a:spcAft>
            </a:pPr>
            <a:endParaRPr lang="el-GR" sz="25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18998146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EDFF67-281B-9150-7F75-4C0867A6E5CE}"/>
              </a:ext>
            </a:extLst>
          </p:cNvPr>
          <p:cNvSpPr>
            <a:spLocks noGrp="1"/>
          </p:cNvSpPr>
          <p:nvPr>
            <p:ph type="title"/>
          </p:nvPr>
        </p:nvSpPr>
        <p:spPr/>
        <p:txBody>
          <a:bodyPr/>
          <a:lstStyle/>
          <a:p>
            <a:pPr algn="ctr"/>
            <a:r>
              <a:rPr lang="el-GR" b="1" dirty="0"/>
              <a:t>Δικαστική συνεργασία σε ποινικές υποθέσεις</a:t>
            </a:r>
          </a:p>
        </p:txBody>
      </p:sp>
      <p:sp>
        <p:nvSpPr>
          <p:cNvPr id="3" name="Θέση περιεχομένου 2">
            <a:extLst>
              <a:ext uri="{FF2B5EF4-FFF2-40B4-BE49-F238E27FC236}">
                <a16:creationId xmlns:a16="http://schemas.microsoft.com/office/drawing/2014/main" id="{BCE76E62-E25E-B6D0-DE32-6880E7A40150}"/>
              </a:ext>
            </a:extLst>
          </p:cNvPr>
          <p:cNvSpPr>
            <a:spLocks noGrp="1"/>
          </p:cNvSpPr>
          <p:nvPr>
            <p:ph idx="1"/>
          </p:nvPr>
        </p:nvSpPr>
        <p:spPr/>
        <p:txBody>
          <a:bodyPr>
            <a:noAutofit/>
          </a:bodyPr>
          <a:lstStyle/>
          <a:p>
            <a:pPr algn="just">
              <a:lnSpc>
                <a:spcPct val="150000"/>
              </a:lnSpc>
              <a:spcBef>
                <a:spcPts val="0"/>
              </a:spcBef>
            </a:pPr>
            <a:r>
              <a:rPr lang="el-GR" sz="2000" dirty="0">
                <a:solidFill>
                  <a:srgbClr val="000000"/>
                </a:solidFill>
                <a:effectLst/>
                <a:highlight>
                  <a:srgbClr val="FFFFFF"/>
                </a:highlight>
                <a:latin typeface="Times New Roman" panose="02020603050405020304" pitchFamily="18" charset="0"/>
                <a:ea typeface="Calibri" panose="020F0502020204030204" pitchFamily="34" charset="0"/>
              </a:rPr>
              <a:t>Με ποιον τρόπο η Ευρωπαϊκή Ένωση εξασφαλίζει την εφαρμογή της πολιτικής της για την καταπολέμηση της σοβαρής διασυνοριακής εγκληματικότητας σε όλα τα κράτη-μέλη της, παρά τις διαφορετικές νομικές παραδόσεις και τα διαφορετικά νομικά συστήματά τους; </a:t>
            </a:r>
          </a:p>
          <a:p>
            <a:pPr algn="just">
              <a:lnSpc>
                <a:spcPct val="150000"/>
              </a:lnSpc>
              <a:spcBef>
                <a:spcPts val="0"/>
              </a:spcBef>
            </a:pPr>
            <a:r>
              <a:rPr lang="el-GR" sz="2000" dirty="0">
                <a:solidFill>
                  <a:srgbClr val="000000"/>
                </a:solidFill>
                <a:effectLst/>
                <a:latin typeface="Times New Roman" panose="02020603050405020304" pitchFamily="18" charset="0"/>
                <a:ea typeface="Calibri" panose="020F0502020204030204" pitchFamily="34" charset="0"/>
              </a:rPr>
              <a:t>Η Ευρωπαϊκή Ένωση έχει μέχρι σήμερα επιδείξει κατά την άποψή σας γρήγορα αντανακλαστικά ώστε να διαθέτει επαρκές «οπλοστάσιο» στον αγώνα για την καταπολέμηση της τρομοκρατίας; </a:t>
            </a:r>
            <a:endParaRPr lang="el-GR" sz="2000" dirty="0">
              <a:solidFill>
                <a:srgbClr val="000000"/>
              </a:solidFill>
              <a:effectLst/>
              <a:latin typeface="Calibri" panose="020F0502020204030204" pitchFamily="34" charset="0"/>
              <a:ea typeface="Calibri" panose="020F0502020204030204" pitchFamily="34" charset="0"/>
            </a:endParaRPr>
          </a:p>
          <a:p>
            <a:pPr algn="just">
              <a:lnSpc>
                <a:spcPct val="150000"/>
              </a:lnSpc>
              <a:spcBef>
                <a:spcPts val="0"/>
              </a:spcBef>
            </a:pPr>
            <a:r>
              <a:rPr lang="el-GR" sz="2000" dirty="0">
                <a:solidFill>
                  <a:srgbClr val="000000"/>
                </a:solidFill>
                <a:effectLst/>
                <a:latin typeface="Calibri" panose="020F0502020204030204" pitchFamily="34" charset="0"/>
                <a:ea typeface="Times New Roman" panose="02020603050405020304" pitchFamily="18" charset="0"/>
              </a:rPr>
              <a:t>Απαντήστε αν κατά την κρίση σας η Ε.Ε. μεριμνά για την προστασία των ανθρωπίνων δικαιωμάτων στον αγώνα για την καταπολέμηση της τρομοκρατίας.  </a:t>
            </a:r>
            <a:endParaRPr lang="el-GR" sz="2000" dirty="0">
              <a:effectLst/>
              <a:latin typeface="Times New Roman" panose="02020603050405020304" pitchFamily="18" charset="0"/>
              <a:ea typeface="Times New Roman" panose="02020603050405020304" pitchFamily="18" charset="0"/>
            </a:endParaRPr>
          </a:p>
          <a:p>
            <a:pPr algn="just">
              <a:lnSpc>
                <a:spcPct val="150000"/>
              </a:lnSpc>
              <a:spcBef>
                <a:spcPts val="0"/>
              </a:spcBef>
            </a:pPr>
            <a:r>
              <a:rPr lang="el-GR" sz="2000" dirty="0">
                <a:solidFill>
                  <a:srgbClr val="000000"/>
                </a:solidFill>
                <a:effectLst/>
                <a:latin typeface="Calibri" panose="020F0502020204030204" pitchFamily="34" charset="0"/>
                <a:ea typeface="Times New Roman" panose="02020603050405020304" pitchFamily="18" charset="0"/>
              </a:rPr>
              <a:t>Σε ποιες ενέργειες έχει προβεί τις τελευταίες δεκαετίες η Ε.Ε. διά των οργάνων της στο πλαίσιο καταπολέμησης της νομιμοποίησης εσόδων από εγκληματική δραστηριότητα;  </a:t>
            </a:r>
            <a:endParaRPr lang="el-GR"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080771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5DAFA3-3160-B7C0-592E-774DD173B7D2}"/>
              </a:ext>
            </a:extLst>
          </p:cNvPr>
          <p:cNvSpPr>
            <a:spLocks noGrp="1"/>
          </p:cNvSpPr>
          <p:nvPr>
            <p:ph type="title"/>
          </p:nvPr>
        </p:nvSpPr>
        <p:spPr/>
        <p:txBody>
          <a:bodyPr/>
          <a:lstStyle/>
          <a:p>
            <a:pPr algn="ctr"/>
            <a:r>
              <a:rPr lang="el-GR" b="1" dirty="0"/>
              <a:t>Δικαστική συνεργασία σε ποινικές υποθέσεις</a:t>
            </a:r>
            <a:endParaRPr lang="el-GR" dirty="0"/>
          </a:p>
        </p:txBody>
      </p:sp>
      <p:sp>
        <p:nvSpPr>
          <p:cNvPr id="3" name="Θέση περιεχομένου 2">
            <a:extLst>
              <a:ext uri="{FF2B5EF4-FFF2-40B4-BE49-F238E27FC236}">
                <a16:creationId xmlns:a16="http://schemas.microsoft.com/office/drawing/2014/main" id="{23F189A2-AE58-E8FB-E3A6-6D2D70DF3FFF}"/>
              </a:ext>
            </a:extLst>
          </p:cNvPr>
          <p:cNvSpPr>
            <a:spLocks noGrp="1"/>
          </p:cNvSpPr>
          <p:nvPr>
            <p:ph idx="1"/>
          </p:nvPr>
        </p:nvSpPr>
        <p:spPr/>
        <p:txBody>
          <a:bodyPr>
            <a:normAutofit fontScale="92500" lnSpcReduction="20000"/>
          </a:bodyPr>
          <a:lstStyle/>
          <a:p>
            <a:pPr algn="just">
              <a:lnSpc>
                <a:spcPct val="160000"/>
              </a:lnSpc>
              <a:spcBef>
                <a:spcPts val="0"/>
              </a:spcBef>
            </a:pPr>
            <a:r>
              <a:rPr lang="el-GR" sz="2100" dirty="0">
                <a:solidFill>
                  <a:srgbClr val="000000"/>
                </a:solidFill>
                <a:effectLst/>
                <a:latin typeface="Calibri" panose="020F0502020204030204" pitchFamily="34" charset="0"/>
                <a:ea typeface="Times New Roman" panose="02020603050405020304" pitchFamily="18" charset="0"/>
              </a:rPr>
              <a:t>Ποιες είναι οι αλλαγές που επιφέρει η 6</a:t>
            </a:r>
            <a:r>
              <a:rPr lang="el-GR" sz="2100" baseline="30000" dirty="0">
                <a:solidFill>
                  <a:srgbClr val="000000"/>
                </a:solidFill>
                <a:effectLst/>
                <a:latin typeface="Calibri" panose="020F0502020204030204" pitchFamily="34" charset="0"/>
                <a:ea typeface="Times New Roman" panose="02020603050405020304" pitchFamily="18" charset="0"/>
              </a:rPr>
              <a:t>η</a:t>
            </a:r>
            <a:r>
              <a:rPr lang="el-GR" sz="2100" dirty="0">
                <a:solidFill>
                  <a:srgbClr val="000000"/>
                </a:solidFill>
                <a:effectLst/>
                <a:latin typeface="Calibri" panose="020F0502020204030204" pitchFamily="34" charset="0"/>
                <a:ea typeface="Times New Roman" panose="02020603050405020304" pitchFamily="18" charset="0"/>
              </a:rPr>
              <a:t> Οδηγία για την καταπολέμηση της νομιμοποίησης εσόδων από εγκληματική δραστηριότητα και τη χρηματοδότηση της τρομοκρατίας;  </a:t>
            </a:r>
            <a:endParaRPr lang="el-GR" sz="2100" dirty="0">
              <a:effectLst/>
              <a:latin typeface="Times New Roman" panose="02020603050405020304" pitchFamily="18" charset="0"/>
              <a:ea typeface="Times New Roman" panose="02020603050405020304" pitchFamily="18" charset="0"/>
            </a:endParaRPr>
          </a:p>
          <a:p>
            <a:pPr algn="just">
              <a:lnSpc>
                <a:spcPct val="160000"/>
              </a:lnSpc>
              <a:spcBef>
                <a:spcPts val="0"/>
              </a:spcBef>
            </a:pPr>
            <a:r>
              <a:rPr lang="el-GR" sz="2100" dirty="0">
                <a:effectLst/>
                <a:latin typeface="Calibri" panose="020F0502020204030204" pitchFamily="34" charset="0"/>
                <a:ea typeface="SimSun" panose="02010600030101010101" pitchFamily="2" charset="-122"/>
                <a:cs typeface="Calibri" panose="020F0502020204030204" pitchFamily="34" charset="0"/>
              </a:rPr>
              <a:t>Ποια είναι τα χαρακτηριστικά του ηλεκτρονικού εγκλήματος που το καθιστούν ιδιαιτέρως επικίνδυνο; </a:t>
            </a:r>
            <a:r>
              <a:rPr lang="el-GR"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l-GR" sz="2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60000"/>
              </a:lnSpc>
              <a:spcBef>
                <a:spcPts val="0"/>
              </a:spcBef>
            </a:pPr>
            <a:r>
              <a:rPr lang="el-GR"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Αξιολογήστε τη δράση του </a:t>
            </a:r>
            <a:r>
              <a:rPr lang="en-US"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EC</a:t>
            </a:r>
            <a:r>
              <a:rPr lang="el-GR"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 προς υποστήριξη των κρατών μελών για την αντιμετώπιση της εγκληματικότητας στο διαδίκτυο.  </a:t>
            </a:r>
            <a:endParaRPr lang="el-GR" sz="2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60000"/>
              </a:lnSpc>
              <a:spcBef>
                <a:spcPts val="0"/>
              </a:spcBef>
            </a:pPr>
            <a:r>
              <a:rPr lang="el-GR" sz="2100" dirty="0">
                <a:solidFill>
                  <a:srgbClr val="000000"/>
                </a:solidFill>
                <a:effectLst/>
                <a:latin typeface="+mn-lt"/>
                <a:ea typeface="Calibri" panose="020F0502020204030204" pitchFamily="34" charset="0"/>
              </a:rPr>
              <a:t>Τι γνωρίζετε για την αρχή της αμοιβαίας αναγνώρισης στο πλαίσιο της δικαστικής συνεργασίας στην Ε.Ε.; </a:t>
            </a:r>
          </a:p>
          <a:p>
            <a:pPr algn="just">
              <a:lnSpc>
                <a:spcPct val="160000"/>
              </a:lnSpc>
              <a:spcBef>
                <a:spcPts val="0"/>
              </a:spcBef>
            </a:pPr>
            <a:r>
              <a:rPr lang="el-GR" sz="2100" dirty="0">
                <a:solidFill>
                  <a:srgbClr val="000000"/>
                </a:solidFill>
                <a:effectLst/>
                <a:latin typeface="Calibri" panose="020F0502020204030204" pitchFamily="34" charset="0"/>
                <a:ea typeface="Times New Roman" panose="02020603050405020304" pitchFamily="18" charset="0"/>
              </a:rPr>
              <a:t>Εξηγήστε τους λόγους για τους οποίους 32 αδικήματα εξαιρούνται από την αρχή του διττού αξιοποίνου σύμφωνα με την παρ. 2 του άρθρου 2 της Απόφασης-Πλαίσιο 2002/584/ΔΕΥ.  </a:t>
            </a:r>
            <a:endParaRPr lang="el-GR" sz="2100" dirty="0">
              <a:effectLst/>
              <a:latin typeface="Times New Roman" panose="02020603050405020304" pitchFamily="18" charset="0"/>
              <a:ea typeface="Times New Roman" panose="02020603050405020304" pitchFamily="18" charset="0"/>
            </a:endParaRPr>
          </a:p>
          <a:p>
            <a:pPr algn="just">
              <a:lnSpc>
                <a:spcPct val="160000"/>
              </a:lnSpc>
              <a:spcBef>
                <a:spcPts val="0"/>
              </a:spcBef>
            </a:pPr>
            <a:r>
              <a:rPr lang="el-GR" sz="2100" dirty="0">
                <a:effectLst/>
                <a:latin typeface="Calibri" panose="020F0502020204030204" pitchFamily="34" charset="0"/>
                <a:ea typeface="Times New Roman" panose="02020603050405020304" pitchFamily="18" charset="0"/>
              </a:rPr>
              <a:t>Ποιες είναι οι βασικές αρχές στις οποίες στηρίζεται το ευρωπαϊκό ένταλμα σύλληψης; </a:t>
            </a:r>
            <a:r>
              <a:rPr lang="el-GR" sz="2100" dirty="0">
                <a:solidFill>
                  <a:srgbClr val="000000"/>
                </a:solidFill>
                <a:effectLst/>
                <a:latin typeface="Calibri" panose="020F0502020204030204" pitchFamily="34" charset="0"/>
                <a:ea typeface="Times New Roman" panose="02020603050405020304" pitchFamily="18" charset="0"/>
              </a:rPr>
              <a:t> </a:t>
            </a:r>
            <a:endParaRPr lang="el-GR" sz="21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37557366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917EE1-DA27-8824-9D02-3D39BC63973F}"/>
              </a:ext>
            </a:extLst>
          </p:cNvPr>
          <p:cNvSpPr>
            <a:spLocks noGrp="1"/>
          </p:cNvSpPr>
          <p:nvPr>
            <p:ph type="title"/>
          </p:nvPr>
        </p:nvSpPr>
        <p:spPr/>
        <p:txBody>
          <a:bodyPr/>
          <a:lstStyle/>
          <a:p>
            <a:pPr algn="ctr"/>
            <a:r>
              <a:rPr lang="el-GR" b="1" dirty="0"/>
              <a:t>Δικαστική συνεργασία σε ποινικές υποθέσεις</a:t>
            </a:r>
            <a:endParaRPr lang="el-GR" dirty="0"/>
          </a:p>
        </p:txBody>
      </p:sp>
      <p:sp>
        <p:nvSpPr>
          <p:cNvPr id="3" name="Θέση περιεχομένου 2">
            <a:extLst>
              <a:ext uri="{FF2B5EF4-FFF2-40B4-BE49-F238E27FC236}">
                <a16:creationId xmlns:a16="http://schemas.microsoft.com/office/drawing/2014/main" id="{3193B844-8561-A28D-9A13-A09212569083}"/>
              </a:ext>
            </a:extLst>
          </p:cNvPr>
          <p:cNvSpPr>
            <a:spLocks noGrp="1"/>
          </p:cNvSpPr>
          <p:nvPr>
            <p:ph idx="1"/>
          </p:nvPr>
        </p:nvSpPr>
        <p:spPr/>
        <p:txBody>
          <a:bodyPr>
            <a:normAutofit lnSpcReduction="10000"/>
          </a:bodyPr>
          <a:lstStyle/>
          <a:p>
            <a:pPr algn="just">
              <a:lnSpc>
                <a:spcPct val="150000"/>
              </a:lnSpc>
              <a:spcBef>
                <a:spcPts val="0"/>
              </a:spcBef>
            </a:pPr>
            <a:r>
              <a:rPr lang="el-GR" sz="1900" dirty="0">
                <a:latin typeface="+mn-lt"/>
                <a:ea typeface="Calibri" panose="020F0502020204030204" pitchFamily="34" charset="0"/>
              </a:rPr>
              <a:t>Ποιες είναι οι ομοιότητες και ποιες οι διαφορές μεταξύ ΕΕΣ και ΕΕΕ; </a:t>
            </a:r>
          </a:p>
          <a:p>
            <a:pPr algn="just">
              <a:lnSpc>
                <a:spcPct val="150000"/>
              </a:lnSpc>
              <a:spcBef>
                <a:spcPts val="0"/>
              </a:spcBef>
            </a:pPr>
            <a:r>
              <a:rPr lang="el-GR" sz="1900" dirty="0">
                <a:solidFill>
                  <a:srgbClr val="000000"/>
                </a:solidFill>
                <a:effectLst/>
                <a:latin typeface="Times New Roman" panose="02020603050405020304" pitchFamily="18" charset="0"/>
                <a:ea typeface="Calibri" panose="020F0502020204030204" pitchFamily="34" charset="0"/>
              </a:rPr>
              <a:t>Σε τι συνίστανται οι </a:t>
            </a:r>
            <a:r>
              <a:rPr lang="el-GR" sz="1900" dirty="0" err="1">
                <a:solidFill>
                  <a:srgbClr val="000000"/>
                </a:solidFill>
                <a:effectLst/>
                <a:latin typeface="Times New Roman" panose="02020603050405020304" pitchFamily="18" charset="0"/>
                <a:ea typeface="Calibri" panose="020F0502020204030204" pitchFamily="34" charset="0"/>
              </a:rPr>
              <a:t>ενωσιακοί</a:t>
            </a:r>
            <a:r>
              <a:rPr lang="el-GR" sz="1900" dirty="0">
                <a:solidFill>
                  <a:srgbClr val="000000"/>
                </a:solidFill>
                <a:effectLst/>
                <a:latin typeface="Times New Roman" panose="02020603050405020304" pitchFamily="18" charset="0"/>
                <a:ea typeface="Calibri" panose="020F0502020204030204" pitchFamily="34" charset="0"/>
              </a:rPr>
              <a:t> θεσμοί του Ευρωπαϊκού Εντάλματος Σύλληψης και της Ευρωπαϊκής Εντολής Έρευνας και ποια είναι η συμβολή τους στην ενίσχυση του ΧΕΑΔ; </a:t>
            </a:r>
            <a:endParaRPr lang="el-GR" sz="1900" dirty="0">
              <a:latin typeface="+mn-lt"/>
              <a:ea typeface="Calibri" panose="020F0502020204030204" pitchFamily="34" charset="0"/>
            </a:endParaRPr>
          </a:p>
          <a:p>
            <a:pPr algn="just">
              <a:lnSpc>
                <a:spcPct val="150000"/>
              </a:lnSpc>
              <a:spcBef>
                <a:spcPts val="0"/>
              </a:spcBef>
            </a:pPr>
            <a:r>
              <a:rPr lang="el-GR" sz="1900" dirty="0">
                <a:effectLst/>
                <a:latin typeface="Times New Roman" panose="02020603050405020304" pitchFamily="18" charset="0"/>
                <a:ea typeface="SimSun" panose="02010600030101010101" pitchFamily="2" charset="-122"/>
              </a:rPr>
              <a:t>Γιατί δεν έχει ολοκληρωθεί μέχρι σήμερα η προσχώρηση της Ε.Ε. στην ΕΣΔΑ; </a:t>
            </a:r>
            <a:r>
              <a:rPr lang="el-GR" sz="1900" dirty="0">
                <a:effectLst/>
                <a:latin typeface="Times New Roman" panose="02020603050405020304" pitchFamily="18" charset="0"/>
                <a:ea typeface="Times New Roman" panose="02020603050405020304" pitchFamily="18" charset="0"/>
              </a:rPr>
              <a:t> </a:t>
            </a:r>
          </a:p>
          <a:p>
            <a:pPr algn="just">
              <a:lnSpc>
                <a:spcPct val="150000"/>
              </a:lnSpc>
              <a:spcBef>
                <a:spcPts val="0"/>
              </a:spcBef>
            </a:pPr>
            <a:r>
              <a:rPr lang="el-GR" sz="1900" dirty="0">
                <a:effectLst/>
                <a:latin typeface="Times New Roman" panose="02020603050405020304" pitchFamily="18" charset="0"/>
                <a:ea typeface="Times New Roman" panose="02020603050405020304" pitchFamily="18" charset="0"/>
              </a:rPr>
              <a:t>Ποιος είναι ο δικαιολογητικός λόγος της έκδοσης του Χάρτη για τα δικονομικά δικαιώματα στην ποινική διαδικασία;  </a:t>
            </a:r>
          </a:p>
          <a:p>
            <a:pPr algn="just">
              <a:lnSpc>
                <a:spcPct val="150000"/>
              </a:lnSpc>
              <a:spcBef>
                <a:spcPts val="0"/>
              </a:spcBef>
            </a:pPr>
            <a:r>
              <a:rPr lang="el-GR" sz="1900" dirty="0">
                <a:solidFill>
                  <a:srgbClr val="000000"/>
                </a:solidFill>
                <a:effectLst/>
                <a:latin typeface="Calibri" panose="020F0502020204030204" pitchFamily="34" charset="0"/>
                <a:ea typeface="Times New Roman" panose="02020603050405020304" pitchFamily="18" charset="0"/>
              </a:rPr>
              <a:t>Ποια είναι η σημασία του τεκμηρίου αθωότητας που κατοχυρώνεται στο άρθρο 48 παρ. 2 του Χάρτη των Θεμελιωδών Δικαιωμάτων της Ε.Ε. και στην Οδηγία 2016/343/ΕΕ;  </a:t>
            </a:r>
          </a:p>
          <a:p>
            <a:pPr algn="just">
              <a:lnSpc>
                <a:spcPct val="150000"/>
              </a:lnSpc>
              <a:spcBef>
                <a:spcPts val="0"/>
              </a:spcBef>
            </a:pPr>
            <a:r>
              <a:rPr lang="el-GR" sz="1900" dirty="0">
                <a:effectLst/>
                <a:latin typeface="Times New Roman" panose="02020603050405020304" pitchFamily="18" charset="0"/>
                <a:ea typeface="Times New Roman" panose="02020603050405020304" pitchFamily="18" charset="0"/>
              </a:rPr>
              <a:t>Ποια είναι η σημασία του δικαιώματος σε υπεράσπιση και πως αυτό συνδέεται με το δικαίωμα σε δικαστική αρωγή; </a:t>
            </a:r>
          </a:p>
          <a:p>
            <a:endParaRPr lang="el-GR" dirty="0"/>
          </a:p>
        </p:txBody>
      </p:sp>
    </p:spTree>
    <p:extLst>
      <p:ext uri="{BB962C8B-B14F-4D97-AF65-F5344CB8AC3E}">
        <p14:creationId xmlns:p14="http://schemas.microsoft.com/office/powerpoint/2010/main" val="1694777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7F77CA-E43B-1FF7-3AE6-983EB56EC1D4}"/>
              </a:ext>
            </a:extLst>
          </p:cNvPr>
          <p:cNvSpPr>
            <a:spLocks noGrp="1"/>
          </p:cNvSpPr>
          <p:nvPr>
            <p:ph type="title"/>
          </p:nvPr>
        </p:nvSpPr>
        <p:spPr/>
        <p:txBody>
          <a:bodyPr/>
          <a:lstStyle/>
          <a:p>
            <a:pPr algn="ctr"/>
            <a:r>
              <a:rPr lang="el-GR" sz="4400" b="1" dirty="0"/>
              <a:t>Ι. Δικαστική συνεργασία σε αστικές υποθέσεις</a:t>
            </a:r>
            <a:endParaRPr lang="el-GR" dirty="0"/>
          </a:p>
        </p:txBody>
      </p:sp>
      <p:sp>
        <p:nvSpPr>
          <p:cNvPr id="3" name="Θέση περιεχομένου 2">
            <a:extLst>
              <a:ext uri="{FF2B5EF4-FFF2-40B4-BE49-F238E27FC236}">
                <a16:creationId xmlns:a16="http://schemas.microsoft.com/office/drawing/2014/main" id="{C155FAFC-F41F-7C86-526F-1B17AA374E9A}"/>
              </a:ext>
            </a:extLst>
          </p:cNvPr>
          <p:cNvSpPr>
            <a:spLocks noGrp="1"/>
          </p:cNvSpPr>
          <p:nvPr>
            <p:ph idx="1"/>
          </p:nvPr>
        </p:nvSpPr>
        <p:spPr/>
        <p:txBody>
          <a:bodyPr>
            <a:normAutofit fontScale="92500" lnSpcReduction="10000"/>
          </a:bodyPr>
          <a:lstStyle/>
          <a:p>
            <a:pPr marL="0" indent="0" algn="just">
              <a:lnSpc>
                <a:spcPct val="150000"/>
              </a:lnSpc>
              <a:spcBef>
                <a:spcPts val="0"/>
              </a:spcBef>
              <a:buNone/>
            </a:pPr>
            <a:r>
              <a:rPr lang="el-GR" sz="2400" b="1" dirty="0">
                <a:solidFill>
                  <a:srgbClr val="000000"/>
                </a:solidFill>
                <a:effectLst/>
                <a:latin typeface="Times New Roman" panose="02020603050405020304" pitchFamily="18" charset="0"/>
                <a:ea typeface="Times New Roman" panose="02020603050405020304" pitchFamily="18" charset="0"/>
              </a:rPr>
              <a:t>Η σημασία της δικαστικής συνεργασίας σε αστικές υποθέσεις για τους Ευρωπαίους πολίτες </a:t>
            </a:r>
          </a:p>
          <a:p>
            <a:pPr algn="just">
              <a:lnSpc>
                <a:spcPct val="150000"/>
              </a:lnSpc>
              <a:spcBef>
                <a:spcPts val="0"/>
              </a:spcBef>
            </a:pPr>
            <a:r>
              <a:rPr lang="el-GR" sz="2400" dirty="0">
                <a:solidFill>
                  <a:srgbClr val="000000"/>
                </a:solidFill>
                <a:effectLst/>
                <a:latin typeface="Times New Roman" panose="02020603050405020304" pitchFamily="18" charset="0"/>
                <a:ea typeface="Times New Roman" panose="02020603050405020304" pitchFamily="18" charset="0"/>
              </a:rPr>
              <a:t>Η σημασία της δικαστικής συνεργασίας μεταξύ των κρατών μελών της Ε.Ε. σε αστικές υποθέσεις είναι εξαιρετικά μεγάλη, καθώς εξασφαλίζει </a:t>
            </a:r>
            <a:r>
              <a:rPr lang="el-GR" sz="2400" dirty="0">
                <a:latin typeface="Times New Roman" panose="02020603050405020304" pitchFamily="18" charset="0"/>
                <a:ea typeface="Times New Roman" panose="02020603050405020304" pitchFamily="18" charset="0"/>
              </a:rPr>
              <a:t>την</a:t>
            </a:r>
            <a:r>
              <a:rPr lang="el-GR" sz="2400" dirty="0">
                <a:solidFill>
                  <a:srgbClr val="000000"/>
                </a:solidFill>
                <a:effectLst/>
                <a:latin typeface="Times New Roman" panose="02020603050405020304" pitchFamily="18" charset="0"/>
                <a:ea typeface="Times New Roman" panose="02020603050405020304" pitchFamily="18" charset="0"/>
              </a:rPr>
              <a:t> άρση εμποδίων που ανακύπτουν από τα διαφορετικά εθνικά </a:t>
            </a:r>
            <a:r>
              <a:rPr lang="el-GR" sz="2400" dirty="0" err="1">
                <a:solidFill>
                  <a:srgbClr val="000000"/>
                </a:solidFill>
                <a:effectLst/>
                <a:latin typeface="Times New Roman" panose="02020603050405020304" pitchFamily="18" charset="0"/>
                <a:ea typeface="Times New Roman" panose="02020603050405020304" pitchFamily="18" charset="0"/>
              </a:rPr>
              <a:t>δικαιϊκά</a:t>
            </a:r>
            <a:r>
              <a:rPr lang="el-GR" sz="2400" dirty="0">
                <a:solidFill>
                  <a:srgbClr val="000000"/>
                </a:solidFill>
                <a:effectLst/>
                <a:latin typeface="Times New Roman" panose="02020603050405020304" pitchFamily="18" charset="0"/>
                <a:ea typeface="Times New Roman" panose="02020603050405020304" pitchFamily="18" charset="0"/>
              </a:rPr>
              <a:t> συστήματα, εύκολη και αποτελεσματική πρόσβαση των πολιτών στη δικαιοσύνη και υψηλό επίπεδο ασφάλειας στους πολίτες σε θέματα διασυνοριακών υποθέσεων αστικού δικαίου, στενή διασυνοριακή συνεργασία μεταξύ των δικαστικών αρχών των κρατών-μελών και </a:t>
            </a:r>
            <a:r>
              <a:rPr lang="el-GR" sz="2400" dirty="0">
                <a:latin typeface="Times New Roman" panose="02020603050405020304" pitchFamily="18" charset="0"/>
                <a:ea typeface="Times New Roman" panose="02020603050405020304" pitchFamily="18" charset="0"/>
              </a:rPr>
              <a:t>κ</a:t>
            </a:r>
            <a:r>
              <a:rPr lang="el-GR" sz="2400" dirty="0">
                <a:solidFill>
                  <a:srgbClr val="000000"/>
                </a:solidFill>
                <a:effectLst/>
                <a:latin typeface="Times New Roman" panose="02020603050405020304" pitchFamily="18" charset="0"/>
                <a:ea typeface="Times New Roman" panose="02020603050405020304" pitchFamily="18" charset="0"/>
              </a:rPr>
              <a:t>ατάρτιση των δικαστών και του προσωπικού των δικαστηρίων. </a:t>
            </a:r>
            <a:endParaRPr lang="el-GR" sz="24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11847136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917EE1-DA27-8824-9D02-3D39BC63973F}"/>
              </a:ext>
            </a:extLst>
          </p:cNvPr>
          <p:cNvSpPr>
            <a:spLocks noGrp="1"/>
          </p:cNvSpPr>
          <p:nvPr>
            <p:ph type="title"/>
          </p:nvPr>
        </p:nvSpPr>
        <p:spPr/>
        <p:txBody>
          <a:bodyPr/>
          <a:lstStyle/>
          <a:p>
            <a:pPr algn="ctr"/>
            <a:r>
              <a:rPr lang="el-GR" b="1" dirty="0"/>
              <a:t>Δικαστική συνεργασία σε ποινικές υποθέσεις</a:t>
            </a:r>
            <a:endParaRPr lang="el-GR" dirty="0"/>
          </a:p>
        </p:txBody>
      </p:sp>
      <p:sp>
        <p:nvSpPr>
          <p:cNvPr id="3" name="Θέση περιεχομένου 2">
            <a:extLst>
              <a:ext uri="{FF2B5EF4-FFF2-40B4-BE49-F238E27FC236}">
                <a16:creationId xmlns:a16="http://schemas.microsoft.com/office/drawing/2014/main" id="{3193B844-8561-A28D-9A13-A09212569083}"/>
              </a:ext>
            </a:extLst>
          </p:cNvPr>
          <p:cNvSpPr>
            <a:spLocks noGrp="1"/>
          </p:cNvSpPr>
          <p:nvPr>
            <p:ph idx="1"/>
          </p:nvPr>
        </p:nvSpPr>
        <p:spPr/>
        <p:txBody>
          <a:bodyPr>
            <a:normAutofit lnSpcReduction="10000"/>
          </a:bodyPr>
          <a:lstStyle/>
          <a:p>
            <a:pPr algn="just">
              <a:lnSpc>
                <a:spcPct val="150000"/>
              </a:lnSpc>
              <a:spcBef>
                <a:spcPts val="0"/>
              </a:spcBef>
            </a:pPr>
            <a:r>
              <a:rPr lang="el-GR" sz="2200" dirty="0">
                <a:solidFill>
                  <a:srgbClr val="000000"/>
                </a:solidFill>
                <a:effectLst/>
                <a:latin typeface="+mn-lt"/>
                <a:ea typeface="Calibri" panose="020F0502020204030204" pitchFamily="34" charset="0"/>
                <a:cs typeface="Calibri" panose="020F0502020204030204" pitchFamily="34" charset="0"/>
              </a:rPr>
              <a:t>Ποιες είναι κατά την άποψή σας οι σημαντικότερες αρμοδιότητες της Ευρωπαϊκής Μονάδας Δικαστικής Συνεργασίας στην καταπολέμηση των διασυνοριακών εγκλημάτων;</a:t>
            </a:r>
            <a:r>
              <a:rPr lang="el-GR" sz="2200" dirty="0">
                <a:effectLst/>
                <a:latin typeface="+mn-lt"/>
                <a:ea typeface="SimSun" panose="02010600030101010101" pitchFamily="2" charset="-122"/>
                <a:cs typeface="Calibri" panose="020F0502020204030204" pitchFamily="34" charset="0"/>
              </a:rPr>
              <a:t> </a:t>
            </a:r>
            <a:r>
              <a:rPr lang="el-GR" sz="2200" dirty="0">
                <a:solidFill>
                  <a:srgbClr val="000000"/>
                </a:solidFill>
                <a:effectLst/>
                <a:latin typeface="+mn-lt"/>
                <a:ea typeface="Calibri" panose="020F0502020204030204" pitchFamily="34" charset="0"/>
                <a:cs typeface="Calibri" panose="020F0502020204030204" pitchFamily="34" charset="0"/>
              </a:rPr>
              <a:t> </a:t>
            </a:r>
            <a:endParaRPr lang="el-GR" sz="2200" dirty="0">
              <a:effectLst/>
              <a:latin typeface="+mn-lt"/>
              <a:ea typeface="Calibri" panose="020F0502020204030204" pitchFamily="34" charset="0"/>
              <a:cs typeface="Times New Roman" panose="02020603050405020304" pitchFamily="18" charset="0"/>
            </a:endParaRPr>
          </a:p>
          <a:p>
            <a:pPr algn="just">
              <a:lnSpc>
                <a:spcPct val="150000"/>
              </a:lnSpc>
              <a:spcBef>
                <a:spcPts val="0"/>
              </a:spcBef>
            </a:pPr>
            <a:r>
              <a:rPr lang="el-GR" sz="2200" dirty="0">
                <a:solidFill>
                  <a:srgbClr val="000000"/>
                </a:solidFill>
                <a:effectLst/>
                <a:latin typeface="+mn-lt"/>
                <a:ea typeface="Calibri" panose="020F0502020204030204" pitchFamily="34" charset="0"/>
                <a:cs typeface="Calibri" panose="020F0502020204030204" pitchFamily="34" charset="0"/>
              </a:rPr>
              <a:t>Αναφέρετε παραδείγματα δράσης της </a:t>
            </a:r>
            <a:r>
              <a:rPr lang="en-US" sz="2200" dirty="0">
                <a:solidFill>
                  <a:srgbClr val="000000"/>
                </a:solidFill>
                <a:effectLst/>
                <a:latin typeface="+mn-lt"/>
                <a:ea typeface="Calibri" panose="020F0502020204030204" pitchFamily="34" charset="0"/>
                <a:cs typeface="Calibri" panose="020F0502020204030204" pitchFamily="34" charset="0"/>
              </a:rPr>
              <a:t>EUROJUST</a:t>
            </a:r>
            <a:r>
              <a:rPr lang="el-GR" sz="2200" dirty="0">
                <a:solidFill>
                  <a:srgbClr val="000000"/>
                </a:solidFill>
                <a:effectLst/>
                <a:latin typeface="+mn-lt"/>
                <a:ea typeface="Calibri" panose="020F0502020204030204" pitchFamily="34" charset="0"/>
                <a:cs typeface="Calibri" panose="020F0502020204030204" pitchFamily="34" charset="0"/>
              </a:rPr>
              <a:t> στο πλαίσιο του ρόλου της.  </a:t>
            </a:r>
            <a:endParaRPr lang="el-GR" sz="2200" dirty="0">
              <a:effectLst/>
              <a:latin typeface="+mn-lt"/>
              <a:ea typeface="Calibri" panose="020F0502020204030204" pitchFamily="34" charset="0"/>
              <a:cs typeface="Times New Roman" panose="02020603050405020304" pitchFamily="18" charset="0"/>
            </a:endParaRPr>
          </a:p>
          <a:p>
            <a:pPr algn="just">
              <a:lnSpc>
                <a:spcPct val="150000"/>
              </a:lnSpc>
              <a:spcBef>
                <a:spcPts val="0"/>
              </a:spcBef>
            </a:pPr>
            <a:r>
              <a:rPr lang="el-GR" sz="2200" dirty="0">
                <a:solidFill>
                  <a:srgbClr val="000000"/>
                </a:solidFill>
                <a:effectLst/>
                <a:latin typeface="+mn-lt"/>
                <a:ea typeface="Calibri" panose="020F0502020204030204" pitchFamily="34" charset="0"/>
                <a:cs typeface="Times New Roman" panose="02020603050405020304" pitchFamily="18" charset="0"/>
              </a:rPr>
              <a:t>Που έγκειται κατά την άποψή σας σήμερα η σημασία του ρόλου της Ευρωπαϊκής Μονάδας Δικαστικής Συνεργασίας στην καταπολέμηση των διασυνοριακών εγκλημάτων;  </a:t>
            </a:r>
            <a:endParaRPr lang="el-GR" sz="2200" dirty="0">
              <a:effectLst/>
              <a:latin typeface="+mn-lt"/>
              <a:ea typeface="Calibri" panose="020F0502020204030204" pitchFamily="34" charset="0"/>
              <a:cs typeface="Times New Roman" panose="02020603050405020304" pitchFamily="18" charset="0"/>
            </a:endParaRPr>
          </a:p>
          <a:p>
            <a:pPr algn="just">
              <a:lnSpc>
                <a:spcPct val="150000"/>
              </a:lnSpc>
              <a:spcBef>
                <a:spcPts val="0"/>
              </a:spcBef>
            </a:pPr>
            <a:r>
              <a:rPr lang="el-GR" sz="2200" dirty="0">
                <a:effectLst/>
                <a:latin typeface="+mn-lt"/>
                <a:ea typeface="Calibri" panose="020F0502020204030204" pitchFamily="34" charset="0"/>
                <a:cs typeface="Calibri" panose="020F0502020204030204" pitchFamily="34" charset="0"/>
              </a:rPr>
              <a:t>Διάκριση και καθήκοντα Ευρωπαίου Γενικού Εισαγγελέα και Ευρωπαίων Εισαγγελέων. </a:t>
            </a:r>
            <a:r>
              <a:rPr lang="el-GR" sz="2200" dirty="0">
                <a:solidFill>
                  <a:srgbClr val="000000"/>
                </a:solidFill>
                <a:effectLst/>
                <a:latin typeface="+mn-lt"/>
                <a:ea typeface="Calibri" panose="020F0502020204030204" pitchFamily="34" charset="0"/>
                <a:cs typeface="Calibri" panose="020F0502020204030204" pitchFamily="34" charset="0"/>
              </a:rPr>
              <a:t> </a:t>
            </a:r>
            <a:endParaRPr lang="el-GR" sz="2200" dirty="0">
              <a:effectLst/>
              <a:latin typeface="+mn-lt"/>
              <a:ea typeface="Calibri" panose="020F0502020204030204" pitchFamily="34" charset="0"/>
              <a:cs typeface="Times New Roman" panose="02020603050405020304" pitchFamily="18" charset="0"/>
            </a:endParaRPr>
          </a:p>
          <a:p>
            <a:pPr algn="just">
              <a:lnSpc>
                <a:spcPct val="150000"/>
              </a:lnSpc>
              <a:spcBef>
                <a:spcPts val="0"/>
              </a:spcBef>
            </a:pPr>
            <a:r>
              <a:rPr lang="el-GR" sz="2200" dirty="0">
                <a:solidFill>
                  <a:srgbClr val="000000"/>
                </a:solidFill>
                <a:effectLst/>
                <a:latin typeface="+mn-lt"/>
                <a:ea typeface="Calibri" panose="020F0502020204030204" pitchFamily="34" charset="0"/>
                <a:cs typeface="Calibri" panose="020F0502020204030204" pitchFamily="34" charset="0"/>
              </a:rPr>
              <a:t>Περιγράψτε τον ρόλο και τις αρμοδιότητες της Ευρωπαϊκής Εισαγγελίας.  </a:t>
            </a:r>
            <a:endParaRPr lang="el-GR" sz="2200" dirty="0">
              <a:effectLst/>
              <a:latin typeface="+mn-lt"/>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9020257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E8D182-A5E5-6FC3-BFAC-EB1FFAB2C212}"/>
              </a:ext>
            </a:extLst>
          </p:cNvPr>
          <p:cNvSpPr>
            <a:spLocks noGrp="1"/>
          </p:cNvSpPr>
          <p:nvPr>
            <p:ph type="title"/>
          </p:nvPr>
        </p:nvSpPr>
        <p:spPr/>
        <p:txBody>
          <a:bodyPr>
            <a:noAutofit/>
          </a:bodyPr>
          <a:lstStyle/>
          <a:p>
            <a:pPr algn="ctr"/>
            <a:r>
              <a:rPr lang="el-GR" sz="3600" b="1" dirty="0"/>
              <a:t>Δικαστική συνεργασία σε αστικές υποθέσεις-Πληροφοριακά συστήματα-Προστασία δεδομένων προσωπικού χαρακτήρα</a:t>
            </a:r>
            <a:endParaRPr lang="el-GR" sz="3600" dirty="0"/>
          </a:p>
        </p:txBody>
      </p:sp>
      <p:sp>
        <p:nvSpPr>
          <p:cNvPr id="3" name="Θέση περιεχομένου 2">
            <a:extLst>
              <a:ext uri="{FF2B5EF4-FFF2-40B4-BE49-F238E27FC236}">
                <a16:creationId xmlns:a16="http://schemas.microsoft.com/office/drawing/2014/main" id="{3294DC3A-9DB7-0281-F5B9-D00B223E1E11}"/>
              </a:ext>
            </a:extLst>
          </p:cNvPr>
          <p:cNvSpPr>
            <a:spLocks noGrp="1"/>
          </p:cNvSpPr>
          <p:nvPr>
            <p:ph idx="1"/>
          </p:nvPr>
        </p:nvSpPr>
        <p:spPr/>
        <p:txBody>
          <a:bodyPr/>
          <a:lstStyle/>
          <a:p>
            <a:pPr algn="just">
              <a:lnSpc>
                <a:spcPct val="150000"/>
              </a:lnSpc>
              <a:spcBef>
                <a:spcPts val="500"/>
              </a:spcBef>
              <a:spcAft>
                <a:spcPts val="500"/>
              </a:spcAft>
            </a:pPr>
            <a:r>
              <a:rPr lang="el-GR" sz="1800" dirty="0">
                <a:effectLst/>
                <a:latin typeface="Calibri" panose="020F0502020204030204" pitchFamily="34" charset="0"/>
                <a:ea typeface="Times New Roman" panose="02020603050405020304" pitchFamily="18" charset="0"/>
              </a:rPr>
              <a:t>Περιγράψτε συνοπτικά την έννοια του Ευρωπαϊκού </a:t>
            </a:r>
            <a:r>
              <a:rPr lang="el-GR" sz="1800" dirty="0" err="1">
                <a:effectLst/>
                <a:latin typeface="Calibri" panose="020F0502020204030204" pitchFamily="34" charset="0"/>
                <a:ea typeface="Times New Roman" panose="02020603050405020304" pitchFamily="18" charset="0"/>
              </a:rPr>
              <a:t>Κληρονομητηρίου</a:t>
            </a:r>
            <a:r>
              <a:rPr lang="el-GR" sz="1800" dirty="0">
                <a:effectLst/>
                <a:latin typeface="Calibri" panose="020F0502020204030204" pitchFamily="34" charset="0"/>
                <a:ea typeface="Times New Roman" panose="02020603050405020304" pitchFamily="18" charset="0"/>
              </a:rPr>
              <a:t>, τον τρόπο έκδοσής του και τη σημασία του στο πλαίσιο της δικαστικής συνεργασίας σε αστικές υποθέσεις. </a:t>
            </a:r>
            <a:r>
              <a:rPr lang="el-GR" sz="1800" dirty="0">
                <a:solidFill>
                  <a:srgbClr val="000000"/>
                </a:solidFill>
                <a:effectLst/>
                <a:latin typeface="Calibri" panose="020F0502020204030204" pitchFamily="34"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pPr algn="just">
              <a:lnSpc>
                <a:spcPct val="150000"/>
              </a:lnSpc>
              <a:spcBef>
                <a:spcPts val="500"/>
              </a:spcBef>
              <a:spcAft>
                <a:spcPts val="500"/>
              </a:spcAft>
            </a:pPr>
            <a:r>
              <a:rPr lang="el-GR" sz="1800" dirty="0">
                <a:effectLst/>
                <a:latin typeface="Calibri" panose="020F0502020204030204" pitchFamily="34" charset="0"/>
                <a:ea typeface="Times New Roman" panose="02020603050405020304" pitchFamily="18" charset="0"/>
              </a:rPr>
              <a:t>Αναφέρετε τις βάσεις δεδομένων της Ε.Ε. και ποιον σκοπό εξυπηρετεί καθεμία εξ αυτών.</a:t>
            </a:r>
            <a:r>
              <a:rPr lang="el-GR" sz="1800" dirty="0">
                <a:effectLst/>
                <a:latin typeface="Calibri" panose="020F0502020204030204" pitchFamily="34" charset="0"/>
                <a:ea typeface="SimSun" panose="02010600030101010101" pitchFamily="2" charset="-122"/>
              </a:rPr>
              <a:t> </a:t>
            </a:r>
            <a:r>
              <a:rPr lang="el-GR" sz="1800" dirty="0">
                <a:solidFill>
                  <a:srgbClr val="000000"/>
                </a:solidFill>
                <a:effectLst/>
                <a:latin typeface="Calibri" panose="020F0502020204030204" pitchFamily="34"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pPr algn="just">
              <a:lnSpc>
                <a:spcPct val="150000"/>
              </a:lnSpc>
              <a:spcBef>
                <a:spcPts val="500"/>
              </a:spcBef>
              <a:spcAft>
                <a:spcPts val="500"/>
              </a:spcAft>
              <a:tabLst>
                <a:tab pos="90170" algn="l"/>
              </a:tabLst>
            </a:pPr>
            <a:r>
              <a:rPr lang="el-GR" sz="1800" dirty="0">
                <a:effectLst/>
                <a:latin typeface="Calibri" panose="020F0502020204030204" pitchFamily="34" charset="0"/>
                <a:ea typeface="Times New Roman" panose="02020603050405020304" pitchFamily="18" charset="0"/>
              </a:rPr>
              <a:t>Που έγκειται η αναγκαιότητα ψήφισης της Οδηγίας 2018/600 για την προστασία των δεδομένων προσωπικού χαρακτήρα; </a:t>
            </a:r>
            <a:r>
              <a:rPr lang="el-GR" sz="1800" dirty="0">
                <a:solidFill>
                  <a:srgbClr val="000000"/>
                </a:solidFill>
                <a:effectLst/>
                <a:latin typeface="Calibri" panose="020F0502020204030204" pitchFamily="34" charset="0"/>
                <a:ea typeface="Times New Roman" panose="02020603050405020304" pitchFamily="18" charset="0"/>
              </a:rPr>
              <a:t> </a:t>
            </a:r>
          </a:p>
          <a:p>
            <a:pPr algn="just">
              <a:lnSpc>
                <a:spcPct val="150000"/>
              </a:lnSpc>
              <a:spcBef>
                <a:spcPts val="500"/>
              </a:spcBef>
              <a:spcAft>
                <a:spcPts val="500"/>
              </a:spcAft>
              <a:tabLst>
                <a:tab pos="90170" algn="l"/>
              </a:tabLst>
            </a:pPr>
            <a:r>
              <a:rPr lang="el-GR" sz="1800" dirty="0">
                <a:effectLst/>
                <a:latin typeface="+mn-lt"/>
                <a:ea typeface="Calibri" panose="020F0502020204030204" pitchFamily="34" charset="0"/>
                <a:cs typeface="Times New Roman" panose="02020603050405020304" pitchFamily="18" charset="0"/>
              </a:rPr>
              <a:t>Προστατεύονται κατά την κρίση σας επαρκώς τα θεμελιώδη δικαιώματα και τα προσωπικά δεδομένα των προσώπων που εμπλέκονται σε έρευνες που διενεργεί η Ευρωπαϊκή Εισαγγελία; Τεκμηριώστε την απάντησή σας. </a:t>
            </a:r>
          </a:p>
          <a:p>
            <a:pPr algn="just">
              <a:lnSpc>
                <a:spcPct val="150000"/>
              </a:lnSpc>
              <a:spcBef>
                <a:spcPts val="500"/>
              </a:spcBef>
              <a:spcAft>
                <a:spcPts val="500"/>
              </a:spcAft>
              <a:tabLst>
                <a:tab pos="90170" algn="l"/>
              </a:tabLst>
            </a:pPr>
            <a:endParaRPr lang="el-GR"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838501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6FA646-32A3-0E26-1DBF-9A191562F8AF}"/>
              </a:ext>
            </a:extLst>
          </p:cNvPr>
          <p:cNvSpPr>
            <a:spLocks noGrp="1"/>
          </p:cNvSpPr>
          <p:nvPr>
            <p:ph type="title"/>
          </p:nvPr>
        </p:nvSpPr>
        <p:spPr/>
        <p:txBody>
          <a:bodyPr/>
          <a:lstStyle/>
          <a:p>
            <a:r>
              <a:rPr lang="el-GR" dirty="0"/>
              <a:t>Πρακτικό 1</a:t>
            </a:r>
          </a:p>
        </p:txBody>
      </p:sp>
      <p:sp>
        <p:nvSpPr>
          <p:cNvPr id="3" name="Θέση περιεχομένου 2">
            <a:extLst>
              <a:ext uri="{FF2B5EF4-FFF2-40B4-BE49-F238E27FC236}">
                <a16:creationId xmlns:a16="http://schemas.microsoft.com/office/drawing/2014/main" id="{B601F9DE-68A0-99E8-0063-E0AB677C8016}"/>
              </a:ext>
            </a:extLst>
          </p:cNvPr>
          <p:cNvSpPr>
            <a:spLocks noGrp="1"/>
          </p:cNvSpPr>
          <p:nvPr>
            <p:ph idx="1"/>
          </p:nvPr>
        </p:nvSpPr>
        <p:spPr/>
        <p:txBody>
          <a:bodyPr>
            <a:normAutofit lnSpcReduction="10000"/>
          </a:bodyPr>
          <a:lstStyle/>
          <a:p>
            <a:pPr marR="614680" indent="0" algn="just">
              <a:lnSpc>
                <a:spcPct val="150000"/>
              </a:lnSpc>
              <a:spcAft>
                <a:spcPts val="800"/>
              </a:spcAf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Ο Α, Έλληνας υπήκοος, συλλαμβάνεται από τις ελληνικές αρχές για δωροδοκία Ευρωπαίου δημόσιου λειτουργού κατόπιν αιτήματος της Ευρωπαϊκής Εισαγγελίας στο πλαίσιο έρευνας που διεξάγει σε βάρος του Α.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0215" marR="614680" algn="just">
              <a:lnSpc>
                <a:spcPct val="150000"/>
              </a:lnSpc>
              <a:spcAft>
                <a:spcPts val="800"/>
              </a:spcAft>
            </a:pPr>
            <a:r>
              <a:rPr lang="el-GR" sz="1800" dirty="0">
                <a:solidFill>
                  <a:srgbClr val="000000"/>
                </a:solidFill>
                <a:effectLst/>
                <a:latin typeface="Times New Roman" panose="02020603050405020304" pitchFamily="18" charset="0"/>
                <a:ea typeface="Calibri" panose="020F0502020204030204" pitchFamily="34" charset="0"/>
              </a:rPr>
              <a:t>Α) Ποια υπερασπιστικά δικαιώματα έχει ο Α στο πλαίσιο της έρευνας που διεξάγεται από την Ευρωπαϊκή Εισαγγελία και ποια είναι η νομική τους βάση; </a:t>
            </a:r>
            <a:endParaRPr lang="el-GR" sz="1800" dirty="0">
              <a:solidFill>
                <a:srgbClr val="000000"/>
              </a:solidFill>
              <a:effectLst/>
              <a:latin typeface="Calibri" panose="020F0502020204030204" pitchFamily="34" charset="0"/>
              <a:ea typeface="Calibri" panose="020F0502020204030204" pitchFamily="34" charset="0"/>
            </a:endParaRPr>
          </a:p>
          <a:p>
            <a:pPr marL="457200" marR="614680" algn="just">
              <a:lnSpc>
                <a:spcPct val="150000"/>
              </a:lnSpc>
              <a:spcAft>
                <a:spcPts val="800"/>
              </a:spcAft>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Β) Στο πλαίσιο της έρευνας που διεξάγει η Ευρωπαϊκή Εισαγγελία σε βάρος του Α διαπιστώνει ότι αυτός έχει διαπράξει και το αδίκημα της διακίνησης υλικού παιδικής πορνογραφίας μέσω του διαδικτύου και αιτείται από τις ελληνικές αρχές τη σύλληψη του και για αυτό το αδίκημα. Τι πρέπει να πράξουν οι ελληνικές διωκτικές αρχές;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6648288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277C79-1702-096D-FFFA-F3E982599D63}"/>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03421670-1031-DBEA-52B2-5325B91CBCD8}"/>
              </a:ext>
            </a:extLst>
          </p:cNvPr>
          <p:cNvSpPr>
            <a:spLocks noGrp="1"/>
          </p:cNvSpPr>
          <p:nvPr>
            <p:ph type="title"/>
          </p:nvPr>
        </p:nvSpPr>
        <p:spPr/>
        <p:txBody>
          <a:bodyPr/>
          <a:lstStyle/>
          <a:p>
            <a:r>
              <a:rPr lang="el-GR" dirty="0"/>
              <a:t>Πρακτικό 2</a:t>
            </a:r>
          </a:p>
        </p:txBody>
      </p:sp>
      <p:sp>
        <p:nvSpPr>
          <p:cNvPr id="3" name="Θέση περιεχομένου 2">
            <a:extLst>
              <a:ext uri="{FF2B5EF4-FFF2-40B4-BE49-F238E27FC236}">
                <a16:creationId xmlns:a16="http://schemas.microsoft.com/office/drawing/2014/main" id="{B1A5C61A-3F41-62EF-FEF8-D766991D88BD}"/>
              </a:ext>
            </a:extLst>
          </p:cNvPr>
          <p:cNvSpPr>
            <a:spLocks noGrp="1"/>
          </p:cNvSpPr>
          <p:nvPr>
            <p:ph idx="1"/>
          </p:nvPr>
        </p:nvSpPr>
        <p:spPr/>
        <p:txBody>
          <a:bodyPr>
            <a:normAutofit fontScale="92500" lnSpcReduction="10000"/>
          </a:bodyPr>
          <a:lstStyle/>
          <a:p>
            <a:pPr marL="0" lvl="0" indent="0" algn="just">
              <a:lnSpc>
                <a:spcPct val="150000"/>
              </a:lnSpc>
              <a:spcAft>
                <a:spcPts val="800"/>
              </a:spcAft>
              <a:buNone/>
            </a:pPr>
            <a:r>
              <a:rPr lang="el-GR" sz="2000" kern="150" dirty="0">
                <a:effectLst/>
                <a:latin typeface="Calibri" panose="020F0502020204030204" pitchFamily="34" charset="0"/>
                <a:ea typeface="Calibri" panose="020F0502020204030204" pitchFamily="34" charset="0"/>
                <a:cs typeface="Calibri" panose="020F0502020204030204" pitchFamily="34" charset="0"/>
              </a:rPr>
              <a:t>10 Γερμανοί κατηγορούμενοι έχουν παραπεμφθεί ενώπιον του Τριμελούς Εφετείου Κακουργημάτων Αθηνών για τα αδικήματα της ενεργητικής δωροδοκίας και της νομιμοποίησης εσόδων από παράνομες δραστηριότητες. Ειδικότερα, κατηγορούνται ότι ως στελέχη μίας μεγάλης γερμανικής εταιρείας δωροδόκησαν Έλληνες αξιωματικούς του Ελληνικού Στρατού για να λάβουν την απόφαση να προμηθευτεί το ελληνικό κράτος οπλικά συστήματα από την εταιρεία που εκπροσωπούσαν. Στη δίκη το Ελληνικό Δημόσιο, το οποίο παρίσταται προς υποστήριξη της κατηγορίας σε βάρος των Γερμανών κατηγορουμένων, θεωρεί ως ουσιώδη μάρτυρα κατηγορίας έναν πρώην υπάλληλο της εταιρείας, κάτοικο Γερμανίας, ο οποίος για σοβαρούς λόγους υγείας δεν μπορεί να ταξιδέψει στην Ελλάδα για να καταθέσει ως μάρτυρας στην δίκη. Πιστεύετε ότι το ελληνικό δικαστήριο μπορεί να εξασφαλίσει την εξέταση του μάρτυρα και, αν ναι, με ποιον τρόπο;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1032510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CC536-FA18-5853-70C0-D96CAB907753}"/>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636CE805-8D66-BD1D-33FA-122451D1B175}"/>
              </a:ext>
            </a:extLst>
          </p:cNvPr>
          <p:cNvSpPr>
            <a:spLocks noGrp="1"/>
          </p:cNvSpPr>
          <p:nvPr>
            <p:ph type="title"/>
          </p:nvPr>
        </p:nvSpPr>
        <p:spPr/>
        <p:txBody>
          <a:bodyPr/>
          <a:lstStyle/>
          <a:p>
            <a:r>
              <a:rPr lang="el-GR" dirty="0"/>
              <a:t>Πρακτικό 3</a:t>
            </a:r>
          </a:p>
        </p:txBody>
      </p:sp>
      <p:sp>
        <p:nvSpPr>
          <p:cNvPr id="3" name="Θέση περιεχομένου 2">
            <a:extLst>
              <a:ext uri="{FF2B5EF4-FFF2-40B4-BE49-F238E27FC236}">
                <a16:creationId xmlns:a16="http://schemas.microsoft.com/office/drawing/2014/main" id="{D442DA7F-80C8-87A5-E383-A22925FDE3C5}"/>
              </a:ext>
            </a:extLst>
          </p:cNvPr>
          <p:cNvSpPr>
            <a:spLocks noGrp="1"/>
          </p:cNvSpPr>
          <p:nvPr>
            <p:ph idx="1"/>
          </p:nvPr>
        </p:nvSpPr>
        <p:spPr/>
        <p:txBody>
          <a:bodyPr>
            <a:normAutofit/>
          </a:bodyPr>
          <a:lstStyle/>
          <a:p>
            <a:pPr marL="0" lvl="0" indent="0" algn="just">
              <a:lnSpc>
                <a:spcPct val="150000"/>
              </a:lnSpc>
              <a:spcAft>
                <a:spcPts val="800"/>
              </a:spcAft>
              <a:buNone/>
            </a:pPr>
            <a:r>
              <a:rPr lang="el-GR" sz="2200" dirty="0">
                <a:effectLst/>
                <a:latin typeface="Times New Roman" panose="02020603050405020304" pitchFamily="18" charset="0"/>
                <a:ea typeface="Calibri" panose="020F0502020204030204" pitchFamily="34" charset="0"/>
              </a:rPr>
              <a:t>Ο Α, Έλληνας υπήκοος, συλλαμβάνεται από τις ελληνικές αρχές για δωροδοκία Ευρωπαίου δημόσιου λειτουργού κατόπιν αιτήματος της Ευρωπαϊκής Εισαγγελίας στο πλαίσιο έρευνας που διεξάγει σε βάρος του Α. Α) </a:t>
            </a:r>
            <a:r>
              <a:rPr lang="el-GR" sz="2200" dirty="0">
                <a:solidFill>
                  <a:srgbClr val="000000"/>
                </a:solidFill>
                <a:effectLst/>
                <a:latin typeface="Times New Roman" panose="02020603050405020304" pitchFamily="18" charset="0"/>
                <a:ea typeface="Calibri" panose="020F0502020204030204" pitchFamily="34" charset="0"/>
              </a:rPr>
              <a:t>Ποια υπερασπιστικά δικαιώματα έχει ο Α στο πλαίσιο της έρευνας που διεξάγεται από την Ευρωπαϊκή Εισαγγελία και ποια είναι η νομικής τους βάση; </a:t>
            </a:r>
            <a:r>
              <a:rPr lang="el-GR" sz="2200" dirty="0">
                <a:effectLst/>
                <a:latin typeface="Times New Roman" panose="02020603050405020304" pitchFamily="18" charset="0"/>
                <a:ea typeface="Calibri" panose="020F0502020204030204" pitchFamily="34" charset="0"/>
              </a:rPr>
              <a:t>Β) Στο πλαίσιο της έρευνας που διεξάγει η Ευρωπαϊκή Εισαγγελία σε βάρος του Α διαπιστώνει ότι αυτός έχει διαπράξει και το αδίκημα της διακίνησης υλικού παιδικής πορνογραφίας μέσω του διαδικτύου και αιτείται από τις ελληνικές αρχές τη σύλληψη του και για αυτό το αδίκημα. Τι πρέπει να πράξουν οι ελληνικές διωκτικές αρχές; </a:t>
            </a:r>
            <a:endParaRPr lang="el-GR" sz="2200" dirty="0"/>
          </a:p>
        </p:txBody>
      </p:sp>
    </p:spTree>
    <p:extLst>
      <p:ext uri="{BB962C8B-B14F-4D97-AF65-F5344CB8AC3E}">
        <p14:creationId xmlns:p14="http://schemas.microsoft.com/office/powerpoint/2010/main" val="120847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223905-AFF9-23DC-E75A-AD9F82915E06}"/>
              </a:ext>
            </a:extLst>
          </p:cNvPr>
          <p:cNvSpPr>
            <a:spLocks noGrp="1"/>
          </p:cNvSpPr>
          <p:nvPr>
            <p:ph type="title"/>
          </p:nvPr>
        </p:nvSpPr>
        <p:spPr/>
        <p:txBody>
          <a:bodyPr/>
          <a:lstStyle/>
          <a:p>
            <a:pPr algn="ctr"/>
            <a:r>
              <a:rPr lang="el-GR" sz="4400" b="1" dirty="0"/>
              <a:t>Ι. Δικαστική συνεργασία σε αστικές υποθέσεις</a:t>
            </a:r>
            <a:endParaRPr lang="el-GR" dirty="0"/>
          </a:p>
        </p:txBody>
      </p:sp>
      <p:sp>
        <p:nvSpPr>
          <p:cNvPr id="3" name="Θέση περιεχομένου 2">
            <a:extLst>
              <a:ext uri="{FF2B5EF4-FFF2-40B4-BE49-F238E27FC236}">
                <a16:creationId xmlns:a16="http://schemas.microsoft.com/office/drawing/2014/main" id="{7AF8DD25-9D5C-4898-63A7-E31265DD92D5}"/>
              </a:ext>
            </a:extLst>
          </p:cNvPr>
          <p:cNvSpPr>
            <a:spLocks noGrp="1"/>
          </p:cNvSpPr>
          <p:nvPr>
            <p:ph idx="1"/>
          </p:nvPr>
        </p:nvSpPr>
        <p:spPr/>
        <p:txBody>
          <a:bodyPr>
            <a:noAutofit/>
          </a:bodyPr>
          <a:lstStyle/>
          <a:p>
            <a:pPr marL="0" indent="0" algn="just">
              <a:lnSpc>
                <a:spcPct val="150000"/>
              </a:lnSpc>
              <a:spcBef>
                <a:spcPts val="0"/>
              </a:spcBef>
              <a:buNone/>
            </a:pPr>
            <a:r>
              <a:rPr lang="el-GR" sz="2200" b="1" dirty="0">
                <a:solidFill>
                  <a:srgbClr val="000000"/>
                </a:solidFill>
                <a:effectLst/>
                <a:latin typeface="Times New Roman" panose="02020603050405020304" pitchFamily="18" charset="0"/>
                <a:ea typeface="Times New Roman" panose="02020603050405020304" pitchFamily="18" charset="0"/>
              </a:rPr>
              <a:t>Η αρχή της αμοιβαίας δικαστικής αναγνώρισης</a:t>
            </a:r>
          </a:p>
          <a:p>
            <a:pPr algn="just">
              <a:lnSpc>
                <a:spcPct val="150000"/>
              </a:lnSpc>
              <a:spcBef>
                <a:spcPts val="0"/>
              </a:spcBef>
            </a:pPr>
            <a:r>
              <a:rPr lang="el-GR" sz="2200" dirty="0">
                <a:solidFill>
                  <a:srgbClr val="000000"/>
                </a:solidFill>
                <a:effectLst/>
                <a:latin typeface="Times New Roman" panose="02020603050405020304" pitchFamily="18" charset="0"/>
                <a:ea typeface="Times New Roman" panose="02020603050405020304" pitchFamily="18" charset="0"/>
              </a:rPr>
              <a:t>Η δικαστική συνεργασία σε αστικές υποθέσεις στηρίζεται στην αρχή της αμοιβαίας αναγνώρισης αποφάσεων.  </a:t>
            </a:r>
            <a:endParaRPr lang="el-GR" sz="2200" dirty="0">
              <a:effectLst/>
              <a:latin typeface="Times New Roman" panose="02020603050405020304" pitchFamily="18" charset="0"/>
              <a:ea typeface="Times New Roman" panose="02020603050405020304" pitchFamily="18" charset="0"/>
            </a:endParaRPr>
          </a:p>
          <a:p>
            <a:pPr algn="just">
              <a:lnSpc>
                <a:spcPct val="150000"/>
              </a:lnSpc>
              <a:spcBef>
                <a:spcPts val="0"/>
              </a:spcBef>
            </a:pPr>
            <a:r>
              <a:rPr lang="el-GR" sz="2200" dirty="0">
                <a:solidFill>
                  <a:srgbClr val="000000"/>
                </a:solidFill>
                <a:effectLst/>
                <a:latin typeface="Times New Roman" panose="02020603050405020304" pitchFamily="18" charset="0"/>
                <a:ea typeface="Times New Roman" panose="02020603050405020304" pitchFamily="18" charset="0"/>
              </a:rPr>
              <a:t>Η ανάγκη απλοποίησης των διαδικασιών για την αμοιβαία αναγνώριση και εκτέλεση δικαστικών και διοικητικών αποφάσεων είχε επισημανθεί ήδη στο άρθρο 220 της Συνθήκης περί ιδρύσεως της ΕΚ. Με το Πρόγραμμα της Χάγης το 2004 τονίστηκε η ανάγκη επέκτασης της αρχής της αμοιβαίας αναγνώρισης αποφάσεων και σε άλλους τομείς του ιδιωτικού δικαίου (περιουσιακές και κληρονομικές σχέσεις). </a:t>
            </a:r>
            <a:endParaRPr lang="el-GR" sz="2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20098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45">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361258-A63F-E84F-BBE4-61C5A476F473}"/>
              </a:ext>
            </a:extLst>
          </p:cNvPr>
          <p:cNvSpPr txBox="1">
            <a:spLocks noGrp="1"/>
          </p:cNvSpPr>
          <p:nvPr>
            <p:ph type="title"/>
          </p:nvPr>
        </p:nvSpPr>
        <p:spPr/>
        <p:txBody>
          <a:bodyPr anchorCtr="1">
            <a:normAutofit/>
          </a:bodyPr>
          <a:lstStyle/>
          <a:p>
            <a:pPr lvl="0" algn="ctr"/>
            <a:r>
              <a:rPr lang="el-GR" sz="4000" b="1" dirty="0"/>
              <a:t>Ι. Δικαστική συνεργασία σε αστικές υποθέσεις</a:t>
            </a:r>
            <a:endParaRPr lang="el-GR" sz="4000" dirty="0"/>
          </a:p>
        </p:txBody>
      </p:sp>
      <p:sp>
        <p:nvSpPr>
          <p:cNvPr id="3" name="Θέση περιεχομένου 2">
            <a:extLst>
              <a:ext uri="{FF2B5EF4-FFF2-40B4-BE49-F238E27FC236}">
                <a16:creationId xmlns:a16="http://schemas.microsoft.com/office/drawing/2014/main" id="{D918270C-3715-D61F-82EA-990002D14830}"/>
              </a:ext>
            </a:extLst>
          </p:cNvPr>
          <p:cNvSpPr txBox="1">
            <a:spLocks noGrp="1"/>
          </p:cNvSpPr>
          <p:nvPr>
            <p:ph idx="1"/>
          </p:nvPr>
        </p:nvSpPr>
        <p:spPr/>
        <p:txBody>
          <a:bodyPr>
            <a:normAutofit lnSpcReduction="10000"/>
          </a:bodyPr>
          <a:lstStyle/>
          <a:p>
            <a:pPr marL="0" lvl="0" indent="0">
              <a:lnSpc>
                <a:spcPct val="70000"/>
              </a:lnSpc>
              <a:buNone/>
            </a:pPr>
            <a:r>
              <a:rPr lang="el-GR" sz="2200" b="1" u="sng" dirty="0"/>
              <a:t>Άρθρο 81 παρ. 2 ΣΛΕΕ – αρχή αμοιβαίας αναγνώρισης αποφάσεων: </a:t>
            </a:r>
          </a:p>
          <a:p>
            <a:pPr marL="0" lvl="0" indent="0">
              <a:lnSpc>
                <a:spcPct val="70000"/>
              </a:lnSpc>
              <a:buNone/>
            </a:pPr>
            <a:r>
              <a:rPr lang="el-GR" sz="2200" dirty="0"/>
              <a:t>Λήψη μέτρων με τα οποία διασφαλίζονται: </a:t>
            </a:r>
          </a:p>
          <a:p>
            <a:pPr marL="0" lvl="0" indent="0">
              <a:lnSpc>
                <a:spcPct val="70000"/>
              </a:lnSpc>
              <a:buNone/>
            </a:pPr>
            <a:r>
              <a:rPr lang="el-GR" sz="2200" dirty="0"/>
              <a:t>α) η αμοιβαία αναγνώριση μεταξύ των κρατών μελών των δικαστικών και εξώδικων αποφάσεων και η εκτέλεσή τους, </a:t>
            </a:r>
          </a:p>
          <a:p>
            <a:pPr marL="0" lvl="0" indent="0">
              <a:lnSpc>
                <a:spcPct val="70000"/>
              </a:lnSpc>
              <a:buNone/>
            </a:pPr>
            <a:r>
              <a:rPr lang="el-GR" sz="2200" dirty="0"/>
              <a:t>β) η διασυνοριακή επίδοση και κοινοποίηση δικαστικών και εξώδικων πράξεων, </a:t>
            </a:r>
          </a:p>
          <a:p>
            <a:pPr marL="0" lvl="0" indent="0">
              <a:lnSpc>
                <a:spcPct val="70000"/>
              </a:lnSpc>
              <a:buNone/>
            </a:pPr>
            <a:r>
              <a:rPr lang="el-GR" sz="2200" dirty="0"/>
              <a:t>γ) η συμβατότητα των κανόνων που εφαρμόζονται στα κράτη μέλη όσον αφορά την άρση των συγκρούσεων ως προς το εφαρμοστέο δίκαιο και τη δικαιοδοσία, </a:t>
            </a:r>
          </a:p>
          <a:p>
            <a:pPr marL="0" lvl="0" indent="0">
              <a:lnSpc>
                <a:spcPct val="70000"/>
              </a:lnSpc>
              <a:buNone/>
            </a:pPr>
            <a:r>
              <a:rPr lang="el-GR" sz="2200" dirty="0"/>
              <a:t>δ) η συνεργασία κατά την αποδεικτική διαδικασία, </a:t>
            </a:r>
          </a:p>
          <a:p>
            <a:pPr marL="0" lvl="0" indent="0">
              <a:lnSpc>
                <a:spcPct val="70000"/>
              </a:lnSpc>
              <a:buNone/>
            </a:pPr>
            <a:r>
              <a:rPr lang="el-GR" sz="2200" dirty="0"/>
              <a:t>ε) η ουσιαστική πρόσβαση στη δικαιοσύνη, </a:t>
            </a:r>
          </a:p>
          <a:p>
            <a:pPr marL="0" lvl="0" indent="0">
              <a:lnSpc>
                <a:spcPct val="70000"/>
              </a:lnSpc>
              <a:buNone/>
            </a:pPr>
            <a:r>
              <a:rPr lang="el-GR" sz="2200" dirty="0" err="1"/>
              <a:t>στ</a:t>
            </a:r>
            <a:r>
              <a:rPr lang="el-GR" sz="2200" dirty="0"/>
              <a:t>) η άρση των εμποδίων στην ομαλή διεξαγωγή αστικών δικών, εν ανάγκη προωθώντας τη συμβατότητα των κανόνων πολιτικής δικονομίας που εφαρμόζονται στα κράτη μέλη, </a:t>
            </a:r>
          </a:p>
          <a:p>
            <a:pPr marL="0" lvl="0" indent="0">
              <a:lnSpc>
                <a:spcPct val="70000"/>
              </a:lnSpc>
              <a:buNone/>
            </a:pPr>
            <a:r>
              <a:rPr lang="el-GR" sz="2200" dirty="0"/>
              <a:t>ζ) η ανάπτυξη εναλλακτικών μεθόδων επίλυσης των διαφορών, </a:t>
            </a:r>
          </a:p>
          <a:p>
            <a:pPr marL="0" lvl="0" indent="0">
              <a:lnSpc>
                <a:spcPct val="70000"/>
              </a:lnSpc>
              <a:buNone/>
            </a:pPr>
            <a:r>
              <a:rPr lang="el-GR" sz="2200" dirty="0"/>
              <a:t>η) η υποστήριξη της κατάρτισης των δικαστών και των άλλων λειτουργών και υπαλλήλων του τομέα απονομής της δικαιοσύνης.</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D4B088-CB95-FCA3-79CB-1CFB50429183}"/>
              </a:ext>
            </a:extLst>
          </p:cNvPr>
          <p:cNvSpPr>
            <a:spLocks noGrp="1"/>
          </p:cNvSpPr>
          <p:nvPr>
            <p:ph type="title"/>
          </p:nvPr>
        </p:nvSpPr>
        <p:spPr/>
        <p:txBody>
          <a:bodyPr/>
          <a:lstStyle/>
          <a:p>
            <a:pPr algn="ctr"/>
            <a:r>
              <a:rPr lang="el-GR" sz="4400" b="1" dirty="0"/>
              <a:t>Ι. Δικαστική συνεργασία σε αστικές υποθέσεις</a:t>
            </a:r>
            <a:endParaRPr lang="el-GR" dirty="0"/>
          </a:p>
        </p:txBody>
      </p:sp>
      <p:sp>
        <p:nvSpPr>
          <p:cNvPr id="3" name="Θέση περιεχομένου 2">
            <a:extLst>
              <a:ext uri="{FF2B5EF4-FFF2-40B4-BE49-F238E27FC236}">
                <a16:creationId xmlns:a16="http://schemas.microsoft.com/office/drawing/2014/main" id="{7EDFC210-4AC5-172C-B059-D7B928BAE4F2}"/>
              </a:ext>
            </a:extLst>
          </p:cNvPr>
          <p:cNvSpPr>
            <a:spLocks noGrp="1"/>
          </p:cNvSpPr>
          <p:nvPr>
            <p:ph idx="1"/>
          </p:nvPr>
        </p:nvSpPr>
        <p:spPr/>
        <p:txBody>
          <a:bodyPr>
            <a:noAutofit/>
          </a:bodyPr>
          <a:lstStyle/>
          <a:p>
            <a:pPr marL="0" indent="0" algn="just">
              <a:lnSpc>
                <a:spcPct val="150000"/>
              </a:lnSpc>
              <a:spcBef>
                <a:spcPts val="0"/>
              </a:spcBef>
              <a:buNone/>
            </a:pPr>
            <a:r>
              <a:rPr lang="el-GR" sz="2000" b="1" dirty="0">
                <a:solidFill>
                  <a:srgbClr val="000000"/>
                </a:solidFill>
                <a:effectLst/>
                <a:latin typeface="Times New Roman" panose="02020603050405020304" pitchFamily="18" charset="0"/>
                <a:ea typeface="Times New Roman" panose="02020603050405020304" pitchFamily="18" charset="0"/>
              </a:rPr>
              <a:t>Αμοιβαία αναγνώριση και εκτέλεση δικαστικών και εξώδικων αποφάσεων:</a:t>
            </a:r>
            <a:r>
              <a:rPr lang="el-GR" sz="2000" dirty="0">
                <a:solidFill>
                  <a:srgbClr val="000000"/>
                </a:solidFill>
                <a:effectLst/>
                <a:latin typeface="Times New Roman" panose="02020603050405020304" pitchFamily="18" charset="0"/>
                <a:ea typeface="Times New Roman" panose="02020603050405020304" pitchFamily="18" charset="0"/>
              </a:rPr>
              <a:t> </a:t>
            </a:r>
          </a:p>
          <a:p>
            <a:pPr algn="just">
              <a:lnSpc>
                <a:spcPct val="150000"/>
              </a:lnSpc>
              <a:spcBef>
                <a:spcPts val="0"/>
              </a:spcBef>
            </a:pPr>
            <a:r>
              <a:rPr lang="el-GR" sz="2000" dirty="0">
                <a:solidFill>
                  <a:srgbClr val="000000"/>
                </a:solidFill>
                <a:effectLst/>
                <a:latin typeface="Times New Roman" panose="02020603050405020304" pitchFamily="18" charset="0"/>
                <a:ea typeface="Times New Roman" panose="02020603050405020304" pitchFamily="18" charset="0"/>
              </a:rPr>
              <a:t>Προβλέπεται στον Κανονισμό (ΕΕ) υπ’ </a:t>
            </a:r>
            <a:r>
              <a:rPr lang="el-GR" sz="2000" dirty="0" err="1">
                <a:solidFill>
                  <a:srgbClr val="000000"/>
                </a:solidFill>
                <a:effectLst/>
                <a:latin typeface="Times New Roman" panose="02020603050405020304" pitchFamily="18" charset="0"/>
                <a:ea typeface="Times New Roman" panose="02020603050405020304" pitchFamily="18" charset="0"/>
              </a:rPr>
              <a:t>αριθμ</a:t>
            </a:r>
            <a:r>
              <a:rPr lang="el-GR" sz="2000" dirty="0">
                <a:solidFill>
                  <a:srgbClr val="000000"/>
                </a:solidFill>
                <a:effectLst/>
                <a:latin typeface="Times New Roman" panose="02020603050405020304" pitchFamily="18" charset="0"/>
                <a:ea typeface="Times New Roman" panose="02020603050405020304" pitchFamily="18" charset="0"/>
              </a:rPr>
              <a:t>. 1215/2012 του Ευρωπαϊκού Κοινοβουλίου και του Συμβουλίου, της 12</a:t>
            </a:r>
            <a:r>
              <a:rPr lang="el-GR" sz="2000" baseline="30000" dirty="0">
                <a:solidFill>
                  <a:srgbClr val="000000"/>
                </a:solidFill>
                <a:effectLst/>
                <a:latin typeface="Times New Roman" panose="02020603050405020304" pitchFamily="18" charset="0"/>
                <a:ea typeface="Times New Roman" panose="02020603050405020304" pitchFamily="18" charset="0"/>
              </a:rPr>
              <a:t>ης</a:t>
            </a:r>
            <a:r>
              <a:rPr lang="el-GR" sz="2000" dirty="0">
                <a:solidFill>
                  <a:srgbClr val="000000"/>
                </a:solidFill>
                <a:effectLst/>
                <a:latin typeface="Times New Roman" panose="02020603050405020304" pitchFamily="18" charset="0"/>
                <a:ea typeface="Times New Roman" panose="02020603050405020304" pitchFamily="18" charset="0"/>
              </a:rPr>
              <a:t> Δεκεμβρίου 2012, για τη διεθνή δικαιοδοσία, την αναγνώριση και την εκτέλεση αποφάσεων σε αστικές και εμπορικές υποθέσεις (Κανονισμός Βρυξέλλες Ι). Με τον Κανονισμό αυτό επιχειρείται η εναρμόνιση των κανόνων σύγκρουσης δικαιοδοσίας μεταξύ των κρατών-μελών και η απλοποίηση και επιτάχυνση της διαδικασίας αναγνώρισης και εκτέλεσης αποφάσεων, καθώς σε αυτόν προβλέπεται ότι, όταν σε ένα κράτος-μέλος έχει εκδοθεί δικαστική απόφαση που επιλύει μία διαφορά αστικής φύσεως, τότε η απόφαση αυτή επιβάλλεται να αναγνωριστεί και να εκτελεστεί σε άλλα κράτη-μέλη της Ε.Ε.. </a:t>
            </a:r>
            <a:endParaRPr lang="el-GR"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98288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98C116-505B-7362-1A2A-A7C49DE68DDC}"/>
              </a:ext>
            </a:extLst>
          </p:cNvPr>
          <p:cNvSpPr>
            <a:spLocks noGrp="1"/>
          </p:cNvSpPr>
          <p:nvPr>
            <p:ph type="title"/>
          </p:nvPr>
        </p:nvSpPr>
        <p:spPr/>
        <p:txBody>
          <a:bodyPr/>
          <a:lstStyle/>
          <a:p>
            <a:pPr algn="ctr"/>
            <a:r>
              <a:rPr lang="el-GR" sz="4400" b="1" dirty="0"/>
              <a:t>Ι. Δικαστική συνεργασία σε αστικές υποθέσεις</a:t>
            </a:r>
            <a:endParaRPr lang="el-GR" dirty="0"/>
          </a:p>
        </p:txBody>
      </p:sp>
      <p:sp>
        <p:nvSpPr>
          <p:cNvPr id="3" name="Θέση περιεχομένου 2">
            <a:extLst>
              <a:ext uri="{FF2B5EF4-FFF2-40B4-BE49-F238E27FC236}">
                <a16:creationId xmlns:a16="http://schemas.microsoft.com/office/drawing/2014/main" id="{459D1E44-11B2-28D4-994E-A3A3D47695B4}"/>
              </a:ext>
            </a:extLst>
          </p:cNvPr>
          <p:cNvSpPr>
            <a:spLocks noGrp="1"/>
          </p:cNvSpPr>
          <p:nvPr>
            <p:ph idx="1"/>
          </p:nvPr>
        </p:nvSpPr>
        <p:spPr/>
        <p:txBody>
          <a:bodyPr>
            <a:noAutofit/>
          </a:bodyPr>
          <a:lstStyle/>
          <a:p>
            <a:pPr marL="0" indent="0" algn="just">
              <a:lnSpc>
                <a:spcPct val="150000"/>
              </a:lnSpc>
              <a:spcBef>
                <a:spcPts val="0"/>
              </a:spcBef>
              <a:buNone/>
            </a:pPr>
            <a:r>
              <a:rPr lang="el-GR" sz="2400" b="1" dirty="0">
                <a:solidFill>
                  <a:srgbClr val="000000"/>
                </a:solidFill>
                <a:effectLst/>
                <a:latin typeface="Times New Roman" panose="02020603050405020304" pitchFamily="18" charset="0"/>
                <a:ea typeface="Times New Roman" panose="02020603050405020304" pitchFamily="18" charset="0"/>
              </a:rPr>
              <a:t>Διασυνοριακή επίδοση και κοινοποίηση δικαστικών και εξώδικων πράξεων</a:t>
            </a:r>
            <a:r>
              <a:rPr lang="el-GR" sz="2400" dirty="0">
                <a:solidFill>
                  <a:srgbClr val="000000"/>
                </a:solidFill>
                <a:effectLst/>
                <a:latin typeface="Times New Roman" panose="02020603050405020304" pitchFamily="18" charset="0"/>
                <a:ea typeface="Times New Roman" panose="02020603050405020304" pitchFamily="18" charset="0"/>
              </a:rPr>
              <a:t>: </a:t>
            </a:r>
          </a:p>
          <a:p>
            <a:pPr algn="just">
              <a:lnSpc>
                <a:spcPct val="150000"/>
              </a:lnSpc>
              <a:spcBef>
                <a:spcPts val="0"/>
              </a:spcBef>
            </a:pPr>
            <a:r>
              <a:rPr lang="el-GR" sz="2300" dirty="0">
                <a:solidFill>
                  <a:srgbClr val="000000"/>
                </a:solidFill>
                <a:effectLst/>
                <a:latin typeface="Times New Roman" panose="02020603050405020304" pitchFamily="18" charset="0"/>
                <a:ea typeface="Times New Roman" panose="02020603050405020304" pitchFamily="18" charset="0"/>
              </a:rPr>
              <a:t>Η διαδικασία με την οποία λαμβάνουν χώρα η επίδοση και η κοινοποίηση εγγράφων από τις αρχές ενός κράτους μέλους στις αρχές άλλου κράτους μέλους στο πλαίσιο της δικαστικής συνεργασίας πρέπει να είναι απλή και σύντομη. Προς τον σκοπό αυτό έχει εκδοθεί ο Κανονισμός (ΕΕ) 2020/1784 του Ευρωπαϊκού Κοινοβουλίου και του Συμβουλίου 25ης Νοεμβρίου 2020 περί επιδόσεως και κοινοποιήσεως στα κράτη μέλη δικαστικών και εξωδίκων πράξεων σε αστικές ή εμπορικές υποθέσεις («επίδοση ή κοινοποίηση πράξεων») που αναδιατύπωσε τον προηγούμενο Κανονισμό (ΕΚ) υπ’ </a:t>
            </a:r>
            <a:r>
              <a:rPr lang="el-GR" sz="2300" dirty="0" err="1">
                <a:solidFill>
                  <a:srgbClr val="000000"/>
                </a:solidFill>
                <a:effectLst/>
                <a:latin typeface="Times New Roman" panose="02020603050405020304" pitchFamily="18" charset="0"/>
                <a:ea typeface="Times New Roman" panose="02020603050405020304" pitchFamily="18" charset="0"/>
              </a:rPr>
              <a:t>αριθμ</a:t>
            </a:r>
            <a:r>
              <a:rPr lang="el-GR" sz="2300" dirty="0">
                <a:solidFill>
                  <a:srgbClr val="000000"/>
                </a:solidFill>
                <a:effectLst/>
                <a:latin typeface="Times New Roman" panose="02020603050405020304" pitchFamily="18" charset="0"/>
                <a:ea typeface="Times New Roman" panose="02020603050405020304" pitchFamily="18" charset="0"/>
              </a:rPr>
              <a:t>. 1393/2007. </a:t>
            </a:r>
            <a:endParaRPr lang="el-GR" sz="23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81083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FE087C-1908-67F7-BEB2-4859308AE7F0}"/>
              </a:ext>
            </a:extLst>
          </p:cNvPr>
          <p:cNvSpPr>
            <a:spLocks noGrp="1"/>
          </p:cNvSpPr>
          <p:nvPr>
            <p:ph type="title"/>
          </p:nvPr>
        </p:nvSpPr>
        <p:spPr/>
        <p:txBody>
          <a:bodyPr/>
          <a:lstStyle/>
          <a:p>
            <a:pPr algn="ctr"/>
            <a:r>
              <a:rPr lang="el-GR" sz="4400" b="1" dirty="0"/>
              <a:t>Ι. Δικαστική συνεργασία σε αστικές υποθέσεις</a:t>
            </a:r>
            <a:endParaRPr lang="el-GR" dirty="0"/>
          </a:p>
        </p:txBody>
      </p:sp>
      <p:sp>
        <p:nvSpPr>
          <p:cNvPr id="3" name="Θέση περιεχομένου 2">
            <a:extLst>
              <a:ext uri="{FF2B5EF4-FFF2-40B4-BE49-F238E27FC236}">
                <a16:creationId xmlns:a16="http://schemas.microsoft.com/office/drawing/2014/main" id="{DFC51D79-D756-322E-BA2C-FBE70544CAE3}"/>
              </a:ext>
            </a:extLst>
          </p:cNvPr>
          <p:cNvSpPr>
            <a:spLocks noGrp="1"/>
          </p:cNvSpPr>
          <p:nvPr>
            <p:ph idx="1"/>
          </p:nvPr>
        </p:nvSpPr>
        <p:spPr/>
        <p:txBody>
          <a:bodyPr>
            <a:noAutofit/>
          </a:bodyPr>
          <a:lstStyle/>
          <a:p>
            <a:pPr marL="0" indent="0" algn="just">
              <a:lnSpc>
                <a:spcPct val="160000"/>
              </a:lnSpc>
              <a:spcBef>
                <a:spcPts val="0"/>
              </a:spcBef>
              <a:buNone/>
            </a:pPr>
            <a:r>
              <a:rPr lang="el-GR" sz="1600" b="1" dirty="0">
                <a:solidFill>
                  <a:srgbClr val="000000"/>
                </a:solidFill>
                <a:effectLst/>
                <a:latin typeface="Times New Roman" panose="02020603050405020304" pitchFamily="18" charset="0"/>
                <a:ea typeface="Times New Roman" panose="02020603050405020304" pitchFamily="18" charset="0"/>
              </a:rPr>
              <a:t>Συμβατότητα κανόνων για την άρση συγκρούσεων επί του εφαρμοστέου δικαίου και της δικαιοδοσίας:</a:t>
            </a:r>
            <a:r>
              <a:rPr lang="el-GR" sz="1600" dirty="0">
                <a:solidFill>
                  <a:srgbClr val="000000"/>
                </a:solidFill>
                <a:effectLst/>
                <a:latin typeface="Times New Roman" panose="02020603050405020304" pitchFamily="18" charset="0"/>
                <a:ea typeface="Times New Roman" panose="02020603050405020304" pitchFamily="18" charset="0"/>
              </a:rPr>
              <a:t> </a:t>
            </a:r>
          </a:p>
          <a:p>
            <a:pPr algn="just">
              <a:lnSpc>
                <a:spcPct val="160000"/>
              </a:lnSpc>
              <a:spcBef>
                <a:spcPts val="0"/>
              </a:spcBef>
            </a:pPr>
            <a:r>
              <a:rPr lang="el-GR" sz="1600" dirty="0">
                <a:solidFill>
                  <a:srgbClr val="000000"/>
                </a:solidFill>
                <a:effectLst/>
                <a:latin typeface="Times New Roman" panose="02020603050405020304" pitchFamily="18" charset="0"/>
                <a:ea typeface="Times New Roman" panose="02020603050405020304" pitchFamily="18" charset="0"/>
              </a:rPr>
              <a:t>Κανονισμός (ΕΕ) υπ’ </a:t>
            </a:r>
            <a:r>
              <a:rPr lang="el-GR" sz="1600" dirty="0" err="1">
                <a:solidFill>
                  <a:srgbClr val="000000"/>
                </a:solidFill>
                <a:effectLst/>
                <a:latin typeface="Times New Roman" panose="02020603050405020304" pitchFamily="18" charset="0"/>
                <a:ea typeface="Times New Roman" panose="02020603050405020304" pitchFamily="18" charset="0"/>
              </a:rPr>
              <a:t>αριθμ</a:t>
            </a:r>
            <a:r>
              <a:rPr lang="el-GR" sz="1600" dirty="0">
                <a:solidFill>
                  <a:srgbClr val="000000"/>
                </a:solidFill>
                <a:effectLst/>
                <a:latin typeface="Times New Roman" panose="02020603050405020304" pitchFamily="18" charset="0"/>
                <a:ea typeface="Times New Roman" panose="02020603050405020304" pitchFamily="18" charset="0"/>
              </a:rPr>
              <a:t>. 593/2008 του Ευρωπαϊκού Κοινοβουλίου και του Συμβουλίου, της 17</a:t>
            </a:r>
            <a:r>
              <a:rPr lang="el-GR" sz="1600" baseline="30000" dirty="0">
                <a:solidFill>
                  <a:srgbClr val="000000"/>
                </a:solidFill>
                <a:effectLst/>
                <a:latin typeface="Times New Roman" panose="02020603050405020304" pitchFamily="18" charset="0"/>
                <a:ea typeface="Times New Roman" panose="02020603050405020304" pitchFamily="18" charset="0"/>
              </a:rPr>
              <a:t>ης</a:t>
            </a:r>
            <a:r>
              <a:rPr lang="el-GR" sz="1600" dirty="0">
                <a:solidFill>
                  <a:srgbClr val="000000"/>
                </a:solidFill>
                <a:effectLst/>
                <a:latin typeface="Times New Roman" panose="02020603050405020304" pitchFamily="18" charset="0"/>
                <a:ea typeface="Times New Roman" panose="02020603050405020304" pitchFamily="18" charset="0"/>
              </a:rPr>
              <a:t> Ιουνίου 2008, σχετικά με το εφαρμοστέο δίκαιο στις συμβατικές ενοχές (Κανονισμός Ρώμη Ι) </a:t>
            </a:r>
          </a:p>
          <a:p>
            <a:pPr algn="just">
              <a:lnSpc>
                <a:spcPct val="160000"/>
              </a:lnSpc>
              <a:spcBef>
                <a:spcPts val="0"/>
              </a:spcBef>
            </a:pPr>
            <a:r>
              <a:rPr lang="el-GR" sz="1600" dirty="0">
                <a:solidFill>
                  <a:srgbClr val="000000"/>
                </a:solidFill>
                <a:effectLst/>
                <a:latin typeface="Times New Roman" panose="02020603050405020304" pitchFamily="18" charset="0"/>
                <a:ea typeface="Times New Roman" panose="02020603050405020304" pitchFamily="18" charset="0"/>
              </a:rPr>
              <a:t>Κανονισμός (ΕΕ) υπ’ </a:t>
            </a:r>
            <a:r>
              <a:rPr lang="el-GR" sz="1600" dirty="0" err="1">
                <a:solidFill>
                  <a:srgbClr val="000000"/>
                </a:solidFill>
                <a:effectLst/>
                <a:latin typeface="Times New Roman" panose="02020603050405020304" pitchFamily="18" charset="0"/>
                <a:ea typeface="Times New Roman" panose="02020603050405020304" pitchFamily="18" charset="0"/>
              </a:rPr>
              <a:t>αριθμ</a:t>
            </a:r>
            <a:r>
              <a:rPr lang="el-GR" sz="1600" dirty="0">
                <a:solidFill>
                  <a:srgbClr val="000000"/>
                </a:solidFill>
                <a:effectLst/>
                <a:latin typeface="Times New Roman" panose="02020603050405020304" pitchFamily="18" charset="0"/>
                <a:ea typeface="Times New Roman" panose="02020603050405020304" pitchFamily="18" charset="0"/>
              </a:rPr>
              <a:t>. 864/2007 του Ευρωπαϊκού Κοινοβουλίου και του Συμβουλίου, της 11</a:t>
            </a:r>
            <a:r>
              <a:rPr lang="el-GR" sz="1600" baseline="30000" dirty="0">
                <a:solidFill>
                  <a:srgbClr val="000000"/>
                </a:solidFill>
                <a:effectLst/>
                <a:latin typeface="Times New Roman" panose="02020603050405020304" pitchFamily="18" charset="0"/>
                <a:ea typeface="Times New Roman" panose="02020603050405020304" pitchFamily="18" charset="0"/>
              </a:rPr>
              <a:t>ης</a:t>
            </a:r>
            <a:r>
              <a:rPr lang="el-GR" sz="1600" dirty="0">
                <a:solidFill>
                  <a:srgbClr val="000000"/>
                </a:solidFill>
                <a:effectLst/>
                <a:latin typeface="Times New Roman" panose="02020603050405020304" pitchFamily="18" charset="0"/>
                <a:ea typeface="Times New Roman" panose="02020603050405020304" pitchFamily="18" charset="0"/>
              </a:rPr>
              <a:t> Ιουλίου 2007, σχετικά με το εφαρμοστέο δίκαιο στις μη συμβατικές ενοχές (Κανονισμός Ρώμη ΙΙ). </a:t>
            </a:r>
          </a:p>
          <a:p>
            <a:pPr algn="just">
              <a:lnSpc>
                <a:spcPct val="160000"/>
              </a:lnSpc>
              <a:spcBef>
                <a:spcPts val="0"/>
              </a:spcBef>
            </a:pPr>
            <a:r>
              <a:rPr lang="el-GR" sz="1600" dirty="0">
                <a:latin typeface="Times New Roman" panose="02020603050405020304" pitchFamily="18" charset="0"/>
                <a:ea typeface="Times New Roman" panose="02020603050405020304" pitchFamily="18" charset="0"/>
              </a:rPr>
              <a:t>Κανονισμός (ΕΕ) υπ’ </a:t>
            </a:r>
            <a:r>
              <a:rPr lang="el-GR" sz="1600" dirty="0" err="1">
                <a:latin typeface="Times New Roman" panose="02020603050405020304" pitchFamily="18" charset="0"/>
                <a:ea typeface="Times New Roman" panose="02020603050405020304" pitchFamily="18" charset="0"/>
              </a:rPr>
              <a:t>αριθμ</a:t>
            </a:r>
            <a:r>
              <a:rPr lang="el-GR" sz="1600" dirty="0">
                <a:latin typeface="Times New Roman" panose="02020603050405020304" pitchFamily="18" charset="0"/>
                <a:ea typeface="Times New Roman" panose="02020603050405020304" pitchFamily="18" charset="0"/>
              </a:rPr>
              <a:t>. 650/2012 του Ευρωπαϊκού Κοινοβουλίου και του Συμβουλίου της 4</a:t>
            </a:r>
            <a:r>
              <a:rPr lang="el-GR" sz="1600" baseline="30000" dirty="0">
                <a:latin typeface="Times New Roman" panose="02020603050405020304" pitchFamily="18" charset="0"/>
                <a:ea typeface="Times New Roman" panose="02020603050405020304" pitchFamily="18" charset="0"/>
              </a:rPr>
              <a:t>ης</a:t>
            </a:r>
            <a:r>
              <a:rPr lang="el-GR" sz="1600" dirty="0">
                <a:latin typeface="Times New Roman" panose="02020603050405020304" pitchFamily="18" charset="0"/>
                <a:ea typeface="Times New Roman" panose="02020603050405020304" pitchFamily="18" charset="0"/>
              </a:rPr>
              <a:t> Ιουλίου 2012 </a:t>
            </a:r>
            <a:r>
              <a:rPr lang="el-GR" sz="1600" dirty="0">
                <a:solidFill>
                  <a:srgbClr val="000000"/>
                </a:solidFill>
                <a:effectLst/>
                <a:latin typeface="Times New Roman" panose="02020603050405020304" pitchFamily="18" charset="0"/>
                <a:ea typeface="Times New Roman" panose="02020603050405020304" pitchFamily="18" charset="0"/>
              </a:rPr>
              <a:t>για τις διασυνοριακές υποθέσεις κληρονομικού δικαίου, ο οποίος προβλέπει και την έκδοση Ευρωπαϊκού </a:t>
            </a:r>
            <a:r>
              <a:rPr lang="el-GR" sz="1600" dirty="0" err="1">
                <a:solidFill>
                  <a:srgbClr val="000000"/>
                </a:solidFill>
                <a:effectLst/>
                <a:latin typeface="Times New Roman" panose="02020603050405020304" pitchFamily="18" charset="0"/>
                <a:ea typeface="Times New Roman" panose="02020603050405020304" pitchFamily="18" charset="0"/>
              </a:rPr>
              <a:t>Κληρονομητηρίου</a:t>
            </a:r>
            <a:r>
              <a:rPr lang="el-GR" sz="1600" dirty="0">
                <a:solidFill>
                  <a:srgbClr val="000000"/>
                </a:solidFill>
                <a:effectLst/>
                <a:latin typeface="Times New Roman" panose="02020603050405020304" pitchFamily="18" charset="0"/>
                <a:ea typeface="Times New Roman" panose="02020603050405020304" pitchFamily="18" charset="0"/>
              </a:rPr>
              <a:t>. </a:t>
            </a:r>
          </a:p>
          <a:p>
            <a:pPr algn="just">
              <a:lnSpc>
                <a:spcPct val="160000"/>
              </a:lnSpc>
              <a:spcBef>
                <a:spcPts val="0"/>
              </a:spcBef>
            </a:pPr>
            <a:r>
              <a:rPr lang="el-GR" sz="1600" dirty="0">
                <a:latin typeface="Times New Roman" panose="02020603050405020304" pitchFamily="18" charset="0"/>
                <a:ea typeface="Times New Roman" panose="02020603050405020304" pitchFamily="18" charset="0"/>
              </a:rPr>
              <a:t>Κανονισμός (ΕΚ) 2201/2003 του Ευρωπαϊκού Κοινοβουλίου και του Συμβουλίου (Βρυξέλλες </a:t>
            </a:r>
            <a:r>
              <a:rPr lang="el-GR" sz="1600" dirty="0" err="1">
                <a:latin typeface="Times New Roman" panose="02020603050405020304" pitchFamily="18" charset="0"/>
                <a:ea typeface="Times New Roman" panose="02020603050405020304" pitchFamily="18" charset="0"/>
              </a:rPr>
              <a:t>ΙΙα</a:t>
            </a:r>
            <a:r>
              <a:rPr lang="el-GR" sz="1600" dirty="0">
                <a:latin typeface="Times New Roman" panose="02020603050405020304" pitchFamily="18" charset="0"/>
                <a:ea typeface="Times New Roman" panose="02020603050405020304" pitchFamily="18" charset="0"/>
              </a:rPr>
              <a:t>), για τις διασυνοριακές υποθέσεις σε </a:t>
            </a:r>
            <a:r>
              <a:rPr lang="el-GR" sz="1600" dirty="0" err="1">
                <a:latin typeface="Times New Roman" panose="02020603050405020304" pitchFamily="18" charset="0"/>
                <a:ea typeface="Times New Roman" panose="02020603050405020304" pitchFamily="18" charset="0"/>
              </a:rPr>
              <a:t>γαμικές</a:t>
            </a:r>
            <a:r>
              <a:rPr lang="el-GR" sz="1600" dirty="0">
                <a:latin typeface="Times New Roman" panose="02020603050405020304" pitchFamily="18" charset="0"/>
                <a:ea typeface="Times New Roman" panose="02020603050405020304" pitchFamily="18" charset="0"/>
              </a:rPr>
              <a:t> διαφορές και διαφορές γονικής μέριμνας. Συμπληρώνει τον Κανονισμό Βρυξέλλες</a:t>
            </a:r>
            <a:r>
              <a:rPr lang="el-GR" sz="1600" dirty="0">
                <a:solidFill>
                  <a:srgbClr val="000000"/>
                </a:solidFill>
                <a:effectLst/>
                <a:latin typeface="Times New Roman" panose="02020603050405020304" pitchFamily="18" charset="0"/>
                <a:ea typeface="Times New Roman" panose="02020603050405020304" pitchFamily="18" charset="0"/>
              </a:rPr>
              <a:t> Ι. Α</a:t>
            </a:r>
            <a:r>
              <a:rPr lang="el-GR" sz="1600" dirty="0">
                <a:effectLst/>
                <a:latin typeface="Times New Roman" panose="02020603050405020304" pitchFamily="18" charset="0"/>
                <a:ea typeface="Times New Roman" panose="02020603050405020304" pitchFamily="18" charset="0"/>
              </a:rPr>
              <a:t>ναθεωρήθηκε με τον Κανονισμό (ΕΕ) 2019/1111 του Συμβουλίου της 25ης Ιουνίου 2019 για τη διεθνή δικαιοδοσία, την αναγνώριση και την εκτέλεση αποφάσεων σε </a:t>
            </a:r>
            <a:r>
              <a:rPr lang="el-GR" sz="1600" dirty="0" err="1">
                <a:effectLst/>
                <a:latin typeface="Times New Roman" panose="02020603050405020304" pitchFamily="18" charset="0"/>
                <a:ea typeface="Times New Roman" panose="02020603050405020304" pitchFamily="18" charset="0"/>
              </a:rPr>
              <a:t>γαμικές</a:t>
            </a:r>
            <a:r>
              <a:rPr lang="el-GR" sz="1600" dirty="0">
                <a:effectLst/>
                <a:latin typeface="Times New Roman" panose="02020603050405020304" pitchFamily="18" charset="0"/>
                <a:ea typeface="Times New Roman" panose="02020603050405020304" pitchFamily="18" charset="0"/>
              </a:rPr>
              <a:t> διαφορές και διαφορές γονικής μέριμνας, και</a:t>
            </a:r>
            <a:r>
              <a:rPr lang="el-GR" sz="1600" dirty="0">
                <a:solidFill>
                  <a:srgbClr val="000000"/>
                </a:solidFill>
                <a:effectLst/>
                <a:latin typeface="Times New Roman" panose="02020603050405020304" pitchFamily="18" charset="0"/>
                <a:ea typeface="Times New Roman" panose="02020603050405020304" pitchFamily="18" charset="0"/>
              </a:rPr>
              <a:t> για τη διεθνή απαγωγή παιδιών. </a:t>
            </a:r>
            <a:endParaRPr lang="el-GR"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28924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160A54-26EA-7BA9-365A-4C1C6745696A}"/>
              </a:ext>
            </a:extLst>
          </p:cNvPr>
          <p:cNvSpPr>
            <a:spLocks noGrp="1"/>
          </p:cNvSpPr>
          <p:nvPr>
            <p:ph type="title"/>
          </p:nvPr>
        </p:nvSpPr>
        <p:spPr/>
        <p:txBody>
          <a:bodyPr/>
          <a:lstStyle/>
          <a:p>
            <a:pPr algn="ctr"/>
            <a:r>
              <a:rPr lang="el-GR" sz="4400" b="1" dirty="0"/>
              <a:t>Ι. Δικαστική συνεργασία σε αστικές υποθέσεις</a:t>
            </a:r>
            <a:endParaRPr lang="el-GR" dirty="0"/>
          </a:p>
        </p:txBody>
      </p:sp>
      <p:sp>
        <p:nvSpPr>
          <p:cNvPr id="3" name="Θέση περιεχομένου 2">
            <a:extLst>
              <a:ext uri="{FF2B5EF4-FFF2-40B4-BE49-F238E27FC236}">
                <a16:creationId xmlns:a16="http://schemas.microsoft.com/office/drawing/2014/main" id="{BC947AE3-17EF-D06F-62BF-FE7174F7A136}"/>
              </a:ext>
            </a:extLst>
          </p:cNvPr>
          <p:cNvSpPr>
            <a:spLocks noGrp="1"/>
          </p:cNvSpPr>
          <p:nvPr>
            <p:ph idx="1"/>
          </p:nvPr>
        </p:nvSpPr>
        <p:spPr/>
        <p:txBody>
          <a:bodyPr/>
          <a:lstStyle/>
          <a:p>
            <a:pPr lvl="0" algn="just">
              <a:lnSpc>
                <a:spcPct val="150000"/>
              </a:lnSpc>
              <a:spcBef>
                <a:spcPts val="0"/>
              </a:spcBef>
              <a:buClr>
                <a:srgbClr val="000000"/>
              </a:buClr>
              <a:buSzPts val="1300"/>
              <a:buFont typeface="Arial" panose="020B0604020202020204" pitchFamily="34" charset="0"/>
              <a:buChar char="•"/>
            </a:pPr>
            <a:r>
              <a:rPr lang="el-GR" sz="2200" dirty="0">
                <a:solidFill>
                  <a:srgbClr val="1E1E1F"/>
                </a:solidFill>
                <a:latin typeface="Times New Roman" panose="02020603050405020304" pitchFamily="18" charset="0"/>
                <a:ea typeface="Times New Roman" panose="02020603050405020304" pitchFamily="18" charset="0"/>
              </a:rPr>
              <a:t>Κανονισμός (ΕΕ) 2015/848 του Ευρωπαϊκού Κοινοβουλίου και του Συμβουλίου της 20</a:t>
            </a:r>
            <a:r>
              <a:rPr lang="el-GR" sz="2200" baseline="30000" dirty="0">
                <a:solidFill>
                  <a:srgbClr val="1E1E1F"/>
                </a:solidFill>
                <a:latin typeface="Times New Roman" panose="02020603050405020304" pitchFamily="18" charset="0"/>
                <a:ea typeface="Times New Roman" panose="02020603050405020304" pitchFamily="18" charset="0"/>
              </a:rPr>
              <a:t>ης</a:t>
            </a:r>
            <a:r>
              <a:rPr lang="el-GR" sz="2200" dirty="0">
                <a:solidFill>
                  <a:srgbClr val="1E1E1F"/>
                </a:solidFill>
                <a:latin typeface="Times New Roman" panose="02020603050405020304" pitchFamily="18" charset="0"/>
                <a:ea typeface="Times New Roman" panose="02020603050405020304" pitchFamily="18" charset="0"/>
              </a:rPr>
              <a:t> Μαΐου 2015 περί των διαδικασιών αφερεγγυότητας, ο οποίος θεσπίζει ενιαίους κανόνες σχετικά με τη δικαιοδοσία, την αναγνώριση και το εφαρμοστέο δίκαιο στον εν λόγω τομέα και εκδόθηκε για </a:t>
            </a:r>
            <a:r>
              <a:rPr lang="el-GR" sz="2200" dirty="0">
                <a:solidFill>
                  <a:srgbClr val="1E1E1F"/>
                </a:solidFill>
                <a:effectLst/>
                <a:latin typeface="Times New Roman" panose="02020603050405020304" pitchFamily="18" charset="0"/>
                <a:ea typeface="Times New Roman" panose="02020603050405020304" pitchFamily="18" charset="0"/>
              </a:rPr>
              <a:t>να βελτιωθούν η αποδοτικότητα και η αποτελεσματικότητα των διασυνοριακών διαδικασιών αφερεγγυότητας </a:t>
            </a:r>
            <a:endParaRPr lang="el-GR" sz="2200" dirty="0">
              <a:latin typeface="Times New Roman" panose="02020603050405020304" pitchFamily="18" charset="0"/>
              <a:ea typeface="Times New Roman" panose="02020603050405020304" pitchFamily="18" charset="0"/>
            </a:endParaRPr>
          </a:p>
          <a:p>
            <a:pPr lvl="0" algn="just">
              <a:lnSpc>
                <a:spcPct val="150000"/>
              </a:lnSpc>
              <a:spcBef>
                <a:spcPts val="0"/>
              </a:spcBef>
              <a:buClr>
                <a:srgbClr val="000000"/>
              </a:buClr>
              <a:buSzPts val="1300"/>
              <a:buFont typeface="Arial" panose="020B0604020202020204" pitchFamily="34" charset="0"/>
              <a:buChar char="•"/>
            </a:pPr>
            <a:r>
              <a:rPr lang="el-GR" sz="2200" dirty="0">
                <a:solidFill>
                  <a:srgbClr val="1E1E1F"/>
                </a:solidFill>
                <a:effectLst/>
                <a:latin typeface="Times New Roman" panose="02020603050405020304" pitchFamily="18" charset="0"/>
                <a:ea typeface="Times New Roman" panose="02020603050405020304" pitchFamily="18" charset="0"/>
              </a:rPr>
              <a:t>Κανονισμός (ΕΚ) 2004/805 για τη θέσπιση ευρωπαϊκού εκτελεστού τίτλου για μη αμφισβητούμενες αξιώσεις</a:t>
            </a:r>
            <a:r>
              <a:rPr lang="el-GR" sz="1800" dirty="0">
                <a:solidFill>
                  <a:srgbClr val="1E1E1F"/>
                </a:solidFill>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219784382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1187</TotalTime>
  <Words>3377</Words>
  <Application>Microsoft Office PowerPoint</Application>
  <PresentationFormat>Ευρεία οθόνη</PresentationFormat>
  <Paragraphs>152</Paragraphs>
  <Slides>34</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34</vt:i4>
      </vt:variant>
    </vt:vector>
  </HeadingPairs>
  <TitlesOfParts>
    <vt:vector size="40" baseType="lpstr">
      <vt:lpstr>Arial</vt:lpstr>
      <vt:lpstr>Calibri</vt:lpstr>
      <vt:lpstr>Calibri Light</vt:lpstr>
      <vt:lpstr>Roboto</vt:lpstr>
      <vt:lpstr>Times New Roman</vt:lpstr>
      <vt:lpstr>Θέμα του Office</vt:lpstr>
      <vt:lpstr>6η τηλεδιάσκεψη (ύλη εβδομάδων 11-12, επαναληπτικά θέματα)</vt:lpstr>
      <vt:lpstr>Ι. Δικαστική συνεργασία σε αστικές υποθέσεις</vt:lpstr>
      <vt:lpstr>Ι. Δικαστική συνεργασία σε αστικές υποθέσεις</vt:lpstr>
      <vt:lpstr>Ι. Δικαστική συνεργασία σε αστικές υποθέσεις</vt:lpstr>
      <vt:lpstr>Ι. Δικαστική συνεργασία σε αστικές υποθέσεις</vt:lpstr>
      <vt:lpstr>Ι. Δικαστική συνεργασία σε αστικές υποθέσεις</vt:lpstr>
      <vt:lpstr>Ι. Δικαστική συνεργασία σε αστικές υποθέσεις</vt:lpstr>
      <vt:lpstr>Ι. Δικαστική συνεργασία σε αστικές υποθέσεις</vt:lpstr>
      <vt:lpstr>Ι. Δικαστική συνεργασία σε αστικές υποθέσεις</vt:lpstr>
      <vt:lpstr>Ι. Δικαστική συνεργασία σε αστικές υποθέσεις</vt:lpstr>
      <vt:lpstr>Ι. Δικαστική συνεργασία σε αστικές υποθέσεις</vt:lpstr>
      <vt:lpstr>Ι. Δικαστική συνεργασία σε αστικές υποθέσεις</vt:lpstr>
      <vt:lpstr>Ι. Δικαστική συνεργασία σε αστικές υποθέσεις</vt:lpstr>
      <vt:lpstr>Ι. Δικαστική συνεργασία σε αστικές υποθέσεις</vt:lpstr>
      <vt:lpstr>Διαδραστική δραστηριότητα 11ης εβδομάδας</vt:lpstr>
      <vt:lpstr>ΙΙ. Πληροφοριακά συστήματα στην Ε.Ε.</vt:lpstr>
      <vt:lpstr>ΙΙ. Πληροφοριακά συστήματα στην Ε.Ε.</vt:lpstr>
      <vt:lpstr>IIΙ. Προστασία προσωπικών δεδομένων</vt:lpstr>
      <vt:lpstr>IΙI. Προστασία προσωπικών δεδομένων</vt:lpstr>
      <vt:lpstr>IΙI. Προστασία προσωπικών δεδομένων</vt:lpstr>
      <vt:lpstr>IΙI. Προστασία προσωπικών δεδομένων</vt:lpstr>
      <vt:lpstr>IΙI. Προστασία προσωπικών δεδομένων</vt:lpstr>
      <vt:lpstr>IΙI. Προστασία προσωπικών δεδομένων</vt:lpstr>
      <vt:lpstr>IΙI. Προστασία προσωπικών δεδομένων</vt:lpstr>
      <vt:lpstr>Διαδραστική δραστηριότητα 12ης εβδομάδας</vt:lpstr>
      <vt:lpstr>ΧΕΑΔ – Αστυνομική συνεργασία</vt:lpstr>
      <vt:lpstr>Δικαστική συνεργασία σε ποινικές υποθέσεις</vt:lpstr>
      <vt:lpstr>Δικαστική συνεργασία σε ποινικές υποθέσεις</vt:lpstr>
      <vt:lpstr>Δικαστική συνεργασία σε ποινικές υποθέσεις</vt:lpstr>
      <vt:lpstr>Δικαστική συνεργασία σε ποινικές υποθέσεις</vt:lpstr>
      <vt:lpstr>Δικαστική συνεργασία σε αστικές υποθέσεις-Πληροφοριακά συστήματα-Προστασία δεδομένων προσωπικού χαρακτήρα</vt:lpstr>
      <vt:lpstr>Πρακτικό 1</vt:lpstr>
      <vt:lpstr>Πρακτικό 2</vt:lpstr>
      <vt:lpstr>Πρακτικό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1st week</dc:title>
  <dc:creator>Irini Tsagaraki</dc:creator>
  <cp:lastModifiedBy>Irini Tsagaraki</cp:lastModifiedBy>
  <cp:revision>26</cp:revision>
  <dcterms:created xsi:type="dcterms:W3CDTF">2022-10-20T16:19:57Z</dcterms:created>
  <dcterms:modified xsi:type="dcterms:W3CDTF">2025-05-21T17:27:13Z</dcterms:modified>
</cp:coreProperties>
</file>