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notesMasterIdLst>
    <p:notesMasterId r:id="rId9"/>
  </p:notesMasterIdLst>
  <p:sldIdLst>
    <p:sldId id="256" r:id="rId2"/>
    <p:sldId id="286" r:id="rId3"/>
    <p:sldId id="292" r:id="rId4"/>
    <p:sldId id="291" r:id="rId5"/>
    <p:sldId id="288" r:id="rId6"/>
    <p:sldId id="289" r:id="rId7"/>
    <p:sldId id="29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17104-64F7-4077-8FB6-09571160729D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AF381-E6C7-43F9-B441-BA737E397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89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3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826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7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7243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0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42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31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5/27/2025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5BFC727-5650-B049-AA2A-2511C08FB35B}"/>
              </a:ext>
            </a:extLst>
          </p:cNvPr>
          <p:cNvSpPr/>
          <p:nvPr userDrawn="1"/>
        </p:nvSpPr>
        <p:spPr>
          <a:xfrm flipH="1">
            <a:off x="0" y="0"/>
            <a:ext cx="1195754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E700C598-C823-744D-BE16-5114B7625057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633875"/>
            <a:ext cx="5632450" cy="5591175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5754" y="942870"/>
            <a:ext cx="4157296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C0FE70-F6BB-3D40-AD3C-E704CABE4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4" y="2281657"/>
            <a:ext cx="4157296" cy="3633471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None/>
              <a:defRPr sz="1600">
                <a:solidFill>
                  <a:schemeClr val="tx1"/>
                </a:solidFill>
              </a:defRPr>
            </a:lvl1pPr>
            <a:lvl2pPr marL="201168" indent="0">
              <a:buClr>
                <a:schemeClr val="tx1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38404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3pPr>
            <a:lvl4pPr marL="56692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4pPr>
            <a:lvl5pPr marL="74980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3745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5/27/2025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AA314B25-B4AF-394E-BBDA-7E6BAD315F39}"/>
              </a:ext>
            </a:extLst>
          </p:cNvPr>
          <p:cNvSpPr/>
          <p:nvPr userDrawn="1"/>
        </p:nvSpPr>
        <p:spPr>
          <a:xfrm>
            <a:off x="3351057" y="0"/>
            <a:ext cx="884094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37575EF-0D14-6140-A91B-260C9C9DFE4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2544261-8049-494B-A93D-BDFF1BB84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4886854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214786D-83EE-814C-A5E4-D0EC7D29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829" y="633875"/>
            <a:ext cx="5981171" cy="5590250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53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9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9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4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5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7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3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5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2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5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CDD4-2B54-BA91-912D-6AD8CA4C6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346" y="1089909"/>
            <a:ext cx="10104581" cy="3126387"/>
          </a:xfrm>
        </p:spPr>
        <p:txBody>
          <a:bodyPr>
            <a:normAutofit/>
          </a:bodyPr>
          <a:lstStyle/>
          <a:p>
            <a:r>
              <a:rPr lang="en-GB" sz="4800" dirty="0"/>
              <a:t>Counter-terrorism amidst concerns about human rights and democracy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EFFC0-74D4-6F46-98F5-17103CCE5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803" y="0"/>
            <a:ext cx="2151198" cy="1163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D6F150-79EF-AE70-5878-E83D6DA41FC0}"/>
              </a:ext>
            </a:extLst>
          </p:cNvPr>
          <p:cNvSpPr txBox="1"/>
          <p:nvPr/>
        </p:nvSpPr>
        <p:spPr>
          <a:xfrm>
            <a:off x="249382" y="110798"/>
            <a:ext cx="6724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BSc in International Relations &amp; Security</a:t>
            </a:r>
            <a:endParaRPr lang="el-GR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495BB8-7161-923E-2667-1D5788079028}"/>
              </a:ext>
            </a:extLst>
          </p:cNvPr>
          <p:cNvSpPr txBox="1"/>
          <p:nvPr/>
        </p:nvSpPr>
        <p:spPr>
          <a:xfrm>
            <a:off x="99428" y="6334779"/>
            <a:ext cx="324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Marina Eleftheriadou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70E9D-E09B-4DA3-F96A-7AD0B2C321E7}"/>
              </a:ext>
            </a:extLst>
          </p:cNvPr>
          <p:cNvSpPr txBox="1"/>
          <p:nvPr/>
        </p:nvSpPr>
        <p:spPr>
          <a:xfrm>
            <a:off x="6428509" y="6196280"/>
            <a:ext cx="589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Terrorism, Asymmetric Threats and International Security</a:t>
            </a:r>
            <a:r>
              <a:rPr lang="el-GR" b="1" dirty="0"/>
              <a:t>| </a:t>
            </a:r>
            <a:r>
              <a:rPr lang="en-US" b="1" dirty="0"/>
              <a:t>4</a:t>
            </a:r>
            <a:r>
              <a:rPr lang="en-US" b="1" baseline="30000" dirty="0"/>
              <a:t>th</a:t>
            </a:r>
            <a:r>
              <a:rPr lang="en-US" b="1" dirty="0"/>
              <a:t> Teleconference</a:t>
            </a:r>
            <a:r>
              <a:rPr lang="el-GR" b="1" dirty="0"/>
              <a:t> (</a:t>
            </a:r>
            <a:r>
              <a:rPr lang="en-US" b="1" dirty="0"/>
              <a:t>11-12)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43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3E81CC-BE3D-D520-3AFE-13573A55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3963" y="0"/>
            <a:ext cx="12265890" cy="1477329"/>
          </a:xfrm>
        </p:spPr>
        <p:txBody>
          <a:bodyPr>
            <a:normAutofit/>
          </a:bodyPr>
          <a:lstStyle/>
          <a:p>
            <a:r>
              <a:rPr lang="en-GB" dirty="0"/>
              <a:t>counter-terrorism</a:t>
            </a:r>
            <a:br>
              <a:rPr lang="en-GB" dirty="0"/>
            </a:br>
            <a:br>
              <a:rPr lang="en-GB" dirty="0"/>
            </a:br>
            <a:endParaRPr lang="en-GB" sz="1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01E240-1EB9-A100-16BD-0A2F2A25F4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7860"/>
          <a:stretch/>
        </p:blipFill>
        <p:spPr>
          <a:xfrm>
            <a:off x="1846813" y="738664"/>
            <a:ext cx="6902333" cy="5618375"/>
          </a:xfrm>
        </p:spPr>
      </p:pic>
    </p:spTree>
    <p:extLst>
      <p:ext uri="{BB962C8B-B14F-4D97-AF65-F5344CB8AC3E}">
        <p14:creationId xmlns:p14="http://schemas.microsoft.com/office/powerpoint/2010/main" val="191218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410A-832F-B7C3-807D-7AA29A1D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507" y="0"/>
            <a:ext cx="8911687" cy="1280890"/>
          </a:xfrm>
        </p:spPr>
        <p:txBody>
          <a:bodyPr/>
          <a:lstStyle/>
          <a:p>
            <a:r>
              <a:rPr lang="en-US" dirty="0"/>
              <a:t>Types of counter-terrorism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861ED-C723-2D7E-6632-FA68F78655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68776" y="733390"/>
            <a:ext cx="10221623" cy="539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GB" dirty="0"/>
              <a:t>Coercive counterterrorism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The criminal justice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The war model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dirty="0"/>
              <a:t>Proactive counterterrorism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The intelligence model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dirty="0"/>
              <a:t>Persuasive counterterrorism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The communication model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dirty="0"/>
              <a:t>Defensive counterterrorism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Prevention (before an attack): The preventive mode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Mitigation (response to an attack):  The natural disaster model , the public health model, the psychosocial model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GB" dirty="0"/>
              <a:t>Long-term counterterrorism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GB" dirty="0"/>
              <a:t>The development model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GB" dirty="0"/>
              <a:t>The human security model</a:t>
            </a:r>
          </a:p>
          <a:p>
            <a:pPr marL="800100" lvl="1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13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6E6A2E2-39B5-1BEA-FE88-0FB985737C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909" r="1290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584A54-13BA-76DF-958C-67B716A0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54" y="632951"/>
            <a:ext cx="4157296" cy="875338"/>
          </a:xfrm>
        </p:spPr>
        <p:txBody>
          <a:bodyPr/>
          <a:lstStyle/>
          <a:p>
            <a:r>
              <a:rPr lang="en-GB" dirty="0"/>
              <a:t>Prevention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39AAD-C730-BE35-0728-80F4E7E1E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4" y="1348510"/>
            <a:ext cx="4157296" cy="48765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Intelligence Gathering: Surveillance, monitoring communications, infiltrating groups.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Threat Assessment: Identifying and evaluating potential threats and actors.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Counter-Radicalization Programs: Community outreach, education to prevent recruitment and ideological indoctrination, addressing causes of radicalisation before it occurs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Resilience and protection measures: Hardening of Targets, critical infrastructure protection</a:t>
            </a:r>
          </a:p>
        </p:txBody>
      </p:sp>
    </p:spTree>
    <p:extLst>
      <p:ext uri="{BB962C8B-B14F-4D97-AF65-F5344CB8AC3E}">
        <p14:creationId xmlns:p14="http://schemas.microsoft.com/office/powerpoint/2010/main" val="40613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584A54-13BA-76DF-958C-67B716A0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54" y="942870"/>
            <a:ext cx="4157296" cy="821275"/>
          </a:xfrm>
        </p:spPr>
        <p:txBody>
          <a:bodyPr/>
          <a:lstStyle/>
          <a:p>
            <a:r>
              <a:rPr lang="en-GB" dirty="0"/>
              <a:t>Intervention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39AAD-C730-BE35-0728-80F4E7E1E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4" y="1865745"/>
            <a:ext cx="4157296" cy="404938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Law Enforcement &amp; Legal Approaches: counter-terrorism legislation, criminal investigations, financial disruption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Cyber Counter-Terrorism: monitoring of online activity, cybersecurity measures, counter-messaging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9474AAE-777A-AF79-1E10-9143791680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927" r="69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931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584A54-13BA-76DF-958C-67B716A0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54" y="942870"/>
            <a:ext cx="4157296" cy="728912"/>
          </a:xfrm>
        </p:spPr>
        <p:txBody>
          <a:bodyPr/>
          <a:lstStyle/>
          <a:p>
            <a:r>
              <a:rPr lang="en-US" dirty="0"/>
              <a:t>reaction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39AAD-C730-BE35-0728-80F4E7E1EC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Post-attack responses: emergency response and rescue, investigation and forensics, public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Military and paramilitary operations: special forces operations, airstrikes and drone strikes, counterinsurgency campaigns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2F42C0D-714B-4FC8-BDB4-F57170E9EA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7339" r="173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398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3DA03-4D6D-6363-E718-C90C469F9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91855"/>
            <a:ext cx="4961905" cy="4077237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GB" dirty="0"/>
              <a:t>International law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GB" dirty="0"/>
              <a:t>Human rights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GB" dirty="0"/>
              <a:t>The theory of the “ticking time bomb"
 State of exception
The War on Terror and American "Exceptionalism"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B95D5-7867-5AB4-0D2B-8BBE81199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limits </a:t>
            </a:r>
            <a:r>
              <a:rPr lang="en-GB"/>
              <a:t>of counter-terrorism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B7824-D2BB-830D-DBAA-41E8B6609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791855"/>
            <a:ext cx="5352601" cy="385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5298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1305</TotalTime>
  <Words>240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Wingdings 3</vt:lpstr>
      <vt:lpstr>Wisp</vt:lpstr>
      <vt:lpstr>Counter-terrorism amidst concerns about human rights and democracy</vt:lpstr>
      <vt:lpstr>counter-terrorism  </vt:lpstr>
      <vt:lpstr>Types of counter-terrorism</vt:lpstr>
      <vt:lpstr>Prevention</vt:lpstr>
      <vt:lpstr>Intervention</vt:lpstr>
      <vt:lpstr>reaction</vt:lpstr>
      <vt:lpstr>The limits of counter-terrorism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ΕΣΩΤΕΡΙΚΗ ΑΣΦΑΛΕΙΑ:</dc:title>
  <dc:creator>Eleftheriadou Marina</dc:creator>
  <cp:lastModifiedBy>Eleftheriadou Marina</cp:lastModifiedBy>
  <cp:revision>66</cp:revision>
  <dcterms:created xsi:type="dcterms:W3CDTF">2023-11-02T05:57:59Z</dcterms:created>
  <dcterms:modified xsi:type="dcterms:W3CDTF">2025-05-27T16:04:10Z</dcterms:modified>
</cp:coreProperties>
</file>